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9" r:id="rId2"/>
    <p:sldId id="258" r:id="rId3"/>
    <p:sldId id="260" r:id="rId4"/>
    <p:sldId id="261" r:id="rId5"/>
    <p:sldId id="281" r:id="rId6"/>
    <p:sldId id="265" r:id="rId7"/>
    <p:sldId id="266" r:id="rId8"/>
    <p:sldId id="282" r:id="rId9"/>
    <p:sldId id="262" r:id="rId10"/>
    <p:sldId id="263" r:id="rId11"/>
    <p:sldId id="268" r:id="rId12"/>
    <p:sldId id="264" r:id="rId13"/>
    <p:sldId id="269" r:id="rId14"/>
    <p:sldId id="270" r:id="rId15"/>
    <p:sldId id="273" r:id="rId16"/>
    <p:sldId id="274" r:id="rId17"/>
    <p:sldId id="283" r:id="rId18"/>
    <p:sldId id="277" r:id="rId19"/>
    <p:sldId id="278" r:id="rId20"/>
    <p:sldId id="279" r:id="rId21"/>
    <p:sldId id="271" r:id="rId22"/>
    <p:sldId id="272" r:id="rId23"/>
    <p:sldId id="276" r:id="rId24"/>
    <p:sldId id="275" r:id="rId2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597A"/>
    <a:srgbClr val="ECF2F4"/>
    <a:srgbClr val="E8EFF2"/>
    <a:srgbClr val="045072"/>
    <a:srgbClr val="165C7B"/>
    <a:srgbClr val="FF0F00"/>
    <a:srgbClr val="E6EDF1"/>
    <a:srgbClr val="195E7D"/>
    <a:srgbClr val="316F8B"/>
    <a:srgbClr val="CDD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816" autoAdjust="0"/>
  </p:normalViewPr>
  <p:slideViewPr>
    <p:cSldViewPr>
      <p:cViewPr varScale="1">
        <p:scale>
          <a:sx n="86" d="100"/>
          <a:sy n="86" d="100"/>
        </p:scale>
        <p:origin x="932" y="7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67200" y="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13460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67200" y="1013460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662511-BA0E-40BB-B040-2714F42377E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313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90A1E3EC-7DC7-4473-B921-2A4DFDDD3FF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033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-1" y="957247"/>
            <a:ext cx="4802161" cy="5107264"/>
            <a:chOff x="-1" y="868398"/>
            <a:chExt cx="4355976" cy="4633217"/>
          </a:xfrm>
        </p:grpSpPr>
        <p:sp>
          <p:nvSpPr>
            <p:cNvPr id="6" name="Triangle isocèle 5"/>
            <p:cNvSpPr/>
            <p:nvPr userDrawn="1"/>
          </p:nvSpPr>
          <p:spPr>
            <a:xfrm rot="5400000">
              <a:off x="-67218" y="1078422"/>
              <a:ext cx="4490410" cy="4355976"/>
            </a:xfrm>
            <a:prstGeom prst="triangle">
              <a:avLst/>
            </a:prstGeom>
            <a:gradFill>
              <a:gsLst>
                <a:gs pos="91000">
                  <a:srgbClr val="004D6F">
                    <a:alpha val="73000"/>
                  </a:srgbClr>
                </a:gs>
                <a:gs pos="1000">
                  <a:schemeClr val="bg1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3" name="Triangle isocèle 2"/>
            <p:cNvSpPr/>
            <p:nvPr userDrawn="1"/>
          </p:nvSpPr>
          <p:spPr>
            <a:xfrm rot="5400000">
              <a:off x="-47736" y="916134"/>
              <a:ext cx="4248471" cy="4152999"/>
            </a:xfrm>
            <a:prstGeom prst="triangle">
              <a:avLst/>
            </a:prstGeom>
            <a:gradFill flip="none" rotWithShape="1">
              <a:gsLst>
                <a:gs pos="91000">
                  <a:srgbClr val="004D6F">
                    <a:alpha val="83000"/>
                  </a:srgbClr>
                </a:gs>
                <a:gs pos="1000">
                  <a:schemeClr val="bg1">
                    <a:alpha val="77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riangle isocèle 10"/>
          <p:cNvSpPr/>
          <p:nvPr/>
        </p:nvSpPr>
        <p:spPr>
          <a:xfrm rot="16200000">
            <a:off x="4849833" y="-929310"/>
            <a:ext cx="4324834" cy="6166625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9583" h="5593663">
                <a:moveTo>
                  <a:pt x="0" y="5571143"/>
                </a:moveTo>
                <a:lnTo>
                  <a:pt x="2886084" y="0"/>
                </a:lnTo>
                <a:cubicBezTo>
                  <a:pt x="3296866" y="781336"/>
                  <a:pt x="3503232" y="1243485"/>
                  <a:pt x="3914014" y="2024821"/>
                </a:cubicBezTo>
                <a:cubicBezTo>
                  <a:pt x="3912240" y="2295005"/>
                  <a:pt x="3918271" y="3614728"/>
                  <a:pt x="3919583" y="4687730"/>
                </a:cubicBezTo>
                <a:cubicBezTo>
                  <a:pt x="3917192" y="5350405"/>
                  <a:pt x="3918181" y="5087563"/>
                  <a:pt x="3915790" y="5593663"/>
                </a:cubicBezTo>
                <a:lnTo>
                  <a:pt x="0" y="5571143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90000"/>
                </a:srgbClr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" name="Triangle isocèle 7"/>
          <p:cNvSpPr/>
          <p:nvPr/>
        </p:nvSpPr>
        <p:spPr>
          <a:xfrm rot="16200000">
            <a:off x="7524258" y="-517211"/>
            <a:ext cx="2065854" cy="3089873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86000"/>
                </a:srgbClr>
              </a:gs>
              <a:gs pos="1000">
                <a:schemeClr val="bg1">
                  <a:alpha val="3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9" name="Triangle isocèle 8"/>
          <p:cNvSpPr/>
          <p:nvPr/>
        </p:nvSpPr>
        <p:spPr>
          <a:xfrm rot="16200000">
            <a:off x="8069142" y="397477"/>
            <a:ext cx="2063764" cy="2002189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79000"/>
                </a:srgbClr>
              </a:gs>
              <a:gs pos="5000">
                <a:schemeClr val="bg1">
                  <a:alpha val="3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fr-FR" dirty="0"/>
              <a:t>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753" y="407833"/>
            <a:ext cx="3106405" cy="67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:\serv_com\01_CHARTE-INSA-Rennes\2014\08_Modèles-PPT\Triangle-bas.e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6"/>
          <a:stretch/>
        </p:blipFill>
        <p:spPr bwMode="auto">
          <a:xfrm>
            <a:off x="3770171" y="7003793"/>
            <a:ext cx="2302132" cy="55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583928" y="1691605"/>
            <a:ext cx="6912768" cy="4810009"/>
          </a:xfrm>
          <a:prstGeom prst="triangle">
            <a:avLst>
              <a:gd name="adj" fmla="val 49913"/>
            </a:avLst>
          </a:prstGeom>
          <a:gradFill flip="none" rotWithShape="1">
            <a:gsLst>
              <a:gs pos="100000">
                <a:srgbClr val="13597A"/>
              </a:gs>
              <a:gs pos="0">
                <a:srgbClr val="E8EFF2"/>
              </a:gs>
            </a:gsLst>
            <a:lin ang="5400000" scaled="1"/>
            <a:tileRect/>
          </a:gradFill>
          <a:ln w="12700">
            <a:solidFill>
              <a:schemeClr val="tx1">
                <a:lumMod val="75000"/>
              </a:schemeClr>
            </a:solidFill>
          </a:ln>
        </p:spPr>
        <p:txBody>
          <a:bodyPr lIns="100794" tIns="50397" rIns="100794" bIns="50397" anchor="t"/>
          <a:lstStyle>
            <a:lvl1pPr>
              <a:defRPr sz="4400" b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z="4000" dirty="0"/>
              <a:t>TITRE DE DOCUMENT</a:t>
            </a:r>
            <a:br>
              <a:rPr lang="fr-FR" sz="4000" dirty="0"/>
            </a:br>
            <a:r>
              <a:rPr lang="fr-FR" sz="3100" dirty="0" smtClean="0"/>
              <a:t>SOUS TITRE</a:t>
            </a:r>
            <a:endParaRPr lang="fr-FR" sz="3100" dirty="0"/>
          </a:p>
        </p:txBody>
      </p:sp>
    </p:spTree>
    <p:extLst>
      <p:ext uri="{BB962C8B-B14F-4D97-AF65-F5344CB8AC3E}">
        <p14:creationId xmlns:p14="http://schemas.microsoft.com/office/powerpoint/2010/main" val="129823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15776" y="1024856"/>
            <a:ext cx="9586329" cy="5812612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lIns="100794" tIns="50397" rIns="100794" bIns="50397"/>
          <a:lstStyle>
            <a:lvl1pPr marL="342900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 b="1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846872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1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007943" indent="0">
              <a:lnSpc>
                <a:spcPct val="150000"/>
              </a:lnSpc>
              <a:spcBef>
                <a:spcPts val="1200"/>
              </a:spcBef>
              <a:buNone/>
              <a:defRPr sz="20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/>
              <a:t>Item 1</a:t>
            </a:r>
          </a:p>
          <a:p>
            <a:pPr lvl="1"/>
            <a:r>
              <a:rPr lang="fr-FR" dirty="0"/>
              <a:t>Sous - item </a:t>
            </a:r>
            <a:r>
              <a:rPr lang="fr-FR" dirty="0" smtClean="0"/>
              <a:t>1.1</a:t>
            </a:r>
          </a:p>
          <a:p>
            <a:pPr lvl="2"/>
            <a:r>
              <a:rPr lang="fr-FR" dirty="0" smtClean="0"/>
              <a:t>Sous </a:t>
            </a:r>
            <a:r>
              <a:rPr lang="fr-FR" dirty="0" err="1" smtClean="0"/>
              <a:t>sous</a:t>
            </a:r>
            <a:r>
              <a:rPr lang="fr-FR" dirty="0" smtClean="0"/>
              <a:t> item</a:t>
            </a:r>
          </a:p>
          <a:p>
            <a:pPr lvl="2"/>
            <a:endParaRPr lang="fr-FR" dirty="0"/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920" y="123223"/>
            <a:ext cx="8290185" cy="770874"/>
          </a:xfrm>
          <a:prstGeom prst="rect">
            <a:avLst/>
          </a:prstGeom>
          <a:gradFill flip="none" rotWithShape="1">
            <a:gsLst>
              <a:gs pos="0">
                <a:srgbClr val="195E7D"/>
              </a:gs>
              <a:gs pos="100000">
                <a:srgbClr val="E6EDF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>
              <a:schemeClr val="accent1"/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100794" tIns="50397" rIns="100794" bIns="50397"/>
          <a:lstStyle>
            <a:lvl1pPr marL="0" indent="0" algn="r">
              <a:buFontTx/>
              <a:buNone/>
              <a:defRPr sz="4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Titre de page</a:t>
            </a:r>
          </a:p>
        </p:txBody>
      </p:sp>
      <p:sp>
        <p:nvSpPr>
          <p:cNvPr id="6" name="Triangle isocèle 10"/>
          <p:cNvSpPr/>
          <p:nvPr/>
        </p:nvSpPr>
        <p:spPr>
          <a:xfrm rot="16200000">
            <a:off x="7701769" y="-877245"/>
            <a:ext cx="1479843" cy="3234334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7" name="Triangle isocèle 7"/>
          <p:cNvSpPr/>
          <p:nvPr/>
        </p:nvSpPr>
        <p:spPr>
          <a:xfrm rot="16200000">
            <a:off x="9277055" y="-203553"/>
            <a:ext cx="597584" cy="1011121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" name="Triangle isocèle 7"/>
          <p:cNvSpPr/>
          <p:nvPr/>
        </p:nvSpPr>
        <p:spPr>
          <a:xfrm rot="16200000">
            <a:off x="9360551" y="10704"/>
            <a:ext cx="687343" cy="754366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fr-FR" dirty="0"/>
              <a:t> </a:t>
            </a:r>
          </a:p>
        </p:txBody>
      </p:sp>
      <p:pic>
        <p:nvPicPr>
          <p:cNvPr id="9" name="Picture 4" descr="S:\serv_com\01_CHARTE-INSA-Rennes\2014\08_Modèles-PPT\Triangle-bas.ep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6"/>
          <a:stretch/>
        </p:blipFill>
        <p:spPr bwMode="auto">
          <a:xfrm>
            <a:off x="1785575" y="7291317"/>
            <a:ext cx="1111375" cy="26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1"/>
          <p:cNvSpPr txBox="1">
            <a:spLocks/>
          </p:cNvSpPr>
          <p:nvPr/>
        </p:nvSpPr>
        <p:spPr>
          <a:xfrm>
            <a:off x="71760" y="7308229"/>
            <a:ext cx="1656184" cy="264002"/>
          </a:xfrm>
          <a:prstGeom prst="rect">
            <a:avLst/>
          </a:prstGeom>
          <a:ln w="952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050" b="0" kern="1200" baseline="0">
                <a:solidFill>
                  <a:srgbClr val="B2B2B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 smtClean="0">
                <a:solidFill>
                  <a:srgbClr val="5F5F60"/>
                </a:solidFill>
              </a:rPr>
              <a:t>V. MAHOUT             </a:t>
            </a:r>
            <a:fld id="{1070B67F-518C-4F17-A8E1-896B7AEA93CF}" type="slidenum">
              <a:rPr lang="fr-FR" smtClean="0">
                <a:solidFill>
                  <a:srgbClr val="747375"/>
                </a:solidFill>
              </a:rPr>
              <a:t>‹N°›</a:t>
            </a:fld>
            <a:endParaRPr lang="fr-FR" dirty="0">
              <a:solidFill>
                <a:srgbClr val="747375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6" y="320248"/>
            <a:ext cx="901820" cy="3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5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1"/>
          <p:cNvSpPr txBox="1">
            <a:spLocks/>
          </p:cNvSpPr>
          <p:nvPr/>
        </p:nvSpPr>
        <p:spPr>
          <a:xfrm>
            <a:off x="515435" y="7113608"/>
            <a:ext cx="476303" cy="264002"/>
          </a:xfrm>
          <a:prstGeom prst="rect">
            <a:avLst/>
          </a:prstGeom>
        </p:spPr>
        <p:txBody>
          <a:bodyPr lIns="100794" tIns="50397" rIns="100794" bIns="50397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050" b="0" kern="1200" baseline="0">
                <a:solidFill>
                  <a:srgbClr val="B2B2B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fld id="{1070B67F-518C-4F17-A8E1-896B7AEA93C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Triangle isocèle 10"/>
          <p:cNvSpPr/>
          <p:nvPr/>
        </p:nvSpPr>
        <p:spPr>
          <a:xfrm rot="16200000">
            <a:off x="7722072" y="-879141"/>
            <a:ext cx="1479843" cy="3234334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12" name="Triangle isocèle 7"/>
          <p:cNvSpPr/>
          <p:nvPr/>
        </p:nvSpPr>
        <p:spPr>
          <a:xfrm rot="16200000">
            <a:off x="9277055" y="-203553"/>
            <a:ext cx="597584" cy="1011121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13" name="Triangle isocèle 12"/>
          <p:cNvSpPr/>
          <p:nvPr/>
        </p:nvSpPr>
        <p:spPr>
          <a:xfrm rot="16200000">
            <a:off x="9360551" y="10704"/>
            <a:ext cx="687343" cy="754366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5208799" y="1063569"/>
            <a:ext cx="4680000" cy="5812612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lIns="100794" tIns="50397" rIns="100794" bIns="50397"/>
          <a:lstStyle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 sz="2400" b="1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846872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 b="1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007943" indent="0">
              <a:lnSpc>
                <a:spcPct val="150000"/>
              </a:lnSpc>
              <a:spcBef>
                <a:spcPts val="2646"/>
              </a:spcBef>
              <a:buNone/>
              <a:defRPr sz="20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/>
              <a:t>Item 1</a:t>
            </a:r>
          </a:p>
          <a:p>
            <a:pPr lvl="1"/>
            <a:r>
              <a:rPr lang="fr-FR" dirty="0"/>
              <a:t>Sous - item </a:t>
            </a:r>
            <a:r>
              <a:rPr lang="fr-FR" dirty="0" smtClean="0"/>
              <a:t>1.1</a:t>
            </a:r>
          </a:p>
          <a:p>
            <a:pPr lvl="1"/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215776" y="1048851"/>
            <a:ext cx="4680000" cy="5812612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lIns="100794" tIns="50397" rIns="100794" bIns="50397"/>
          <a:lstStyle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 sz="2400" b="1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846872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 b="1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007943" indent="0">
              <a:lnSpc>
                <a:spcPct val="150000"/>
              </a:lnSpc>
              <a:spcBef>
                <a:spcPts val="2646"/>
              </a:spcBef>
              <a:buNone/>
              <a:defRPr sz="20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/>
              <a:t>Item 1</a:t>
            </a:r>
          </a:p>
          <a:p>
            <a:pPr lvl="1"/>
            <a:r>
              <a:rPr lang="fr-FR" dirty="0"/>
              <a:t>Sous - item </a:t>
            </a:r>
            <a:r>
              <a:rPr lang="fr-FR" dirty="0" smtClean="0"/>
              <a:t>1.1</a:t>
            </a:r>
          </a:p>
          <a:p>
            <a:pPr lvl="0"/>
            <a:endParaRPr lang="fr-FR" dirty="0"/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920" y="123223"/>
            <a:ext cx="8290185" cy="770874"/>
          </a:xfrm>
          <a:prstGeom prst="rect">
            <a:avLst/>
          </a:prstGeom>
          <a:gradFill flip="none" rotWithShape="1">
            <a:gsLst>
              <a:gs pos="0">
                <a:srgbClr val="195E7D"/>
              </a:gs>
              <a:gs pos="100000">
                <a:srgbClr val="E6EDF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>
              <a:schemeClr val="accent1"/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100794" tIns="50397" rIns="100794" bIns="50397"/>
          <a:lstStyle>
            <a:lvl1pPr marL="0" indent="0" algn="r">
              <a:buFontTx/>
              <a:buNone/>
              <a:defRPr sz="4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Titre de page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6" y="320248"/>
            <a:ext cx="901820" cy="3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148" y="6875481"/>
            <a:ext cx="1649694" cy="684194"/>
          </a:xfrm>
          <a:prstGeom prst="rect">
            <a:avLst/>
          </a:prstGeom>
        </p:spPr>
      </p:pic>
      <p:grpSp>
        <p:nvGrpSpPr>
          <p:cNvPr id="3" name="Groupe 2"/>
          <p:cNvGrpSpPr/>
          <p:nvPr userDrawn="1"/>
        </p:nvGrpSpPr>
        <p:grpSpPr>
          <a:xfrm>
            <a:off x="-1" y="957247"/>
            <a:ext cx="4802161" cy="5107264"/>
            <a:chOff x="-1" y="868398"/>
            <a:chExt cx="4355976" cy="4633217"/>
          </a:xfrm>
        </p:grpSpPr>
        <p:sp>
          <p:nvSpPr>
            <p:cNvPr id="4" name="Triangle isocèle 3"/>
            <p:cNvSpPr/>
            <p:nvPr userDrawn="1"/>
          </p:nvSpPr>
          <p:spPr>
            <a:xfrm rot="5400000">
              <a:off x="-67218" y="1078422"/>
              <a:ext cx="4490410" cy="4355976"/>
            </a:xfrm>
            <a:prstGeom prst="triangle">
              <a:avLst/>
            </a:prstGeom>
            <a:gradFill>
              <a:gsLst>
                <a:gs pos="91000">
                  <a:srgbClr val="004D6F">
                    <a:alpha val="73000"/>
                  </a:srgbClr>
                </a:gs>
                <a:gs pos="1000">
                  <a:schemeClr val="bg1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5" name="Triangle isocèle 4"/>
            <p:cNvSpPr/>
            <p:nvPr userDrawn="1"/>
          </p:nvSpPr>
          <p:spPr>
            <a:xfrm rot="5400000">
              <a:off x="-47736" y="916134"/>
              <a:ext cx="4248471" cy="4152999"/>
            </a:xfrm>
            <a:prstGeom prst="triangle">
              <a:avLst/>
            </a:prstGeom>
            <a:gradFill flip="none" rotWithShape="1">
              <a:gsLst>
                <a:gs pos="91000">
                  <a:srgbClr val="004D6F">
                    <a:alpha val="83000"/>
                  </a:srgbClr>
                </a:gs>
                <a:gs pos="1000">
                  <a:schemeClr val="bg1">
                    <a:alpha val="77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Triangle isocèle 10"/>
          <p:cNvSpPr/>
          <p:nvPr userDrawn="1"/>
        </p:nvSpPr>
        <p:spPr>
          <a:xfrm rot="16200000">
            <a:off x="4849833" y="-929310"/>
            <a:ext cx="4324834" cy="6166625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9583" h="5593663">
                <a:moveTo>
                  <a:pt x="0" y="5571143"/>
                </a:moveTo>
                <a:lnTo>
                  <a:pt x="2886084" y="0"/>
                </a:lnTo>
                <a:cubicBezTo>
                  <a:pt x="3296866" y="781336"/>
                  <a:pt x="3503232" y="1243485"/>
                  <a:pt x="3914014" y="2024821"/>
                </a:cubicBezTo>
                <a:cubicBezTo>
                  <a:pt x="3912240" y="2295005"/>
                  <a:pt x="3918271" y="3614728"/>
                  <a:pt x="3919583" y="4687730"/>
                </a:cubicBezTo>
                <a:cubicBezTo>
                  <a:pt x="3917192" y="5350405"/>
                  <a:pt x="3918181" y="5087563"/>
                  <a:pt x="3915790" y="5593663"/>
                </a:cubicBezTo>
                <a:lnTo>
                  <a:pt x="0" y="5571143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90000"/>
                </a:srgbClr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fr-FR" dirty="0"/>
              <a:t> </a:t>
            </a:r>
          </a:p>
        </p:txBody>
      </p:sp>
      <p:pic>
        <p:nvPicPr>
          <p:cNvPr id="7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6"/>
          <a:stretch/>
        </p:blipFill>
        <p:spPr bwMode="auto">
          <a:xfrm>
            <a:off x="3770171" y="7003793"/>
            <a:ext cx="2302132" cy="55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2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rgbClr val="ECF2F4"/>
              </a:gs>
              <a:gs pos="51000">
                <a:srgbClr val="045072"/>
              </a:gs>
              <a:gs pos="0">
                <a:srgbClr val="E8EFF2"/>
              </a:gs>
            </a:gsLst>
            <a:lin ang="0" scaled="1"/>
            <a:tileRect/>
          </a:gradFill>
          <a:ln>
            <a:solidFill>
              <a:schemeClr val="tx1">
                <a:lumMod val="50000"/>
              </a:schemeClr>
            </a:solidFill>
          </a:ln>
        </p:spPr>
        <p:txBody>
          <a:bodyPr anchor="ctr"/>
          <a:lstStyle/>
          <a:p>
            <a:r>
              <a:rPr lang="fr-FR" dirty="0"/>
              <a:t>Leçon sur la notion de fonction</a:t>
            </a:r>
          </a:p>
        </p:txBody>
      </p:sp>
    </p:spTree>
    <p:extLst>
      <p:ext uri="{BB962C8B-B14F-4D97-AF65-F5344CB8AC3E}">
        <p14:creationId xmlns:p14="http://schemas.microsoft.com/office/powerpoint/2010/main" val="28411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Ceci est une fonction :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Une </a:t>
            </a:r>
            <a:r>
              <a:rPr lang="fr-FR" dirty="0"/>
              <a:t>fonction </a:t>
            </a:r>
            <a:r>
              <a:rPr lang="fr-FR" dirty="0" smtClean="0"/>
              <a:t>c’est quoi ?</a:t>
            </a:r>
            <a:endParaRPr lang="fr-FR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94" y="2160000"/>
            <a:ext cx="4607300" cy="4640453"/>
          </a:xfrm>
          <a:prstGeom prst="rect">
            <a:avLst/>
          </a:prstGeom>
          <a:solidFill>
            <a:schemeClr val="bg1">
              <a:alpha val="87000"/>
            </a:schemeClr>
          </a:solidFill>
        </p:spPr>
      </p:pic>
      <p:sp>
        <p:nvSpPr>
          <p:cNvPr id="5" name="Rectangle avec coins arrondis en diagonale 4"/>
          <p:cNvSpPr/>
          <p:nvPr/>
        </p:nvSpPr>
        <p:spPr>
          <a:xfrm>
            <a:off x="451987" y="1847734"/>
            <a:ext cx="2232248" cy="1834984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C’est une « usine » qui rend un service particulier</a:t>
            </a:r>
            <a:endParaRPr lang="fr-FR" sz="2400" b="1" dirty="0">
              <a:solidFill>
                <a:srgbClr val="7030A0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4673246" y="1187549"/>
            <a:ext cx="4997238" cy="2160240"/>
            <a:chOff x="4673246" y="1187549"/>
            <a:chExt cx="4997238" cy="2160240"/>
          </a:xfrm>
        </p:grpSpPr>
        <p:sp>
          <p:nvSpPr>
            <p:cNvPr id="8" name="Flèche droite 7"/>
            <p:cNvSpPr/>
            <p:nvPr/>
          </p:nvSpPr>
          <p:spPr>
            <a:xfrm rot="9570035">
              <a:off x="4673246" y="2026926"/>
              <a:ext cx="1354946" cy="341505"/>
            </a:xfrm>
            <a:prstGeom prst="rightArrow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avec coins arrondis en diagonale 5"/>
            <p:cNvSpPr/>
            <p:nvPr/>
          </p:nvSpPr>
          <p:spPr>
            <a:xfrm>
              <a:off x="5832399" y="1187549"/>
              <a:ext cx="3838085" cy="2160240"/>
            </a:xfrm>
            <a:prstGeom prst="round2Diag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La fonction peut être alimentée par des données en entrée : </a:t>
              </a:r>
            </a:p>
            <a:p>
              <a:pPr algn="ctr"/>
              <a:r>
                <a:rPr lang="fr-FR" sz="2400" b="1" dirty="0" smtClean="0">
                  <a:solidFill>
                    <a:srgbClr val="7030A0"/>
                  </a:solidFill>
                </a:rPr>
                <a:t>ARGUMENTS d’ENTREE</a:t>
              </a:r>
              <a:endParaRPr lang="fr-FR" sz="2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6879302" y="3729675"/>
            <a:ext cx="3014378" cy="2624445"/>
            <a:chOff x="6879302" y="3729675"/>
            <a:chExt cx="3014378" cy="2624445"/>
          </a:xfrm>
        </p:grpSpPr>
        <p:sp>
          <p:nvSpPr>
            <p:cNvPr id="9" name="Flèche droite 8"/>
            <p:cNvSpPr/>
            <p:nvPr/>
          </p:nvSpPr>
          <p:spPr>
            <a:xfrm rot="8346500">
              <a:off x="6879302" y="6012615"/>
              <a:ext cx="1354946" cy="341505"/>
            </a:xfrm>
            <a:prstGeom prst="rightArrow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avec coins arrondis en diagonale 6"/>
            <p:cNvSpPr/>
            <p:nvPr/>
          </p:nvSpPr>
          <p:spPr>
            <a:xfrm>
              <a:off x="6918952" y="3729675"/>
              <a:ext cx="2974728" cy="2138394"/>
            </a:xfrm>
            <a:prstGeom prst="round2Diag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La fonction peut fournir des données en sortie : </a:t>
              </a:r>
            </a:p>
            <a:p>
              <a:pPr algn="ctr"/>
              <a:r>
                <a:rPr lang="fr-FR" sz="2400" b="1" dirty="0" smtClean="0">
                  <a:solidFill>
                    <a:srgbClr val="7030A0"/>
                  </a:solidFill>
                </a:rPr>
                <a:t>ARGUMENTS de SORTIE</a:t>
              </a:r>
              <a:endParaRPr lang="fr-FR" sz="24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1" name="Rectangle avec coins arrondis en diagonale 10"/>
          <p:cNvSpPr/>
          <p:nvPr/>
        </p:nvSpPr>
        <p:spPr>
          <a:xfrm>
            <a:off x="359792" y="5652045"/>
            <a:ext cx="1964403" cy="1431782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Ce qui se passe dans l’usine est « invisible »</a:t>
            </a:r>
            <a:endParaRPr lang="fr-FR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5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5133109" cy="506827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Exemple : la fonction COS</a:t>
            </a:r>
            <a:endParaRPr lang="fr-FR" dirty="0"/>
          </a:p>
        </p:txBody>
      </p:sp>
      <p:sp>
        <p:nvSpPr>
          <p:cNvPr id="5" name="Rectangle avec coins arrondis en diagonale 4"/>
          <p:cNvSpPr/>
          <p:nvPr/>
        </p:nvSpPr>
        <p:spPr>
          <a:xfrm>
            <a:off x="451987" y="1847734"/>
            <a:ext cx="2232248" cy="1834984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S</a:t>
            </a:r>
            <a:r>
              <a:rPr lang="fr-FR" sz="2400" b="1" dirty="0" smtClean="0"/>
              <a:t>ervice particulier : </a:t>
            </a:r>
          </a:p>
          <a:p>
            <a:pPr algn="ctr"/>
            <a:r>
              <a:rPr lang="fr-FR" sz="2400" b="1" dirty="0" smtClean="0"/>
              <a:t>Calcul du cosinus d’une valeur 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4673246" y="1187549"/>
            <a:ext cx="4997238" cy="2160240"/>
            <a:chOff x="4673246" y="1187549"/>
            <a:chExt cx="4997238" cy="2160240"/>
          </a:xfrm>
        </p:grpSpPr>
        <p:sp>
          <p:nvSpPr>
            <p:cNvPr id="8" name="Flèche droite 7"/>
            <p:cNvSpPr/>
            <p:nvPr/>
          </p:nvSpPr>
          <p:spPr>
            <a:xfrm rot="9570035">
              <a:off x="4673246" y="2026926"/>
              <a:ext cx="1354946" cy="341505"/>
            </a:xfrm>
            <a:prstGeom prst="rightArrow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avec coins arrondis en diagonale 5"/>
            <p:cNvSpPr/>
            <p:nvPr/>
          </p:nvSpPr>
          <p:spPr>
            <a:xfrm>
              <a:off x="5832399" y="1187549"/>
              <a:ext cx="3838085" cy="2160240"/>
            </a:xfrm>
            <a:prstGeom prst="round2Diag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On donne une valeur </a:t>
              </a:r>
            </a:p>
            <a:p>
              <a:pPr algn="ctr"/>
              <a:r>
                <a:rPr lang="fr-FR" sz="2400" b="1" dirty="0" smtClean="0"/>
                <a:t>(ici </a:t>
              </a:r>
              <a:r>
                <a:rPr lang="fr-FR" sz="2800" b="1" dirty="0" smtClean="0">
                  <a:latin typeface="Symbol" panose="05050102010706020507" pitchFamily="18" charset="2"/>
                </a:rPr>
                <a:t>p</a:t>
              </a:r>
              <a:r>
                <a:rPr lang="fr-FR" sz="2400" b="1" dirty="0" smtClean="0"/>
                <a:t>) comme  </a:t>
              </a:r>
            </a:p>
            <a:p>
              <a:pPr algn="ctr"/>
              <a:r>
                <a:rPr lang="fr-FR" sz="2400" b="1" dirty="0" smtClean="0">
                  <a:solidFill>
                    <a:srgbClr val="7030A0"/>
                  </a:solidFill>
                </a:rPr>
                <a:t>ARGUMENTS d’ENTREE</a:t>
              </a:r>
              <a:endParaRPr lang="fr-FR" sz="2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6879302" y="3729675"/>
            <a:ext cx="3014378" cy="2624445"/>
            <a:chOff x="6879302" y="3729675"/>
            <a:chExt cx="3014378" cy="2624445"/>
          </a:xfrm>
        </p:grpSpPr>
        <p:sp>
          <p:nvSpPr>
            <p:cNvPr id="9" name="Flèche droite 8"/>
            <p:cNvSpPr/>
            <p:nvPr/>
          </p:nvSpPr>
          <p:spPr>
            <a:xfrm rot="8346500">
              <a:off x="6879302" y="6012615"/>
              <a:ext cx="1354946" cy="341505"/>
            </a:xfrm>
            <a:prstGeom prst="rightArrow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avec coins arrondis en diagonale 6"/>
            <p:cNvSpPr/>
            <p:nvPr/>
          </p:nvSpPr>
          <p:spPr>
            <a:xfrm>
              <a:off x="6918952" y="3729675"/>
              <a:ext cx="2974728" cy="2138394"/>
            </a:xfrm>
            <a:prstGeom prst="round2Diag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On </a:t>
              </a:r>
              <a:r>
                <a:rPr lang="fr-FR" sz="2400" b="1" dirty="0" err="1" smtClean="0"/>
                <a:t>récupére</a:t>
              </a:r>
              <a:r>
                <a:rPr lang="fr-FR" sz="2400" b="1" dirty="0" smtClean="0"/>
                <a:t> le cosinus de cette valeur en  </a:t>
              </a:r>
            </a:p>
            <a:p>
              <a:pPr algn="ctr"/>
              <a:r>
                <a:rPr lang="fr-FR" sz="2400" b="1" dirty="0" smtClean="0">
                  <a:solidFill>
                    <a:srgbClr val="7030A0"/>
                  </a:solidFill>
                </a:rPr>
                <a:t>ARGUMENTS de SORTIE</a:t>
              </a:r>
              <a:endParaRPr lang="fr-FR" sz="24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1" name="Rectangle avec coins arrondis en diagonale 10"/>
          <p:cNvSpPr/>
          <p:nvPr/>
        </p:nvSpPr>
        <p:spPr>
          <a:xfrm>
            <a:off x="359792" y="5652045"/>
            <a:ext cx="1964403" cy="1431782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On ne sait pas comment il fait ce calcul</a:t>
            </a:r>
            <a:endParaRPr lang="fr-FR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Utilisation de </a:t>
            </a:r>
            <a:r>
              <a:rPr lang="fr-FR" dirty="0" err="1" smtClean="0"/>
              <a:t>math.cos</a:t>
            </a:r>
            <a:r>
              <a:rPr lang="fr-FR" dirty="0" smtClean="0"/>
              <a:t> </a:t>
            </a:r>
            <a:r>
              <a:rPr lang="fr-FR" sz="3200" dirty="0" smtClean="0"/>
              <a:t>()</a:t>
            </a:r>
            <a:endParaRPr lang="fr-FR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215776" y="1063569"/>
            <a:ext cx="9673023" cy="5812612"/>
          </a:xfrm>
          <a:prstGeom prst="rect">
            <a:avLst/>
          </a:prstGeom>
          <a:solidFill>
            <a:schemeClr val="accent1">
              <a:lumMod val="40000"/>
              <a:lumOff val="60000"/>
              <a:alpha val="87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txBody>
          <a:bodyPr/>
          <a:lstStyle>
            <a:lvl1pPr marL="377979" indent="-377979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fr-FR" sz="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fr-F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import math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fr-FR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math.cos</a:t>
            </a:r>
            <a:r>
              <a:rPr lang="fr-F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(3.14)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fr-F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fr-FR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math.cos</a:t>
            </a:r>
            <a:r>
              <a:rPr lang="fr-FR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(3.14</a:t>
            </a:r>
            <a:r>
              <a:rPr lang="fr-F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Angle = input(‘ Donnez un angle :’)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fr-FR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math.cos</a:t>
            </a:r>
            <a:r>
              <a:rPr lang="fr-F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(Angle)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(‘Le cosinus de ‘,Angle,’ est</a:t>
            </a:r>
            <a:r>
              <a:rPr lang="fr-FR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,’Y)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fr-F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fr-FR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avec coins arrondis en diagonale 5"/>
          <p:cNvSpPr/>
          <p:nvPr/>
        </p:nvSpPr>
        <p:spPr>
          <a:xfrm>
            <a:off x="3672160" y="1763613"/>
            <a:ext cx="4968552" cy="648072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Utilisation directe =&gt; le résultat est perdu (mais affiché)</a:t>
            </a:r>
            <a:endParaRPr lang="fr-F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avec coins arrondis en diagonale 6"/>
          <p:cNvSpPr/>
          <p:nvPr/>
        </p:nvSpPr>
        <p:spPr>
          <a:xfrm>
            <a:off x="4392240" y="2843733"/>
            <a:ext cx="4968552" cy="648072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Utilisation directe</a:t>
            </a:r>
          </a:p>
          <a:p>
            <a:pPr algn="ctr"/>
            <a:r>
              <a:rPr lang="fr-F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fr-FR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résultat est stocké dans la variable X</a:t>
            </a:r>
            <a:endParaRPr lang="fr-F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avec coins arrondis en diagonale 7"/>
          <p:cNvSpPr/>
          <p:nvPr/>
        </p:nvSpPr>
        <p:spPr>
          <a:xfrm>
            <a:off x="4464248" y="4715941"/>
            <a:ext cx="4824536" cy="864096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Utilisation avec une variable fournie en argument d’entrée .</a:t>
            </a:r>
          </a:p>
          <a:p>
            <a:pPr algn="ctr"/>
            <a:r>
              <a:rPr lang="fr-F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fr-FR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résultat est stocké dans la </a:t>
            </a:r>
            <a:r>
              <a:rPr lang="fr-FR" sz="2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varaible</a:t>
            </a:r>
            <a:r>
              <a:rPr lang="fr-FR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</a:t>
            </a:r>
            <a:endParaRPr lang="fr-F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9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Exemple : la fonction POW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48" y="1043533"/>
            <a:ext cx="4957104" cy="6027744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5544368" y="932811"/>
            <a:ext cx="4536504" cy="2160240"/>
            <a:chOff x="5133980" y="1187549"/>
            <a:chExt cx="4536504" cy="2160240"/>
          </a:xfrm>
        </p:grpSpPr>
        <p:sp>
          <p:nvSpPr>
            <p:cNvPr id="8" name="Flèche droite 7"/>
            <p:cNvSpPr/>
            <p:nvPr/>
          </p:nvSpPr>
          <p:spPr>
            <a:xfrm rot="10800000">
              <a:off x="5133980" y="1937852"/>
              <a:ext cx="1059520" cy="341505"/>
            </a:xfrm>
            <a:prstGeom prst="rightArrow">
              <a:avLst>
                <a:gd name="adj1" fmla="val 50000"/>
                <a:gd name="adj2" fmla="val 90745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avec coins arrondis en diagonale 5"/>
            <p:cNvSpPr/>
            <p:nvPr/>
          </p:nvSpPr>
          <p:spPr>
            <a:xfrm>
              <a:off x="5832399" y="1187549"/>
              <a:ext cx="3838085" cy="2160240"/>
            </a:xfrm>
            <a:prstGeom prst="round2Diag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On verse le contenu des</a:t>
              </a:r>
            </a:p>
            <a:p>
              <a:pPr algn="ctr"/>
              <a:r>
                <a:rPr lang="fr-FR" sz="2400" b="1" dirty="0" smtClean="0">
                  <a:solidFill>
                    <a:srgbClr val="7030A0"/>
                  </a:solidFill>
                </a:rPr>
                <a:t>ARGUMENTS d’ENTREE</a:t>
              </a:r>
            </a:p>
            <a:p>
              <a:pPr algn="ctr"/>
              <a:r>
                <a:rPr lang="fr-FR" sz="2400" b="1" dirty="0"/>
                <a:t> </a:t>
              </a:r>
              <a:r>
                <a:rPr lang="fr-FR" sz="2400" b="1" dirty="0" smtClean="0"/>
                <a:t>dans la fonction</a:t>
              </a:r>
              <a:endParaRPr lang="fr-FR" sz="2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6869477" y="3274380"/>
            <a:ext cx="3024203" cy="2521681"/>
            <a:chOff x="6869477" y="3729675"/>
            <a:chExt cx="3024203" cy="2521681"/>
          </a:xfrm>
        </p:grpSpPr>
        <p:sp>
          <p:nvSpPr>
            <p:cNvPr id="9" name="Flèche droite 8"/>
            <p:cNvSpPr/>
            <p:nvPr/>
          </p:nvSpPr>
          <p:spPr>
            <a:xfrm rot="8809488">
              <a:off x="6869477" y="5909851"/>
              <a:ext cx="1354946" cy="341505"/>
            </a:xfrm>
            <a:prstGeom prst="rightArrow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avec coins arrondis en diagonale 6"/>
            <p:cNvSpPr/>
            <p:nvPr/>
          </p:nvSpPr>
          <p:spPr>
            <a:xfrm>
              <a:off x="6918952" y="3729675"/>
              <a:ext cx="2974728" cy="2138394"/>
            </a:xfrm>
            <a:prstGeom prst="round2Diag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On récupère l’  </a:t>
              </a:r>
            </a:p>
            <a:p>
              <a:pPr algn="ctr"/>
              <a:r>
                <a:rPr lang="fr-FR" sz="2400" b="1" dirty="0" smtClean="0">
                  <a:solidFill>
                    <a:srgbClr val="7030A0"/>
                  </a:solidFill>
                </a:rPr>
                <a:t>ARGUMENTS de SORTIE</a:t>
              </a:r>
            </a:p>
            <a:p>
              <a:pPr algn="ctr"/>
              <a:r>
                <a:rPr lang="fr-FR" sz="2400" b="1" dirty="0"/>
                <a:t> </a:t>
              </a:r>
              <a:r>
                <a:rPr lang="fr-FR" sz="2400" b="1" dirty="0" smtClean="0"/>
                <a:t>dans la variable d’affectation</a:t>
              </a:r>
              <a:endParaRPr lang="fr-FR" sz="24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4" name="Espace réservé du contenu 3"/>
          <p:cNvSpPr txBox="1">
            <a:spLocks/>
          </p:cNvSpPr>
          <p:nvPr/>
        </p:nvSpPr>
        <p:spPr>
          <a:xfrm>
            <a:off x="201652" y="5484251"/>
            <a:ext cx="3326492" cy="1823978"/>
          </a:xfrm>
          <a:prstGeom prst="rect">
            <a:avLst/>
          </a:prstGeom>
          <a:solidFill>
            <a:schemeClr val="accent1">
              <a:lumMod val="40000"/>
              <a:lumOff val="60000"/>
              <a:alpha val="87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txBody>
          <a:bodyPr/>
          <a:lstStyle>
            <a:lvl1pPr marL="377979" indent="-377979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fr-F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Puis = 3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fr-FR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fr-F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Vx = 12.2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fr-FR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fr-F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 = </a:t>
            </a:r>
            <a:r>
              <a:rPr lang="fr-FR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math.pow</a:t>
            </a:r>
            <a:r>
              <a:rPr lang="fr-F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Vx,Puis</a:t>
            </a:r>
            <a:r>
              <a:rPr lang="fr-F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7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 smtClean="0"/>
              <a:t>Et son utilisation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fr-FR" dirty="0" smtClean="0"/>
              <a:t>Supposons la fonction :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4000" dirty="0"/>
              <a:t>La Fonction vue de l’intérieur </a:t>
            </a:r>
            <a:r>
              <a:rPr lang="fr-FR" sz="4000" dirty="0" smtClean="0"/>
              <a:t>(1)</a:t>
            </a:r>
            <a:endParaRPr lang="fr-FR" sz="4000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287784" y="1763613"/>
            <a:ext cx="4392488" cy="5112568"/>
          </a:xfrm>
          <a:prstGeom prst="rect">
            <a:avLst/>
          </a:prstGeom>
          <a:solidFill>
            <a:schemeClr val="accent1">
              <a:lumMod val="40000"/>
              <a:lumOff val="60000"/>
              <a:alpha val="87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txBody>
          <a:bodyPr/>
          <a:lstStyle>
            <a:lvl1pPr marL="377979" indent="-377979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Test(</a:t>
            </a:r>
            <a:r>
              <a:rPr lang="fr-F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ArgA,ArgB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: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Calcul = </a:t>
            </a: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ArgA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** </a:t>
            </a: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ArgB</a:t>
            </a: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Calcul</a:t>
            </a: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return(Rel)</a:t>
            </a: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5472360" y="1763613"/>
            <a:ext cx="4392488" cy="5112568"/>
          </a:xfrm>
          <a:prstGeom prst="rect">
            <a:avLst/>
          </a:prstGeom>
          <a:solidFill>
            <a:schemeClr val="accent1">
              <a:lumMod val="40000"/>
              <a:lumOff val="60000"/>
              <a:alpha val="87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txBody>
          <a:bodyPr/>
          <a:lstStyle>
            <a:lvl1pPr marL="377979" indent="-377979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V1 = input('Donnez le nombre réel : ')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V1 = </a:t>
            </a: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(V1)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V2 = input('Donnez un nombre 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entier: 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V2 = </a:t>
            </a: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(V2)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est(V1,V2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('Avec V1=',V1,'et V2=',V2)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('Ma fonction test me donne ',</a:t>
            </a: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avec coins arrondis en diagonale 7"/>
          <p:cNvSpPr/>
          <p:nvPr/>
        </p:nvSpPr>
        <p:spPr>
          <a:xfrm>
            <a:off x="7344568" y="6322030"/>
            <a:ext cx="2513961" cy="3600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Fichier TestInside.py</a:t>
            </a:r>
            <a:endParaRPr lang="fr-F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avec coins arrondis en diagonale 8"/>
          <p:cNvSpPr/>
          <p:nvPr/>
        </p:nvSpPr>
        <p:spPr>
          <a:xfrm>
            <a:off x="2232000" y="6343480"/>
            <a:ext cx="2313521" cy="3600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Fichier Inside.py</a:t>
            </a:r>
            <a:endParaRPr lang="fr-F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471674" y="2195661"/>
            <a:ext cx="3560527" cy="2679796"/>
            <a:chOff x="471674" y="2195661"/>
            <a:chExt cx="3560527" cy="2679796"/>
          </a:xfrm>
        </p:grpSpPr>
        <p:grpSp>
          <p:nvGrpSpPr>
            <p:cNvPr id="15" name="Groupe 14"/>
            <p:cNvGrpSpPr/>
            <p:nvPr/>
          </p:nvGrpSpPr>
          <p:grpSpPr>
            <a:xfrm>
              <a:off x="471674" y="2195661"/>
              <a:ext cx="3560527" cy="1080120"/>
              <a:chOff x="471674" y="2195661"/>
              <a:chExt cx="3560527" cy="1080120"/>
            </a:xfrm>
          </p:grpSpPr>
          <p:sp>
            <p:nvSpPr>
              <p:cNvPr id="11" name="Flèche droite 10"/>
              <p:cNvSpPr/>
              <p:nvPr/>
            </p:nvSpPr>
            <p:spPr>
              <a:xfrm>
                <a:off x="471674" y="2339677"/>
                <a:ext cx="135100" cy="45719"/>
              </a:xfrm>
              <a:prstGeom prst="right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Flèche droite 12"/>
              <p:cNvSpPr/>
              <p:nvPr/>
            </p:nvSpPr>
            <p:spPr>
              <a:xfrm>
                <a:off x="471674" y="2843733"/>
                <a:ext cx="135100" cy="45719"/>
              </a:xfrm>
              <a:prstGeom prst="right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19833" y="2195661"/>
                <a:ext cx="3312368" cy="108012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6" name="Groupe 15"/>
            <p:cNvGrpSpPr/>
            <p:nvPr/>
          </p:nvGrpSpPr>
          <p:grpSpPr>
            <a:xfrm>
              <a:off x="705401" y="2938525"/>
              <a:ext cx="2058343" cy="1936932"/>
              <a:chOff x="5206559" y="-731624"/>
              <a:chExt cx="4463925" cy="4079413"/>
            </a:xfrm>
          </p:grpSpPr>
          <p:sp>
            <p:nvSpPr>
              <p:cNvPr id="17" name="Flèche droite 16"/>
              <p:cNvSpPr/>
              <p:nvPr/>
            </p:nvSpPr>
            <p:spPr>
              <a:xfrm rot="14991007" flipV="1">
                <a:off x="3923815" y="551120"/>
                <a:ext cx="3137198" cy="571710"/>
              </a:xfrm>
              <a:prstGeom prst="rightArrow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avec coins arrondis en diagonale 17"/>
              <p:cNvSpPr/>
              <p:nvPr/>
            </p:nvSpPr>
            <p:spPr>
              <a:xfrm>
                <a:off x="5832399" y="1187549"/>
                <a:ext cx="3838085" cy="2160240"/>
              </a:xfrm>
              <a:prstGeom prst="round2DiagRect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 smtClean="0"/>
                  <a:t>Ne pas oublier les tabulations</a:t>
                </a:r>
                <a:endParaRPr lang="fr-FR" sz="1400" b="1" dirty="0">
                  <a:solidFill>
                    <a:srgbClr val="7030A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866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4000" dirty="0" smtClean="0"/>
              <a:t>La Fonction vue de l’intérieur (2)</a:t>
            </a:r>
            <a:endParaRPr lang="fr-FR" sz="4000" dirty="0"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5472360" y="1763613"/>
            <a:ext cx="4392488" cy="5112568"/>
          </a:xfrm>
          <a:prstGeom prst="rect">
            <a:avLst/>
          </a:prstGeom>
          <a:solidFill>
            <a:schemeClr val="accent1">
              <a:lumMod val="40000"/>
              <a:lumOff val="60000"/>
              <a:alpha val="87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txBody>
          <a:bodyPr/>
          <a:lstStyle>
            <a:lvl1pPr marL="377979" indent="-377979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Inside</a:t>
            </a: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V1 = input('Donnez le nombre réel : ')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V1 = </a:t>
            </a: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(V1)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V2 = input('Donnez un nombre 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entier: 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V2 = </a:t>
            </a: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(V2)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est(V1,V2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('Avec V1=',V1,'et V2=',V2)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('Ma fonction test me donne ',</a:t>
            </a: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avec coins arrondis en diagonale 7"/>
          <p:cNvSpPr/>
          <p:nvPr/>
        </p:nvSpPr>
        <p:spPr>
          <a:xfrm>
            <a:off x="7344568" y="6322030"/>
            <a:ext cx="2513961" cy="3600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Fichier TestInside.py</a:t>
            </a:r>
            <a:endParaRPr lang="fr-F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Espace réservé du contenu 20"/>
          <p:cNvPicPr>
            <a:picLocks noGrp="1" noChangeAspect="1"/>
          </p:cNvPicPr>
          <p:nvPr>
            <p:ph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9" y="1612868"/>
            <a:ext cx="3852672" cy="4684776"/>
          </a:xfrm>
        </p:spPr>
      </p:pic>
      <p:grpSp>
        <p:nvGrpSpPr>
          <p:cNvPr id="28" name="Groupe 27"/>
          <p:cNvGrpSpPr/>
          <p:nvPr/>
        </p:nvGrpSpPr>
        <p:grpSpPr>
          <a:xfrm>
            <a:off x="359792" y="1331566"/>
            <a:ext cx="7056784" cy="5752261"/>
            <a:chOff x="359792" y="1331566"/>
            <a:chExt cx="7056784" cy="5752261"/>
          </a:xfrm>
        </p:grpSpPr>
        <p:sp>
          <p:nvSpPr>
            <p:cNvPr id="22" name="Ellipse 21"/>
            <p:cNvSpPr/>
            <p:nvPr/>
          </p:nvSpPr>
          <p:spPr>
            <a:xfrm>
              <a:off x="6104384" y="4271165"/>
              <a:ext cx="1312192" cy="360040"/>
            </a:xfrm>
            <a:prstGeom prst="ellipse">
              <a:avLst/>
            </a:prstGeom>
            <a:noFill/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503808" y="1331566"/>
              <a:ext cx="3024336" cy="1872207"/>
            </a:xfrm>
            <a:prstGeom prst="ellipse">
              <a:avLst/>
            </a:prstGeom>
            <a:noFill/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cxnSp>
          <p:nvCxnSpPr>
            <p:cNvPr id="25" name="Connecteur droit avec flèche 24"/>
            <p:cNvCxnSpPr>
              <a:stCxn id="22" idx="1"/>
            </p:cNvCxnSpPr>
            <p:nvPr/>
          </p:nvCxnSpPr>
          <p:spPr>
            <a:xfrm flipH="1" flipV="1">
              <a:off x="2287960" y="2398958"/>
              <a:ext cx="4008590" cy="1924934"/>
            </a:xfrm>
            <a:prstGeom prst="straightConnector1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avec coins arrondis en diagonale 26"/>
            <p:cNvSpPr/>
            <p:nvPr/>
          </p:nvSpPr>
          <p:spPr>
            <a:xfrm>
              <a:off x="359792" y="5652045"/>
              <a:ext cx="1964403" cy="1431782"/>
            </a:xfrm>
            <a:prstGeom prst="round2Diag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On verse V1 et V2 dans « l’usine »</a:t>
              </a:r>
              <a:endParaRPr lang="fr-FR" sz="2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371767" y="4245719"/>
            <a:ext cx="5820673" cy="2838108"/>
            <a:chOff x="2387991" y="4283893"/>
            <a:chExt cx="5820673" cy="2838108"/>
          </a:xfrm>
        </p:grpSpPr>
        <p:sp>
          <p:nvSpPr>
            <p:cNvPr id="30" name="Ellipse 29"/>
            <p:cNvSpPr/>
            <p:nvPr/>
          </p:nvSpPr>
          <p:spPr>
            <a:xfrm>
              <a:off x="7344568" y="4283893"/>
              <a:ext cx="864096" cy="360040"/>
            </a:xfrm>
            <a:prstGeom prst="ellipse">
              <a:avLst/>
            </a:prstGeom>
            <a:noFill/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5427397" y="5116125"/>
              <a:ext cx="1366250" cy="1440624"/>
            </a:xfrm>
            <a:prstGeom prst="ellipse">
              <a:avLst/>
            </a:prstGeom>
            <a:noFill/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cxnSp>
          <p:nvCxnSpPr>
            <p:cNvPr id="32" name="Connecteur droit avec flèche 31"/>
            <p:cNvCxnSpPr>
              <a:stCxn id="30" idx="3"/>
              <a:endCxn id="31" idx="7"/>
            </p:cNvCxnSpPr>
            <p:nvPr/>
          </p:nvCxnSpPr>
          <p:spPr>
            <a:xfrm flipH="1">
              <a:off x="6593564" y="4591206"/>
              <a:ext cx="877548" cy="735894"/>
            </a:xfrm>
            <a:prstGeom prst="straightConnector1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avec coins arrondis en diagonale 32"/>
            <p:cNvSpPr/>
            <p:nvPr/>
          </p:nvSpPr>
          <p:spPr>
            <a:xfrm>
              <a:off x="2387991" y="5690219"/>
              <a:ext cx="1964403" cy="1431782"/>
            </a:xfrm>
            <a:prstGeom prst="round2Diag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On récupère dans </a:t>
              </a:r>
              <a:r>
                <a:rPr lang="fr-FR" sz="2400" b="1" dirty="0" err="1" smtClean="0"/>
                <a:t>Res</a:t>
              </a:r>
              <a:endParaRPr lang="fr-FR" sz="2400" b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875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Espace réservé du contenu 54"/>
          <p:cNvPicPr>
            <a:picLocks noGrp="1" noChangeAspect="1"/>
          </p:cNvPicPr>
          <p:nvPr>
            <p:ph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27" y="1627156"/>
            <a:ext cx="3852672" cy="4684776"/>
          </a:xfrm>
        </p:spPr>
      </p:pic>
      <p:sp>
        <p:nvSpPr>
          <p:cNvPr id="5" name="Espace réservé du contenu 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4000" dirty="0"/>
              <a:t>La Fonction vue de l’intérieur </a:t>
            </a:r>
            <a:r>
              <a:rPr lang="fr-FR" sz="4000" dirty="0" smtClean="0"/>
              <a:t>(3)</a:t>
            </a:r>
            <a:endParaRPr lang="fr-FR" sz="4000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287784" y="1763613"/>
            <a:ext cx="4392488" cy="5112568"/>
          </a:xfrm>
          <a:prstGeom prst="rect">
            <a:avLst/>
          </a:prstGeom>
          <a:solidFill>
            <a:schemeClr val="accent1">
              <a:lumMod val="40000"/>
              <a:lumOff val="60000"/>
              <a:alpha val="87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txBody>
          <a:bodyPr/>
          <a:lstStyle>
            <a:lvl1pPr marL="377979" indent="-377979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test(</a:t>
            </a: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ArgA,ArgB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: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Calcul = </a:t>
            </a: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ArgA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** </a:t>
            </a: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ArgB</a:t>
            </a: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Calcul</a:t>
            </a: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return(</a:t>
            </a:r>
            <a:r>
              <a:rPr lang="fr-F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591373" y="1608859"/>
            <a:ext cx="7401267" cy="4763265"/>
            <a:chOff x="591373" y="1608859"/>
            <a:chExt cx="7401267" cy="4763265"/>
          </a:xfrm>
        </p:grpSpPr>
        <p:sp>
          <p:nvSpPr>
            <p:cNvPr id="21" name="Ellipse 20"/>
            <p:cNvSpPr/>
            <p:nvPr/>
          </p:nvSpPr>
          <p:spPr>
            <a:xfrm>
              <a:off x="6480472" y="4067869"/>
              <a:ext cx="1512168" cy="1440160"/>
            </a:xfrm>
            <a:prstGeom prst="ellipse">
              <a:avLst/>
            </a:prstGeom>
            <a:noFill/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1223888" y="1608859"/>
              <a:ext cx="1296144" cy="586802"/>
            </a:xfrm>
            <a:prstGeom prst="ellipse">
              <a:avLst/>
            </a:prstGeom>
            <a:noFill/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cxnSp>
          <p:nvCxnSpPr>
            <p:cNvPr id="23" name="Connecteur droit avec flèche 22"/>
            <p:cNvCxnSpPr>
              <a:stCxn id="21" idx="1"/>
              <a:endCxn id="22" idx="5"/>
            </p:cNvCxnSpPr>
            <p:nvPr/>
          </p:nvCxnSpPr>
          <p:spPr>
            <a:xfrm flipH="1" flipV="1">
              <a:off x="2330216" y="2109726"/>
              <a:ext cx="4371708" cy="2169050"/>
            </a:xfrm>
            <a:prstGeom prst="straightConnector1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avec coins arrondis en diagonale 23"/>
            <p:cNvSpPr/>
            <p:nvPr/>
          </p:nvSpPr>
          <p:spPr>
            <a:xfrm>
              <a:off x="591373" y="4433529"/>
              <a:ext cx="3080787" cy="1938595"/>
            </a:xfrm>
            <a:prstGeom prst="round2Diag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Ce qui est versé tombe dans les arguments d’entrée </a:t>
              </a:r>
            </a:p>
            <a:p>
              <a:pPr algn="ctr"/>
              <a:r>
                <a:rPr lang="fr-FR" sz="2400" b="1" dirty="0" smtClean="0"/>
                <a:t>=</a:t>
              </a:r>
            </a:p>
            <a:p>
              <a:pPr algn="ctr"/>
              <a:r>
                <a:rPr lang="fr-FR" sz="2400" b="1" dirty="0" smtClean="0"/>
                <a:t> variables locales </a:t>
              </a:r>
              <a:endParaRPr lang="fr-FR" sz="2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591373" y="2109726"/>
            <a:ext cx="7545283" cy="4262399"/>
            <a:chOff x="438973" y="1957326"/>
            <a:chExt cx="7545283" cy="4262399"/>
          </a:xfrm>
        </p:grpSpPr>
        <p:sp>
          <p:nvSpPr>
            <p:cNvPr id="37" name="Ellipse 36"/>
            <p:cNvSpPr/>
            <p:nvPr/>
          </p:nvSpPr>
          <p:spPr>
            <a:xfrm>
              <a:off x="7192168" y="3843461"/>
              <a:ext cx="792088" cy="792088"/>
            </a:xfrm>
            <a:prstGeom prst="ellipse">
              <a:avLst/>
            </a:prstGeom>
            <a:noFill/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sp>
          <p:nvSpPr>
            <p:cNvPr id="38" name="Ellipse 37"/>
            <p:cNvSpPr/>
            <p:nvPr/>
          </p:nvSpPr>
          <p:spPr>
            <a:xfrm>
              <a:off x="591372" y="1957326"/>
              <a:ext cx="2568347" cy="586802"/>
            </a:xfrm>
            <a:prstGeom prst="ellipse">
              <a:avLst/>
            </a:prstGeom>
            <a:noFill/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cxnSp>
          <p:nvCxnSpPr>
            <p:cNvPr id="39" name="Connecteur droit avec flèche 38"/>
            <p:cNvCxnSpPr>
              <a:stCxn id="37" idx="1"/>
            </p:cNvCxnSpPr>
            <p:nvPr/>
          </p:nvCxnSpPr>
          <p:spPr>
            <a:xfrm flipH="1" flipV="1">
              <a:off x="3150211" y="2346143"/>
              <a:ext cx="4157956" cy="1613317"/>
            </a:xfrm>
            <a:prstGeom prst="straightConnector1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avec coins arrondis en diagonale 39"/>
            <p:cNvSpPr/>
            <p:nvPr/>
          </p:nvSpPr>
          <p:spPr>
            <a:xfrm>
              <a:off x="438973" y="4281130"/>
              <a:ext cx="3080787" cy="1938595"/>
            </a:xfrm>
            <a:prstGeom prst="round2Diag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Ces variables sont utilisées pour faire le calcul </a:t>
              </a:r>
              <a:endParaRPr lang="fr-FR" sz="2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591373" y="2647796"/>
            <a:ext cx="8094710" cy="3731687"/>
            <a:chOff x="286573" y="2342996"/>
            <a:chExt cx="8094710" cy="3731687"/>
          </a:xfrm>
        </p:grpSpPr>
        <p:sp>
          <p:nvSpPr>
            <p:cNvPr id="48" name="Ellipse 47"/>
            <p:cNvSpPr/>
            <p:nvPr/>
          </p:nvSpPr>
          <p:spPr>
            <a:xfrm>
              <a:off x="7589195" y="3528001"/>
              <a:ext cx="792088" cy="1315188"/>
            </a:xfrm>
            <a:prstGeom prst="ellipse">
              <a:avLst/>
            </a:prstGeom>
            <a:noFill/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sp>
          <p:nvSpPr>
            <p:cNvPr id="49" name="Ellipse 48"/>
            <p:cNvSpPr/>
            <p:nvPr/>
          </p:nvSpPr>
          <p:spPr>
            <a:xfrm>
              <a:off x="438973" y="2342996"/>
              <a:ext cx="1800196" cy="608740"/>
            </a:xfrm>
            <a:prstGeom prst="ellipse">
              <a:avLst/>
            </a:prstGeom>
            <a:noFill/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cxnSp>
          <p:nvCxnSpPr>
            <p:cNvPr id="50" name="Connecteur droit avec flèche 49"/>
            <p:cNvCxnSpPr>
              <a:stCxn id="48" idx="1"/>
              <a:endCxn id="49" idx="6"/>
            </p:cNvCxnSpPr>
            <p:nvPr/>
          </p:nvCxnSpPr>
          <p:spPr>
            <a:xfrm flipH="1" flipV="1">
              <a:off x="2239169" y="2647366"/>
              <a:ext cx="5466025" cy="1073240"/>
            </a:xfrm>
            <a:prstGeom prst="straightConnector1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avec coins arrondis en diagonale 50"/>
            <p:cNvSpPr/>
            <p:nvPr/>
          </p:nvSpPr>
          <p:spPr>
            <a:xfrm>
              <a:off x="286573" y="4136088"/>
              <a:ext cx="3080787" cy="1938595"/>
            </a:xfrm>
            <a:prstGeom prst="round2Diag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Le résultat du calcul est envoyé vers la sortie de « l’usine »</a:t>
              </a:r>
              <a:endParaRPr lang="fr-FR" sz="24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57" name="Rectangle avec coins arrondis en diagonale 56"/>
          <p:cNvSpPr/>
          <p:nvPr/>
        </p:nvSpPr>
        <p:spPr>
          <a:xfrm>
            <a:off x="4183994" y="5678551"/>
            <a:ext cx="4106045" cy="1557670"/>
          </a:xfrm>
          <a:prstGeom prst="round2DiagRect">
            <a:avLst>
              <a:gd name="adj1" fmla="val 16667"/>
              <a:gd name="adj2" fmla="val 2301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A l’intérieur la fonction ne connait ni V1, ni V2 </a:t>
            </a:r>
          </a:p>
          <a:p>
            <a:pPr algn="ctr"/>
            <a:r>
              <a:rPr lang="fr-FR" sz="2400" b="1" dirty="0" smtClean="0"/>
              <a:t>Elle ne voit pas plus </a:t>
            </a:r>
            <a:r>
              <a:rPr lang="fr-FR" sz="2400" b="1" dirty="0" err="1"/>
              <a:t>R</a:t>
            </a:r>
            <a:r>
              <a:rPr lang="fr-FR" sz="2400" b="1" dirty="0" err="1" smtClean="0"/>
              <a:t>es</a:t>
            </a:r>
            <a:endParaRPr lang="fr-FR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7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fonction débute par :</a:t>
            </a:r>
          </a:p>
          <a:p>
            <a:pPr marL="0" lvl="1" indent="0" algn="ctr">
              <a:buNone/>
            </a:pPr>
            <a:r>
              <a:rPr lang="fr-FR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NomdeLaFonction</a:t>
            </a:r>
            <a:r>
              <a:rPr lang="fr-F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(Arg1,Arg2,..) :</a:t>
            </a:r>
          </a:p>
          <a:p>
            <a:pPr lvl="1"/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def</a:t>
            </a:r>
            <a:r>
              <a:rPr lang="fr-FR" dirty="0"/>
              <a:t> </a:t>
            </a:r>
            <a:r>
              <a:rPr lang="fr-FR" dirty="0" smtClean="0"/>
              <a:t>: ouverture de la structure</a:t>
            </a:r>
          </a:p>
          <a:p>
            <a:pPr lvl="1"/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NomdeLaFonction</a:t>
            </a:r>
            <a:r>
              <a:rPr lang="fr-FR" dirty="0" smtClean="0"/>
              <a:t> : libre mais si possible </a:t>
            </a:r>
            <a:r>
              <a:rPr lang="fr-FR" i="1" dirty="0" smtClean="0"/>
              <a:t>intelligent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(Arg1,Arg2,..) </a:t>
            </a:r>
            <a:r>
              <a:rPr lang="fr-FR" dirty="0" smtClean="0"/>
              <a:t>: liste et nommage des arguments </a:t>
            </a:r>
          </a:p>
          <a:p>
            <a:pPr lvl="1"/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r>
              <a:rPr lang="fr-FR" dirty="0" smtClean="0"/>
              <a:t> : fin de la déclaration de la fonction</a:t>
            </a:r>
          </a:p>
          <a:p>
            <a:r>
              <a:rPr lang="fr-FR" dirty="0" smtClean="0"/>
              <a:t>Ensuite on écrit l’ensemble des instructions de la fonction avec tabulation à chaque début de ligne</a:t>
            </a:r>
          </a:p>
          <a:p>
            <a:r>
              <a:rPr lang="fr-FR" dirty="0" smtClean="0"/>
              <a:t>Le fonction se termine dès qu’il n’y a plus de tabulation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4000" dirty="0"/>
              <a:t>Fonctions  : aspect syntaxe (1</a:t>
            </a:r>
            <a:r>
              <a:rPr lang="fr-FR" sz="4000" dirty="0" smtClean="0"/>
              <a:t>)</a:t>
            </a:r>
            <a:endParaRPr lang="fr-FR" sz="4000" dirty="0"/>
          </a:p>
        </p:txBody>
      </p:sp>
      <p:sp>
        <p:nvSpPr>
          <p:cNvPr id="5" name="Rectangle 4"/>
          <p:cNvSpPr/>
          <p:nvPr/>
        </p:nvSpPr>
        <p:spPr>
          <a:xfrm>
            <a:off x="1660568" y="1763613"/>
            <a:ext cx="6696744" cy="50405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4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fonction </a:t>
            </a:r>
            <a:r>
              <a:rPr lang="fr-FR" dirty="0" smtClean="0"/>
              <a:t>« retourne »  </a:t>
            </a:r>
            <a:r>
              <a:rPr lang="fr-FR" dirty="0"/>
              <a:t>par :</a:t>
            </a:r>
          </a:p>
          <a:p>
            <a:pPr marL="0" lvl="1" indent="0" algn="ctr">
              <a:buNone/>
            </a:pPr>
            <a:r>
              <a:rPr lang="fr-F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return(val) </a:t>
            </a:r>
            <a:endParaRPr lang="fr-FR" sz="2400" dirty="0">
              <a:solidFill>
                <a:schemeClr val="accent3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val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une des variables locales ; a priori le résultat du calcul</a:t>
            </a:r>
            <a:endParaRPr lang="fr-FR" dirty="0"/>
          </a:p>
          <a:p>
            <a:pPr lvl="1"/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return</a:t>
            </a:r>
            <a:r>
              <a:rPr lang="fr-FR" dirty="0" smtClean="0"/>
              <a:t> : n’importe où mais logiquement à la fin</a:t>
            </a:r>
          </a:p>
          <a:p>
            <a:pPr lvl="1"/>
            <a:endParaRPr lang="fr-FR" dirty="0"/>
          </a:p>
          <a:p>
            <a:r>
              <a:rPr lang="fr-FR" dirty="0" smtClean="0"/>
              <a:t>Une fonction ne retourne qu’une seule variable…mais cette valeur peut être une liste de valeur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4000" dirty="0"/>
              <a:t>Fonctions  : aspect </a:t>
            </a:r>
            <a:r>
              <a:rPr lang="fr-FR" sz="4000" dirty="0" smtClean="0"/>
              <a:t>syntaxe (2)</a:t>
            </a:r>
            <a:endParaRPr lang="fr-FR" sz="4000" dirty="0"/>
          </a:p>
        </p:txBody>
      </p:sp>
      <p:sp>
        <p:nvSpPr>
          <p:cNvPr id="4" name="Rectangle avec coins arrondis en diagonale 3"/>
          <p:cNvSpPr/>
          <p:nvPr/>
        </p:nvSpPr>
        <p:spPr>
          <a:xfrm>
            <a:off x="3240112" y="5246503"/>
            <a:ext cx="4106045" cy="1557670"/>
          </a:xfrm>
          <a:prstGeom prst="round2DiagRect">
            <a:avLst>
              <a:gd name="adj1" fmla="val 16667"/>
              <a:gd name="adj2" fmla="val 2301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Ce n’est pas interdit par la syntaxe mais il est conseillé de ne faire ni INPUT ni PRINT dans une fonction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4168" y="1763613"/>
            <a:ext cx="2529544" cy="50405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retourner une liste de variable </a:t>
            </a:r>
            <a:r>
              <a:rPr lang="fr-FR" dirty="0"/>
              <a:t>:</a:t>
            </a:r>
          </a:p>
          <a:p>
            <a:pPr marL="0" lvl="1" indent="0" algn="ctr">
              <a:buNone/>
            </a:pPr>
            <a:r>
              <a:rPr lang="fr-F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return(val1,val2,…) </a:t>
            </a:r>
            <a:endParaRPr lang="fr-FR" sz="2400" dirty="0">
              <a:solidFill>
                <a:schemeClr val="accent3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smtClean="0"/>
              <a:t>Attention il n’y a qu’un seul return. Les donnée sont alors « regroupées » dans  une liste.</a:t>
            </a:r>
          </a:p>
          <a:p>
            <a:r>
              <a:rPr lang="fr-FR" dirty="0" smtClean="0"/>
              <a:t>La récupération suite à l’appel se fait évidement dans la même ordre : 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X,Y,… = </a:t>
            </a:r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mafonction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smtClean="0"/>
              <a:t>X recevra la valeur de val1, Y celle de V2,…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4000" dirty="0"/>
              <a:t>Fonctions  : aspect </a:t>
            </a:r>
            <a:r>
              <a:rPr lang="fr-FR" sz="4000" dirty="0" smtClean="0"/>
              <a:t>syntaxe (3)</a:t>
            </a:r>
            <a:endParaRPr lang="fr-FR" sz="4000" dirty="0"/>
          </a:p>
        </p:txBody>
      </p:sp>
      <p:sp>
        <p:nvSpPr>
          <p:cNvPr id="5" name="Rectangle 4"/>
          <p:cNvSpPr/>
          <p:nvPr/>
        </p:nvSpPr>
        <p:spPr>
          <a:xfrm>
            <a:off x="3240112" y="1763613"/>
            <a:ext cx="3528392" cy="50405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024088" y="5020023"/>
            <a:ext cx="3960440" cy="50405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8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Script : ensemble de commande mise dans un fichier</a:t>
            </a:r>
          </a:p>
          <a:p>
            <a:r>
              <a:rPr lang="fr-FR" dirty="0" smtClean="0"/>
              <a:t>Pourquoi </a:t>
            </a:r>
            <a:r>
              <a:rPr lang="fr-FR" dirty="0"/>
              <a:t>un simple script peut poser problème :</a:t>
            </a:r>
          </a:p>
          <a:p>
            <a:pPr lvl="1"/>
            <a:r>
              <a:rPr lang="fr-FR" dirty="0"/>
              <a:t>Multiplication des </a:t>
            </a:r>
            <a:r>
              <a:rPr lang="fr-FR" dirty="0" smtClean="0"/>
              <a:t>variables</a:t>
            </a:r>
            <a:endParaRPr lang="fr-FR" dirty="0"/>
          </a:p>
          <a:p>
            <a:pPr lvl="1"/>
            <a:r>
              <a:rPr lang="fr-FR" dirty="0"/>
              <a:t> Effet de bord : réutilisation ou modification de variables portant le même nom dans plusieurs scripts</a:t>
            </a:r>
            <a:r>
              <a:rPr lang="fr-FR" dirty="0" smtClean="0"/>
              <a:t>…</a:t>
            </a:r>
          </a:p>
          <a:p>
            <a:pPr lvl="1"/>
            <a:r>
              <a:rPr lang="fr-FR" dirty="0" smtClean="0"/>
              <a:t>Réutilisation </a:t>
            </a:r>
            <a:r>
              <a:rPr lang="fr-FR" dirty="0"/>
              <a:t>à</a:t>
            </a:r>
            <a:r>
              <a:rPr lang="fr-FR" dirty="0" smtClean="0"/>
              <a:t> plusieurs reprise et dans des conditions différentes d’une partie de code</a:t>
            </a:r>
            <a:endParaRPr lang="fr-FR" dirty="0"/>
          </a:p>
          <a:p>
            <a:r>
              <a:rPr lang="fr-FR" dirty="0"/>
              <a:t>Solution : mettre le tout dans un « boîte étanche » : </a:t>
            </a:r>
            <a:endParaRPr lang="fr-FR" dirty="0" smtClean="0"/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 smtClean="0"/>
              <a:t>Notion de </a:t>
            </a:r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 smtClean="0"/>
              <a:t>Un ensemble de fonctions forme un </a:t>
            </a:r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 smtClean="0"/>
              <a:t>Exemple le module Math contient les fonctions log, </a:t>
            </a:r>
            <a:r>
              <a:rPr lang="fr-FR" dirty="0" err="1" smtClean="0"/>
              <a:t>sqrt</a:t>
            </a:r>
            <a:r>
              <a:rPr lang="fr-FR" dirty="0" smtClean="0"/>
              <a:t>, </a:t>
            </a:r>
            <a:r>
              <a:rPr lang="fr-FR" dirty="0" err="1" smtClean="0"/>
              <a:t>trunc</a:t>
            </a:r>
            <a:r>
              <a:rPr lang="fr-FR" dirty="0" smtClean="0"/>
              <a:t>…..</a:t>
            </a:r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Du script à la fonction..</a:t>
            </a:r>
          </a:p>
        </p:txBody>
      </p:sp>
    </p:spTree>
    <p:extLst>
      <p:ext uri="{BB962C8B-B14F-4D97-AF65-F5344CB8AC3E}">
        <p14:creationId xmlns:p14="http://schemas.microsoft.com/office/powerpoint/2010/main" val="4245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34842" y="1475581"/>
            <a:ext cx="3506921" cy="2911783"/>
          </a:xfrm>
        </p:spPr>
        <p:txBody>
          <a:bodyPr/>
          <a:lstStyle/>
          <a:p>
            <a:r>
              <a:rPr lang="fr-FR" dirty="0" smtClean="0"/>
              <a:t>Dans cet exemple, 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Rac2</a:t>
            </a:r>
            <a:r>
              <a:rPr lang="fr-FR" dirty="0" smtClean="0"/>
              <a:t> sera affecté avec 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Demi</a:t>
            </a:r>
            <a:r>
              <a:rPr lang="fr-FR" dirty="0" smtClean="0"/>
              <a:t>,</a:t>
            </a:r>
          </a:p>
          <a:p>
            <a:r>
              <a:rPr lang="fr-FR" dirty="0" smtClean="0"/>
              <a:t> 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Rac3</a:t>
            </a:r>
            <a:r>
              <a:rPr lang="fr-FR" dirty="0" smtClean="0"/>
              <a:t> avec 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Tiers</a:t>
            </a:r>
            <a:r>
              <a:rPr lang="fr-FR" dirty="0" smtClean="0"/>
              <a:t>  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Rac4</a:t>
            </a:r>
            <a:r>
              <a:rPr lang="fr-FR" dirty="0" smtClean="0"/>
              <a:t> avec 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Quart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Exemple de retour multiple</a:t>
            </a:r>
            <a:endParaRPr lang="fr-FR" dirty="0"/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3816176" y="1019899"/>
            <a:ext cx="6120680" cy="4951418"/>
          </a:xfrm>
          <a:prstGeom prst="rect">
            <a:avLst/>
          </a:prstGeom>
          <a:solidFill>
            <a:schemeClr val="accent1">
              <a:lumMod val="40000"/>
              <a:lumOff val="60000"/>
              <a:alpha val="87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txBody>
          <a:bodyPr/>
          <a:lstStyle>
            <a:lvl1pPr marL="377979" indent="-377979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puissant(Nombre):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Demi=Nombre**(1/2)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Tiers = Nombre**(1/3)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Quart = Nombre**(1/4)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(</a:t>
            </a:r>
            <a:r>
              <a:rPr lang="fr-F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Demi,Tiers,Quart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XValue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=input("Quel 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nombre dois-je traiter 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:")</a:t>
            </a: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Rac2,Rac3,Rac4 = 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puissant(</a:t>
            </a:r>
            <a:r>
              <a:rPr lang="fr-F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XValue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("La 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racine carrée est 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",round(Rac2,2))</a:t>
            </a: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("La 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racine cubique est 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",round(Rac3,2))</a:t>
            </a: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("La 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racine quatrième est 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",round(Rac4,2))</a:t>
            </a: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avec coins arrondis en diagonale 8"/>
          <p:cNvSpPr/>
          <p:nvPr/>
        </p:nvSpPr>
        <p:spPr>
          <a:xfrm>
            <a:off x="278519" y="4643933"/>
            <a:ext cx="3393641" cy="2592288"/>
          </a:xfrm>
          <a:prstGeom prst="round2DiagRect">
            <a:avLst>
              <a:gd name="adj1" fmla="val 16667"/>
              <a:gd name="adj2" fmla="val 2301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Il est important de faire la différence entre les variables internes (</a:t>
            </a:r>
            <a:r>
              <a:rPr lang="fr-FR" sz="2400" b="1" dirty="0" err="1" smtClean="0"/>
              <a:t>Demi,Tiers,Quart</a:t>
            </a:r>
            <a:r>
              <a:rPr lang="fr-FR" sz="2400" b="1" dirty="0" smtClean="0"/>
              <a:t>) et les externes (Rac2,Rac3,Rac4)</a:t>
            </a:r>
            <a:endParaRPr lang="fr-FR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1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5"/>
          </p:nvPr>
        </p:nvSpPr>
        <p:spPr>
          <a:xfrm>
            <a:off x="215776" y="1048851"/>
            <a:ext cx="5616624" cy="5812612"/>
          </a:xfrm>
        </p:spPr>
        <p:txBody>
          <a:bodyPr/>
          <a:lstStyle/>
          <a:p>
            <a:r>
              <a:rPr lang="fr-FR" dirty="0" smtClean="0"/>
              <a:t>Il sera </a:t>
            </a:r>
            <a:r>
              <a:rPr lang="fr-FR" sz="2800" dirty="0" smtClean="0">
                <a:solidFill>
                  <a:schemeClr val="accent3">
                    <a:lumMod val="75000"/>
                  </a:schemeClr>
                </a:solidFill>
              </a:rPr>
              <a:t>interdit</a:t>
            </a:r>
            <a:r>
              <a:rPr lang="fr-FR" dirty="0" smtClean="0"/>
              <a:t> d'utiliser le même nom pour les variables à l'intérieur et à l'extérieur de la fonction</a:t>
            </a:r>
          </a:p>
          <a:p>
            <a:pPr lvl="1"/>
            <a:r>
              <a:rPr lang="fr-FR" dirty="0" smtClean="0"/>
              <a:t>Pour les arguments d'appel </a:t>
            </a:r>
            <a:r>
              <a:rPr lang="fr-FR" i="1" dirty="0" smtClean="0"/>
              <a:t>(Arg1,Arg2) </a:t>
            </a:r>
            <a:r>
              <a:rPr lang="fr-FR" dirty="0" smtClean="0"/>
              <a:t>différent de </a:t>
            </a:r>
            <a:r>
              <a:rPr lang="fr-FR" i="1" dirty="0" smtClean="0"/>
              <a:t>Var1 </a:t>
            </a:r>
            <a:r>
              <a:rPr lang="fr-FR" dirty="0" smtClean="0"/>
              <a:t>et</a:t>
            </a:r>
            <a:r>
              <a:rPr lang="fr-FR" i="1" dirty="0" smtClean="0"/>
              <a:t> Second</a:t>
            </a:r>
          </a:p>
          <a:p>
            <a:pPr lvl="1"/>
            <a:r>
              <a:rPr lang="fr-FR" dirty="0" smtClean="0"/>
              <a:t>Pour les arguments de sortie </a:t>
            </a:r>
            <a:r>
              <a:rPr lang="fr-FR" i="1" dirty="0" smtClean="0"/>
              <a:t>Val</a:t>
            </a:r>
            <a:r>
              <a:rPr lang="fr-FR" dirty="0" smtClean="0"/>
              <a:t> différent de Ret1</a:t>
            </a:r>
          </a:p>
          <a:p>
            <a:r>
              <a:rPr lang="fr-FR" dirty="0" smtClean="0"/>
              <a:t>Conseil : utiliser systématique </a:t>
            </a:r>
            <a:r>
              <a:rPr lang="fr-FR" sz="2000" i="1" dirty="0" smtClean="0"/>
              <a:t>Arg1,Arg2,…Ret1,Ret2,…  </a:t>
            </a:r>
          </a:p>
          <a:p>
            <a:endParaRPr lang="fr-FR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4000" dirty="0"/>
              <a:t>Fonctions  : règle d'usage</a:t>
            </a:r>
          </a:p>
          <a:p>
            <a:endParaRPr lang="fr-FR" sz="4000" dirty="0"/>
          </a:p>
        </p:txBody>
      </p:sp>
      <p:sp>
        <p:nvSpPr>
          <p:cNvPr id="7" name="Espace réservé du contenu 3"/>
          <p:cNvSpPr txBox="1">
            <a:spLocks noGrp="1"/>
          </p:cNvSpPr>
          <p:nvPr>
            <p:ph idx="14"/>
          </p:nvPr>
        </p:nvSpPr>
        <p:spPr>
          <a:xfrm>
            <a:off x="5904407" y="1063569"/>
            <a:ext cx="3984391" cy="5812612"/>
          </a:xfrm>
          <a:prstGeom prst="rect">
            <a:avLst/>
          </a:prstGeom>
          <a:solidFill>
            <a:schemeClr val="accent1">
              <a:lumMod val="40000"/>
              <a:lumOff val="60000"/>
              <a:alpha val="87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>
            <a:lvl1pPr marL="377979" indent="-377979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#...déclaration de la fonction </a:t>
            </a:r>
            <a:endParaRPr lang="fr-FR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Mafonc</a:t>
            </a:r>
            <a:r>
              <a:rPr lang="fr-FR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(Arg1,Arg2,..)</a:t>
            </a:r>
            <a:endParaRPr lang="fr-FR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…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Return (Ret1)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Utilisation de la fonction</a:t>
            </a:r>
            <a:endParaRPr lang="fr-FR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Var1 = …</a:t>
            </a:r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Second = …</a:t>
            </a:r>
            <a:endParaRPr lang="fr-FR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 = </a:t>
            </a:r>
            <a:r>
              <a:rPr lang="fr-FR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Mafonc</a:t>
            </a:r>
            <a:r>
              <a:rPr lang="fr-FR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(Var1,Second)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Var2 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…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Arg1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Ret1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Mafonc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Arg1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,Var2)</a:t>
            </a:r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6052616" y="5800253"/>
            <a:ext cx="3384376" cy="936104"/>
            <a:chOff x="6052616" y="5800253"/>
            <a:chExt cx="3384376" cy="936104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6052616" y="5800253"/>
              <a:ext cx="3384376" cy="936104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6052616" y="5800253"/>
              <a:ext cx="3384376" cy="936104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684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Rappel sur les possibilités d’import </a:t>
            </a:r>
          </a:p>
          <a:p>
            <a:pPr lvl="1"/>
            <a:r>
              <a:rPr lang="fr-FR" dirty="0" smtClean="0"/>
              <a:t>Import du module dans l’environnement </a:t>
            </a:r>
          </a:p>
          <a:p>
            <a:pPr marL="503972" lvl="1" indent="0" algn="ctr">
              <a:buNone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mport </a:t>
            </a:r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Mon_module</a:t>
            </a:r>
            <a:endParaRPr lang="fr-F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fr-FR" dirty="0"/>
              <a:t>Import du module dans </a:t>
            </a:r>
            <a:r>
              <a:rPr lang="fr-FR" dirty="0" smtClean="0"/>
              <a:t>l’environnement et renommage </a:t>
            </a:r>
            <a:endParaRPr lang="fr-FR" dirty="0"/>
          </a:p>
          <a:p>
            <a:pPr marL="503972" lvl="1" indent="0" algn="ctr">
              <a:buNone/>
            </a:pP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import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Mon_</a:t>
            </a:r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module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as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</a:t>
            </a:r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od</a:t>
            </a: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fr-FR" dirty="0"/>
              <a:t>Import </a:t>
            </a:r>
            <a:r>
              <a:rPr lang="fr-FR" dirty="0" smtClean="0"/>
              <a:t>d’une fonction d’un </a:t>
            </a:r>
            <a:r>
              <a:rPr lang="fr-FR" dirty="0"/>
              <a:t>module </a:t>
            </a:r>
            <a:r>
              <a:rPr lang="fr-FR" dirty="0" smtClean="0"/>
              <a:t>dans l’environnement </a:t>
            </a:r>
            <a:endParaRPr lang="fr-FR" dirty="0"/>
          </a:p>
          <a:p>
            <a:pPr marL="503972" lvl="1" indent="0" algn="ctr">
              <a:buNone/>
            </a:pPr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from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Mon_</a:t>
            </a:r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module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import </a:t>
            </a:r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Ma_Fonc</a:t>
            </a: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fr-FR" dirty="0" smtClean="0"/>
              <a:t>Import </a:t>
            </a:r>
            <a:r>
              <a:rPr lang="fr-FR" dirty="0"/>
              <a:t>de toutes les fonctions d’un module dans l’environnement </a:t>
            </a:r>
          </a:p>
          <a:p>
            <a:pPr marL="503972" lvl="1" indent="0" algn="ctr">
              <a:buNone/>
            </a:pP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from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Mon_</a:t>
            </a:r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module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import 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*</a:t>
            </a: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503972" lvl="1" indent="0">
              <a:buNone/>
            </a:pPr>
            <a:endParaRPr lang="fr-FR" dirty="0" smtClean="0"/>
          </a:p>
          <a:p>
            <a:pPr lvl="2"/>
            <a:r>
              <a:rPr lang="fr-FR" dirty="0"/>
              <a:t>	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Import d’un module</a:t>
            </a:r>
            <a:endParaRPr lang="fr-FR" dirty="0"/>
          </a:p>
        </p:txBody>
      </p:sp>
      <p:sp>
        <p:nvSpPr>
          <p:cNvPr id="4" name="Rectangle avec coins arrondis en diagonale 3"/>
          <p:cNvSpPr/>
          <p:nvPr/>
        </p:nvSpPr>
        <p:spPr>
          <a:xfrm>
            <a:off x="2958399" y="5940077"/>
            <a:ext cx="4530185" cy="1008112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 peut y avoir plusieurs fonctions dans un module</a:t>
            </a:r>
            <a:endParaRPr lang="fr-F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4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6511" y="1024856"/>
            <a:ext cx="9586329" cy="5812612"/>
          </a:xfrm>
        </p:spPr>
        <p:txBody>
          <a:bodyPr/>
          <a:lstStyle/>
          <a:p>
            <a:r>
              <a:rPr lang="fr-FR" dirty="0" smtClean="0"/>
              <a:t>Trouvez les erreurs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Qu’est ce qui ne va pas ?</a:t>
            </a:r>
            <a:endParaRPr lang="fr-FR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5472360" y="1763613"/>
            <a:ext cx="4392488" cy="5112568"/>
          </a:xfrm>
          <a:prstGeom prst="rect">
            <a:avLst/>
          </a:prstGeom>
          <a:solidFill>
            <a:schemeClr val="accent1">
              <a:lumMod val="40000"/>
              <a:lumOff val="60000"/>
              <a:alpha val="87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txBody>
          <a:bodyPr/>
          <a:lstStyle>
            <a:lvl1pPr marL="377979" indent="-377979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Jeu</a:t>
            </a: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Valeur 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input('Donnez 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valeur: 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Valeur = </a:t>
            </a: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Valeur)</a:t>
            </a: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Resu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Jeu.racine12(Valeur)</a:t>
            </a: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Valeur,’divisé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par 12 </a:t>
            </a:r>
            <a:r>
              <a:rPr lang="fr-F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vaut',Nb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(‘La racine de’,Valeur,’est',</a:t>
            </a:r>
            <a:r>
              <a:rPr lang="fr-F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Resu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1007864" y="1763613"/>
            <a:ext cx="4392488" cy="5112568"/>
          </a:xfrm>
          <a:prstGeom prst="rect">
            <a:avLst/>
          </a:prstGeom>
          <a:solidFill>
            <a:schemeClr val="accent1">
              <a:lumMod val="40000"/>
              <a:lumOff val="60000"/>
              <a:alpha val="87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txBody>
          <a:bodyPr/>
          <a:lstStyle>
            <a:lvl1pPr marL="377979" indent="-377979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racine12(Nombre) </a:t>
            </a: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Nombre 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input('Donnez 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 nombre ')</a:t>
            </a: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Nb 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(Nombre)/12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Rac = </a:t>
            </a:r>
            <a:r>
              <a:rPr lang="fr-F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(Nb)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fr-FR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avec coins arrondis en diagonale 6"/>
          <p:cNvSpPr/>
          <p:nvPr/>
        </p:nvSpPr>
        <p:spPr>
          <a:xfrm>
            <a:off x="2736056" y="6364125"/>
            <a:ext cx="2513961" cy="36004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Fichier Jeu.py</a:t>
            </a:r>
            <a:endParaRPr lang="fr-F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80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Ecrire un module (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Firstmod.py</a:t>
            </a:r>
            <a:r>
              <a:rPr lang="fr-FR" dirty="0" smtClean="0"/>
              <a:t>) qui contient la fonction </a:t>
            </a:r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BigDouble</a:t>
            </a:r>
            <a:r>
              <a:rPr lang="fr-FR" dirty="0" smtClean="0"/>
              <a:t> qui multiplie par 2.1 un nombre passé en argument d’entrée et qui retourne le résultat trouvé</a:t>
            </a:r>
          </a:p>
          <a:p>
            <a:r>
              <a:rPr lang="fr-FR" dirty="0" smtClean="0"/>
              <a:t>Importer directement le module dans la console et essayer </a:t>
            </a:r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BigDouble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(12)</a:t>
            </a:r>
            <a:r>
              <a:rPr lang="fr-FR" dirty="0" smtClean="0"/>
              <a:t>. Tester les différentes formes d’import</a:t>
            </a:r>
            <a:endParaRPr lang="fr-F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/>
              <a:t>Ecrire un script (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Test_Firstmod.py</a:t>
            </a:r>
            <a:r>
              <a:rPr lang="fr-FR" dirty="0"/>
              <a:t>) </a:t>
            </a:r>
            <a:r>
              <a:rPr lang="fr-FR" dirty="0" smtClean="0"/>
              <a:t>qui demande à l’utilisateur de saisir un nombre, qui le divise par 2.1 puis qui appelle </a:t>
            </a:r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BigDouble</a:t>
            </a:r>
            <a:r>
              <a:rPr lang="fr-FR" dirty="0" smtClean="0"/>
              <a:t> avec cette variable. Vérifier que le nombre issu de </a:t>
            </a:r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BigDouble</a:t>
            </a:r>
            <a:r>
              <a:rPr lang="fr-FR" dirty="0" smtClean="0"/>
              <a:t> est bien le même que celui saisi par l’utilisateur en affichant la différence entre ces 2 variables  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Premier essai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63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Problème à résoudre :</a:t>
            </a:r>
          </a:p>
          <a:p>
            <a:pPr lvl="1"/>
            <a:r>
              <a:rPr lang="fr-FR" dirty="0" smtClean="0"/>
              <a:t>Calculer le rapport Surface/Périmètre du triangle dont on connait la hauteur, la base et la position relative de la hauteur sur le base (en %)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Exemple	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50" y="2843733"/>
            <a:ext cx="6039406" cy="383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4"/>
          </p:nvPr>
        </p:nvSpPr>
        <p:spPr>
          <a:xfrm>
            <a:off x="2952080" y="1063569"/>
            <a:ext cx="6936719" cy="5812612"/>
          </a:xfrm>
          <a:solidFill>
            <a:schemeClr val="accent1">
              <a:lumMod val="40000"/>
              <a:lumOff val="60000"/>
              <a:alpha val="87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import math</a:t>
            </a:r>
          </a:p>
          <a:p>
            <a:pPr marL="0" indent="0">
              <a:buNone/>
            </a:pPr>
            <a:endParaRPr lang="fr-F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Hauteur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input("Hauteur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du triangle 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:")</a:t>
            </a:r>
            <a:endParaRPr lang="fr-F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Hauteur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(Hauteur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Base 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input("Base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du triangle 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:")</a:t>
            </a:r>
            <a:endParaRPr lang="fr-F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(Base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ratio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input("Position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en % de la hauteur sur la base  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:")</a:t>
            </a:r>
            <a:endParaRPr lang="fr-F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ratio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(ratio)/100</a:t>
            </a:r>
          </a:p>
          <a:p>
            <a:pPr marL="0" indent="0">
              <a:buNone/>
            </a:pPr>
            <a:endParaRPr lang="fr-F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L1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((ratio*Base)**2 + Hauteur**2)</a:t>
            </a:r>
          </a:p>
          <a:p>
            <a:pPr marL="0" indent="0">
              <a:buNone/>
            </a:pP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L2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(((1-ratio)*Base)**2 + Hauteur**2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Perimetre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 L1 + L2 + Base</a:t>
            </a:r>
          </a:p>
          <a:p>
            <a:pPr marL="0" indent="0">
              <a:buNone/>
            </a:pP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Surface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 Hauteur * Base /2</a:t>
            </a:r>
          </a:p>
          <a:p>
            <a:pPr marL="0" indent="0">
              <a:buNone/>
            </a:pP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Rapport  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 Surface /</a:t>
            </a:r>
            <a:r>
              <a:rPr lang="fr-F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Perimetre</a:t>
            </a:r>
            <a:endParaRPr lang="fr-FR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("Le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rapport Surface/Base de ce triangle 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vaut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Rapport)</a:t>
            </a:r>
            <a:endParaRPr lang="fr-FR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5"/>
          </p:nvPr>
        </p:nvSpPr>
        <p:spPr>
          <a:xfrm>
            <a:off x="215776" y="1048851"/>
            <a:ext cx="2664296" cy="5812612"/>
          </a:xfrm>
          <a:ln>
            <a:solidFill>
              <a:schemeClr val="accent3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Saisie des valeurs nécessaires</a:t>
            </a:r>
          </a:p>
          <a:p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Calcul </a:t>
            </a:r>
            <a:r>
              <a:rPr lang="fr-FR" sz="2000" dirty="0"/>
              <a:t>assez simple</a:t>
            </a:r>
          </a:p>
          <a:p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Affichage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La solution (sans fonction)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574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4"/>
          </p:nvPr>
        </p:nvSpPr>
        <p:spPr>
          <a:xfrm>
            <a:off x="4104208" y="1063569"/>
            <a:ext cx="5784591" cy="5812612"/>
          </a:xfrm>
          <a:solidFill>
            <a:schemeClr val="accent1">
              <a:lumMod val="40000"/>
              <a:lumOff val="60000"/>
              <a:alpha val="87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FR" sz="1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Rapport_Tri</a:t>
            </a:r>
            <a:r>
              <a:rPr lang="fr-FR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</a:p>
          <a:p>
            <a:pPr marL="0" indent="0"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Hauteur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input("Hauteur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du triangle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:")</a:t>
            </a:r>
            <a:endParaRPr lang="fr-F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Hauteur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(Hauteur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Base 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input("Base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du triangle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:")</a:t>
            </a:r>
            <a:endParaRPr lang="fr-F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(Base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fr-F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ratio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input("Position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en % de la hauteur sur la base 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:")</a:t>
            </a:r>
            <a:endParaRPr lang="fr-F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ratio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(ratio)/100</a:t>
            </a:r>
          </a:p>
          <a:p>
            <a:pPr marL="0" indent="0">
              <a:buNone/>
            </a:pPr>
            <a:endParaRPr lang="fr-F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L1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((ratio*Base)**2 + Hauteur**2)</a:t>
            </a:r>
          </a:p>
          <a:p>
            <a:pPr marL="0" indent="0"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L2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(((1-ratio)*Base)**2 + Hauteur**2)</a:t>
            </a: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fr-FR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Perimetre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 L1 + L2 + Base</a:t>
            </a:r>
          </a:p>
          <a:p>
            <a:pPr marL="0" indent="0"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Surface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 Hauteur * Base /2</a:t>
            </a:r>
          </a:p>
          <a:p>
            <a:pPr marL="0" indent="0"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Rapport  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 Surface /</a:t>
            </a:r>
            <a:r>
              <a:rPr lang="fr-F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Perimetre</a:t>
            </a:r>
            <a:endParaRPr lang="fr-F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fr-FR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("Le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rapport Surface/Base de ce triangle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vaut ",Rapport)</a:t>
            </a:r>
            <a:endParaRPr lang="fr-FR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5"/>
          </p:nvPr>
        </p:nvSpPr>
        <p:spPr>
          <a:xfrm>
            <a:off x="215776" y="1048851"/>
            <a:ext cx="3672408" cy="5812612"/>
          </a:xfrm>
          <a:ln>
            <a:solidFill>
              <a:schemeClr val="accent3">
                <a:shade val="50000"/>
              </a:schemeClr>
            </a:solidFill>
          </a:ln>
        </p:spPr>
        <p:txBody>
          <a:bodyPr/>
          <a:lstStyle/>
          <a:p>
            <a:r>
              <a:rPr lang="fr-FR" dirty="0" smtClean="0"/>
              <a:t>Pour en faire une fonction, il suffit de rajouter</a:t>
            </a:r>
          </a:p>
          <a:p>
            <a:pPr marL="503972" lvl="1" indent="0">
              <a:buNone/>
            </a:pPr>
            <a:r>
              <a:rPr lang="fr-FR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Rapport_Tri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503972" lvl="1" indent="0">
              <a:buNone/>
            </a:pPr>
            <a:endParaRPr lang="fr-FR" dirty="0" smtClean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smtClean="0"/>
              <a:t>Mais l’exécution pose souci 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Hauteur = </a:t>
            </a:r>
            <a:r>
              <a:rPr lang="fr-FR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fr-FR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(Hauteur)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^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IndentationError</a:t>
            </a:r>
            <a:r>
              <a:rPr lang="fr-FR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endParaRPr lang="fr-FR" sz="1600" dirty="0" smtClean="0">
              <a:solidFill>
                <a:schemeClr val="accent3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unexpected</a:t>
            </a:r>
            <a:r>
              <a:rPr lang="fr-FR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indent</a:t>
            </a:r>
            <a:endParaRPr lang="fr-FR" sz="2000" dirty="0">
              <a:solidFill>
                <a:schemeClr val="accent3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dirty="0" smtClean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03972" lvl="1" indent="0">
              <a:buNone/>
            </a:pPr>
            <a:endParaRPr lang="fr-FR" sz="1800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Création d’une fonction </a:t>
            </a:r>
            <a:r>
              <a:rPr lang="fr-FR" sz="3200" dirty="0" smtClean="0"/>
              <a:t>(1)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713873" y="1187549"/>
            <a:ext cx="20882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Func_Rapport.py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308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4"/>
          </p:nvPr>
        </p:nvSpPr>
        <p:spPr>
          <a:xfrm>
            <a:off x="4104208" y="1063569"/>
            <a:ext cx="5784591" cy="5812612"/>
          </a:xfrm>
          <a:solidFill>
            <a:schemeClr val="accent1">
              <a:lumMod val="40000"/>
              <a:lumOff val="60000"/>
              <a:alpha val="87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F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import math</a:t>
            </a:r>
          </a:p>
          <a:p>
            <a:pPr marL="0" indent="0">
              <a:buNone/>
            </a:pPr>
            <a:r>
              <a:rPr lang="fr-FR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Rapport_Tri</a:t>
            </a:r>
            <a:r>
              <a:rPr lang="fr-FR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Hauteur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input("Hauteur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du triangle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:")</a:t>
            </a:r>
            <a:endParaRPr lang="fr-F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Hauteur = </a:t>
            </a:r>
            <a:r>
              <a:rPr lang="fr-F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(Hauteur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Base  =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input("Base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du triangle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:")</a:t>
            </a:r>
            <a:endParaRPr lang="fr-F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Base= </a:t>
            </a:r>
            <a:r>
              <a:rPr lang="fr-F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(Base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fr-F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ratio =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input("Position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en % de la hauteur sur la base 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:")</a:t>
            </a:r>
            <a:endParaRPr lang="fr-F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ratio = </a:t>
            </a:r>
            <a:r>
              <a:rPr lang="fr-F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(ratio)/100</a:t>
            </a:r>
          </a:p>
          <a:p>
            <a:pPr marL="0" indent="0">
              <a:buNone/>
            </a:pPr>
            <a:endParaRPr lang="fr-F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L1 = </a:t>
            </a:r>
            <a:r>
              <a:rPr lang="fr-F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((ratio*Base)**2 + Hauteur**2)</a:t>
            </a: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L2 = </a:t>
            </a:r>
            <a:r>
              <a:rPr lang="fr-F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(((1-ratio)*Base)**2 + Hauteur**2)</a:t>
            </a: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Perimetre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= L1 + L2 + Base</a:t>
            </a: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Surface = Hauteur * Base /2</a:t>
            </a: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Rapport   = Surface /</a:t>
            </a:r>
            <a:r>
              <a:rPr lang="fr-F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Perimetre</a:t>
            </a:r>
            <a:endParaRPr lang="fr-F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("Le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rapport Surface/Base de ce triangle </a:t>
            </a:r>
            <a:r>
              <a:rPr lang="fr-FR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vaut",Rapport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("Bonjour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 monde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!!!")</a:t>
            </a:r>
            <a:endParaRPr lang="fr-FR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5"/>
          </p:nvPr>
        </p:nvSpPr>
        <p:spPr>
          <a:xfrm>
            <a:off x="215776" y="1048851"/>
            <a:ext cx="3672408" cy="5812612"/>
          </a:xfrm>
          <a:ln>
            <a:solidFill>
              <a:schemeClr val="accent3">
                <a:shade val="50000"/>
              </a:schemeClr>
            </a:solidFill>
          </a:ln>
        </p:spPr>
        <p:txBody>
          <a:bodyPr/>
          <a:lstStyle/>
          <a:p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L’indentation</a:t>
            </a:r>
            <a:r>
              <a:rPr lang="fr-FR" sz="2000" dirty="0" smtClean="0"/>
              <a:t> est crucial en Python</a:t>
            </a:r>
          </a:p>
          <a:p>
            <a:r>
              <a:rPr lang="fr-FR" sz="2000" dirty="0" smtClean="0"/>
              <a:t>Il est </a:t>
            </a:r>
            <a:r>
              <a:rPr lang="fr-FR" sz="2000" u="sng" dirty="0" smtClean="0"/>
              <a:t>obligatoire de mettre une tabulation </a:t>
            </a:r>
            <a:r>
              <a:rPr lang="fr-FR" sz="2000" dirty="0" smtClean="0"/>
              <a:t>pour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délimiter les structures algorithmiques</a:t>
            </a:r>
          </a:p>
          <a:p>
            <a:r>
              <a:rPr lang="fr-FR" sz="2000" dirty="0" smtClean="0"/>
              <a:t>Une fonction est une structure algorithmique</a:t>
            </a:r>
            <a:endParaRPr lang="fr-FR" sz="1100" dirty="0">
              <a:solidFill>
                <a:schemeClr val="accent3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Création d’une fonction </a:t>
            </a:r>
            <a:r>
              <a:rPr lang="fr-FR" sz="3200" dirty="0" smtClean="0"/>
              <a:t>(2)</a:t>
            </a:r>
            <a:endParaRPr lang="fr-FR" dirty="0"/>
          </a:p>
        </p:txBody>
      </p:sp>
      <p:grpSp>
        <p:nvGrpSpPr>
          <p:cNvPr id="39" name="Groupe 38"/>
          <p:cNvGrpSpPr/>
          <p:nvPr/>
        </p:nvGrpSpPr>
        <p:grpSpPr>
          <a:xfrm>
            <a:off x="4176216" y="971525"/>
            <a:ext cx="5946055" cy="5205982"/>
            <a:chOff x="4176216" y="950118"/>
            <a:chExt cx="5946055" cy="5205982"/>
          </a:xfrm>
        </p:grpSpPr>
        <p:grpSp>
          <p:nvGrpSpPr>
            <p:cNvPr id="20" name="Groupe 19"/>
            <p:cNvGrpSpPr/>
            <p:nvPr/>
          </p:nvGrpSpPr>
          <p:grpSpPr>
            <a:xfrm>
              <a:off x="4176216" y="1835621"/>
              <a:ext cx="216024" cy="4228436"/>
              <a:chOff x="4104208" y="1835621"/>
              <a:chExt cx="216024" cy="4228436"/>
            </a:xfrm>
            <a:solidFill>
              <a:schemeClr val="accent2">
                <a:lumMod val="75000"/>
              </a:schemeClr>
            </a:solidFill>
          </p:grpSpPr>
          <p:grpSp>
            <p:nvGrpSpPr>
              <p:cNvPr id="19" name="Groupe 18"/>
              <p:cNvGrpSpPr/>
              <p:nvPr/>
            </p:nvGrpSpPr>
            <p:grpSpPr>
              <a:xfrm>
                <a:off x="4104208" y="1835621"/>
                <a:ext cx="216024" cy="1656184"/>
                <a:chOff x="4104208" y="1835621"/>
                <a:chExt cx="216024" cy="1656184"/>
              </a:xfrm>
              <a:grpFill/>
            </p:grpSpPr>
            <p:grpSp>
              <p:nvGrpSpPr>
                <p:cNvPr id="18" name="Groupe 17"/>
                <p:cNvGrpSpPr/>
                <p:nvPr/>
              </p:nvGrpSpPr>
              <p:grpSpPr>
                <a:xfrm>
                  <a:off x="4104208" y="1835621"/>
                  <a:ext cx="216024" cy="360040"/>
                  <a:chOff x="4104208" y="1835621"/>
                  <a:chExt cx="216024" cy="360040"/>
                </a:xfrm>
                <a:grpFill/>
              </p:grpSpPr>
              <p:sp>
                <p:nvSpPr>
                  <p:cNvPr id="6" name="Flèche droite 5"/>
                  <p:cNvSpPr/>
                  <p:nvPr/>
                </p:nvSpPr>
                <p:spPr>
                  <a:xfrm>
                    <a:off x="4104208" y="1835621"/>
                    <a:ext cx="216024" cy="72008"/>
                  </a:xfrm>
                  <a:prstGeom prst="rightArrow">
                    <a:avLst/>
                  </a:prstGeom>
                  <a:grpFill/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" name="Flèche droite 6"/>
                  <p:cNvSpPr/>
                  <p:nvPr/>
                </p:nvSpPr>
                <p:spPr>
                  <a:xfrm>
                    <a:off x="4104208" y="2123653"/>
                    <a:ext cx="216024" cy="72008"/>
                  </a:xfrm>
                  <a:prstGeom prst="rightArrow">
                    <a:avLst/>
                  </a:prstGeom>
                  <a:grpFill/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8" name="Flèche droite 7"/>
                <p:cNvSpPr/>
                <p:nvPr/>
              </p:nvSpPr>
              <p:spPr>
                <a:xfrm>
                  <a:off x="4104208" y="2627709"/>
                  <a:ext cx="216024" cy="72008"/>
                </a:xfrm>
                <a:prstGeom prst="rightArrow">
                  <a:avLst/>
                </a:prstGeom>
                <a:grp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" name="Flèche droite 8"/>
                <p:cNvSpPr/>
                <p:nvPr/>
              </p:nvSpPr>
              <p:spPr>
                <a:xfrm>
                  <a:off x="4104208" y="2843733"/>
                  <a:ext cx="216024" cy="72008"/>
                </a:xfrm>
                <a:prstGeom prst="rightArrow">
                  <a:avLst/>
                </a:prstGeom>
                <a:grp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" name="Flèche droite 9"/>
                <p:cNvSpPr/>
                <p:nvPr/>
              </p:nvSpPr>
              <p:spPr>
                <a:xfrm>
                  <a:off x="4104208" y="3419797"/>
                  <a:ext cx="216024" cy="72008"/>
                </a:xfrm>
                <a:prstGeom prst="rightArrow">
                  <a:avLst/>
                </a:prstGeom>
                <a:grp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1" name="Flèche droite 10"/>
              <p:cNvSpPr/>
              <p:nvPr/>
            </p:nvSpPr>
            <p:spPr>
              <a:xfrm>
                <a:off x="4104208" y="3707829"/>
                <a:ext cx="216024" cy="72008"/>
              </a:xfrm>
              <a:prstGeom prst="rightArrow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Flèche droite 11"/>
              <p:cNvSpPr/>
              <p:nvPr/>
            </p:nvSpPr>
            <p:spPr>
              <a:xfrm>
                <a:off x="4104208" y="4139877"/>
                <a:ext cx="216024" cy="72008"/>
              </a:xfrm>
              <a:prstGeom prst="rightArrow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Flèche droite 12"/>
              <p:cNvSpPr/>
              <p:nvPr/>
            </p:nvSpPr>
            <p:spPr>
              <a:xfrm>
                <a:off x="4104208" y="4355901"/>
                <a:ext cx="216024" cy="72008"/>
              </a:xfrm>
              <a:prstGeom prst="rightArrow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Flèche droite 13"/>
              <p:cNvSpPr/>
              <p:nvPr/>
            </p:nvSpPr>
            <p:spPr>
              <a:xfrm>
                <a:off x="4104208" y="4931965"/>
                <a:ext cx="216024" cy="72008"/>
              </a:xfrm>
              <a:prstGeom prst="rightArrow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Flèche droite 14"/>
              <p:cNvSpPr/>
              <p:nvPr/>
            </p:nvSpPr>
            <p:spPr>
              <a:xfrm>
                <a:off x="4104208" y="5219757"/>
                <a:ext cx="216024" cy="72008"/>
              </a:xfrm>
              <a:prstGeom prst="rightArrow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Flèche droite 15"/>
              <p:cNvSpPr/>
              <p:nvPr/>
            </p:nvSpPr>
            <p:spPr>
              <a:xfrm>
                <a:off x="4104208" y="5435781"/>
                <a:ext cx="216024" cy="72008"/>
              </a:xfrm>
              <a:prstGeom prst="rightArrow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Flèche droite 16"/>
              <p:cNvSpPr/>
              <p:nvPr/>
            </p:nvSpPr>
            <p:spPr>
              <a:xfrm>
                <a:off x="4104208" y="5992049"/>
                <a:ext cx="216024" cy="72008"/>
              </a:xfrm>
              <a:prstGeom prst="rightArrow">
                <a:avLst/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5" name="Groupe 34"/>
            <p:cNvGrpSpPr/>
            <p:nvPr/>
          </p:nvGrpSpPr>
          <p:grpSpPr>
            <a:xfrm>
              <a:off x="4424374" y="950118"/>
              <a:ext cx="5697897" cy="5205982"/>
              <a:chOff x="4424374" y="950118"/>
              <a:chExt cx="5697897" cy="520598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424374" y="1692975"/>
                <a:ext cx="5296457" cy="4463125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7" name="Groupe 26"/>
              <p:cNvGrpSpPr/>
              <p:nvPr/>
            </p:nvGrpSpPr>
            <p:grpSpPr>
              <a:xfrm>
                <a:off x="7416576" y="950118"/>
                <a:ext cx="2705695" cy="870677"/>
                <a:chOff x="6952394" y="2045064"/>
                <a:chExt cx="2705695" cy="870677"/>
              </a:xfrm>
            </p:grpSpPr>
            <p:sp>
              <p:nvSpPr>
                <p:cNvPr id="23" name="Rectangle avec coins arrondis en diagonale 22"/>
                <p:cNvSpPr/>
                <p:nvPr/>
              </p:nvSpPr>
              <p:spPr>
                <a:xfrm>
                  <a:off x="7344568" y="2045064"/>
                  <a:ext cx="2313521" cy="870677"/>
                </a:xfrm>
                <a:prstGeom prst="round2DiagRect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000" b="1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appartient à la fonction </a:t>
                  </a:r>
                  <a:r>
                    <a:rPr lang="fr-FR" sz="2000" b="1" dirty="0" err="1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Rapport_Tri</a:t>
                  </a:r>
                  <a:endParaRPr lang="fr-FR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25" name="Connecteur droit avec flèche 24"/>
                <p:cNvCxnSpPr/>
                <p:nvPr/>
              </p:nvCxnSpPr>
              <p:spPr>
                <a:xfrm flipH="1">
                  <a:off x="6952394" y="2354503"/>
                  <a:ext cx="392174" cy="216024"/>
                </a:xfrm>
                <a:prstGeom prst="straightConnector1">
                  <a:avLst/>
                </a:prstGeom>
                <a:ln w="28575">
                  <a:solidFill>
                    <a:schemeClr val="accent2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6" name="Groupe 35"/>
          <p:cNvGrpSpPr/>
          <p:nvPr/>
        </p:nvGrpSpPr>
        <p:grpSpPr>
          <a:xfrm>
            <a:off x="4176216" y="6300117"/>
            <a:ext cx="5616621" cy="398238"/>
            <a:chOff x="4248225" y="6318074"/>
            <a:chExt cx="5616621" cy="398238"/>
          </a:xfrm>
        </p:grpSpPr>
        <p:sp>
          <p:nvSpPr>
            <p:cNvPr id="22" name="Rectangle 21"/>
            <p:cNvSpPr/>
            <p:nvPr/>
          </p:nvSpPr>
          <p:spPr>
            <a:xfrm>
              <a:off x="4248225" y="6395502"/>
              <a:ext cx="2448272" cy="313313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8" name="Groupe 27"/>
            <p:cNvGrpSpPr/>
            <p:nvPr/>
          </p:nvGrpSpPr>
          <p:grpSpPr>
            <a:xfrm>
              <a:off x="6696497" y="6318074"/>
              <a:ext cx="3168349" cy="398238"/>
              <a:chOff x="6633755" y="2463452"/>
              <a:chExt cx="3168349" cy="398238"/>
            </a:xfrm>
          </p:grpSpPr>
          <p:sp>
            <p:nvSpPr>
              <p:cNvPr id="29" name="Rectangle avec coins arrondis en diagonale 28"/>
              <p:cNvSpPr/>
              <p:nvPr/>
            </p:nvSpPr>
            <p:spPr>
              <a:xfrm>
                <a:off x="6849779" y="2463452"/>
                <a:ext cx="2952325" cy="398238"/>
              </a:xfrm>
              <a:prstGeom prst="round2Diag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0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n’appartient à la fonction</a:t>
                </a:r>
                <a:endParaRPr lang="fr-FR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30" name="Connecteur droit avec flèche 29"/>
              <p:cNvCxnSpPr>
                <a:stCxn id="29" idx="2"/>
                <a:endCxn id="22" idx="3"/>
              </p:cNvCxnSpPr>
              <p:nvPr/>
            </p:nvCxnSpPr>
            <p:spPr>
              <a:xfrm flipH="1">
                <a:off x="6633755" y="2662571"/>
                <a:ext cx="216024" cy="34966"/>
              </a:xfrm>
              <a:prstGeom prst="straightConnector1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Espace réservé du contenu 3"/>
          <p:cNvSpPr txBox="1">
            <a:spLocks/>
          </p:cNvSpPr>
          <p:nvPr/>
        </p:nvSpPr>
        <p:spPr>
          <a:xfrm>
            <a:off x="4104207" y="1063569"/>
            <a:ext cx="5784591" cy="5812612"/>
          </a:xfrm>
          <a:prstGeom prst="rect">
            <a:avLst/>
          </a:prstGeom>
          <a:solidFill>
            <a:schemeClr val="accent1">
              <a:lumMod val="40000"/>
              <a:lumOff val="60000"/>
              <a:alpha val="87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txBody>
          <a:bodyPr lIns="100794" tIns="50397" rIns="100794" bIns="50397"/>
          <a:lstStyle>
            <a:lvl1pPr marL="342900" indent="-342900" algn="l" defTabSz="1007943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400" b="1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46872" indent="-342900" algn="l" defTabSz="1007943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07943" indent="0" algn="l" defTabSz="1007943" rtl="0" eaLnBrk="1" latinLnBrk="0" hangingPunct="1">
              <a:lnSpc>
                <a:spcPct val="150000"/>
              </a:lnSpc>
              <a:spcBef>
                <a:spcPts val="2646"/>
              </a:spcBef>
              <a:buFont typeface="Arial" pitchFamily="34" charset="0"/>
              <a:buNone/>
              <a:defRPr sz="2000" kern="1200">
                <a:solidFill>
                  <a:srgbClr val="587F8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None/>
            </a:pPr>
            <a:r>
              <a:rPr lang="fr-F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import math</a:t>
            </a:r>
          </a:p>
          <a:p>
            <a:pPr marL="0" indent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fr-FR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Rapport_Tri</a:t>
            </a:r>
            <a:r>
              <a:rPr lang="fr-FR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Hauteur =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input("Hauteur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du triangle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:")</a:t>
            </a:r>
            <a:endParaRPr lang="fr-FR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Hauteur = </a:t>
            </a:r>
            <a:r>
              <a:rPr lang="fr-FR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(Hauteur)</a:t>
            </a:r>
          </a:p>
          <a:p>
            <a:pPr marL="0" indent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endParaRPr lang="fr-FR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Base  =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input("Base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du triangle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:")</a:t>
            </a:r>
            <a:endParaRPr lang="fr-FR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Base= </a:t>
            </a:r>
            <a:r>
              <a:rPr lang="fr-FR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(Base)</a:t>
            </a:r>
          </a:p>
          <a:p>
            <a:pPr marL="0" indent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endParaRPr lang="fr-FR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ratio =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input("Position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 % de la hauteur sur la base 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:")</a:t>
            </a:r>
            <a:endParaRPr lang="fr-FR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ratio = </a:t>
            </a:r>
            <a:r>
              <a:rPr lang="fr-FR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(ratio)/100</a:t>
            </a:r>
          </a:p>
          <a:p>
            <a:pPr marL="0" indent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endParaRPr lang="fr-FR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L1 = </a:t>
            </a:r>
            <a:r>
              <a:rPr lang="fr-FR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((ratio*Base)**2 + Hauteur**2)</a:t>
            </a:r>
          </a:p>
          <a:p>
            <a:pPr marL="0" indent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L2 = </a:t>
            </a:r>
            <a:r>
              <a:rPr lang="fr-FR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(((1-ratio)*Base)**2 + Hauteur**2)</a:t>
            </a:r>
          </a:p>
          <a:p>
            <a:pPr marL="0" indent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fr-FR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Perimetre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L1 + L2 + Base</a:t>
            </a:r>
          </a:p>
          <a:p>
            <a:pPr marL="0" indent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Surface = Hauteur * Base /2</a:t>
            </a:r>
          </a:p>
          <a:p>
            <a:pPr marL="0" indent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Rapport   = Surface /</a:t>
            </a:r>
            <a:r>
              <a:rPr lang="fr-FR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Perimetre</a:t>
            </a:r>
            <a:endParaRPr lang="fr-FR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endParaRPr lang="fr-FR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fr-FR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("Le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rapport Surface/Base de ce triangle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vaut ", Rapport)</a:t>
            </a:r>
            <a:endParaRPr lang="fr-FR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4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40" grpId="0" uiExpand="1" build="p" animBg="1"/>
      <p:bldP spid="40" grpId="1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5"/>
          </p:nvPr>
        </p:nvSpPr>
        <p:spPr>
          <a:xfrm>
            <a:off x="215776" y="1048851"/>
            <a:ext cx="3672408" cy="5812612"/>
          </a:xfrm>
          <a:ln>
            <a:solidFill>
              <a:schemeClr val="accent3">
                <a:shade val="50000"/>
              </a:schemeClr>
            </a:solidFill>
          </a:ln>
        </p:spPr>
        <p:txBody>
          <a:bodyPr/>
          <a:lstStyle/>
          <a:p>
            <a:r>
              <a:rPr lang="fr-FR" dirty="0"/>
              <a:t>Maintenant que la fonction existe </a:t>
            </a:r>
            <a:r>
              <a:rPr lang="fr-FR" dirty="0" smtClean="0"/>
              <a:t>correctement on </a:t>
            </a:r>
            <a:r>
              <a:rPr lang="fr-FR" dirty="0"/>
              <a:t>peut </a:t>
            </a:r>
            <a:r>
              <a:rPr lang="fr-FR" dirty="0" smtClean="0"/>
              <a:t>utiliser le fichier.</a:t>
            </a:r>
          </a:p>
          <a:p>
            <a:r>
              <a:rPr lang="fr-FR" dirty="0" smtClean="0"/>
              <a:t>L’exécution ne donne rien à part « bonjour le monde »</a:t>
            </a:r>
            <a:endParaRPr lang="fr-FR" dirty="0"/>
          </a:p>
          <a:p>
            <a:r>
              <a:rPr lang="fr-FR" dirty="0" smtClean="0"/>
              <a:t>=&gt; pas d’ appel </a:t>
            </a:r>
            <a:r>
              <a:rPr lang="fr-FR" dirty="0"/>
              <a:t>à la </a:t>
            </a:r>
            <a:r>
              <a:rPr lang="fr-FR" dirty="0" smtClean="0"/>
              <a:t>fonction</a:t>
            </a:r>
          </a:p>
          <a:p>
            <a:r>
              <a:rPr lang="fr-FR" dirty="0" smtClean="0"/>
              <a:t>Ajout de l’appel</a:t>
            </a:r>
            <a:endParaRPr lang="fr-FR" dirty="0"/>
          </a:p>
          <a:p>
            <a:endParaRPr lang="fr-FR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Création d’une fonction </a:t>
            </a:r>
            <a:r>
              <a:rPr lang="fr-FR" sz="3200" dirty="0" smtClean="0"/>
              <a:t>(2)</a:t>
            </a:r>
            <a:endParaRPr lang="fr-FR" dirty="0"/>
          </a:p>
        </p:txBody>
      </p:sp>
      <p:sp>
        <p:nvSpPr>
          <p:cNvPr id="8" name="Espace réservé du contenu 3"/>
          <p:cNvSpPr>
            <a:spLocks noGrp="1"/>
          </p:cNvSpPr>
          <p:nvPr>
            <p:ph idx="14"/>
          </p:nvPr>
        </p:nvSpPr>
        <p:spPr>
          <a:xfrm>
            <a:off x="4176216" y="1063569"/>
            <a:ext cx="5712583" cy="5812612"/>
          </a:xfrm>
          <a:solidFill>
            <a:schemeClr val="accent1">
              <a:lumMod val="40000"/>
              <a:lumOff val="60000"/>
              <a:alpha val="87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F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import math</a:t>
            </a:r>
          </a:p>
          <a:p>
            <a:pPr marL="0" indent="0">
              <a:buNone/>
            </a:pPr>
            <a:r>
              <a:rPr lang="fr-FR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Rapport_Tri</a:t>
            </a:r>
            <a:r>
              <a:rPr lang="fr-FR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Hauteur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input("Hauteur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du triangle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:")</a:t>
            </a:r>
            <a:endParaRPr lang="fr-F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Hauteur = </a:t>
            </a:r>
            <a:r>
              <a:rPr lang="fr-F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(Hauteur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Base  =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input("Base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du triangle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:")</a:t>
            </a:r>
            <a:endParaRPr lang="fr-F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Base= </a:t>
            </a:r>
            <a:r>
              <a:rPr lang="fr-F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(Base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fr-F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ratio =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input("Position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en % de la hauteur sur la base 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:")</a:t>
            </a:r>
            <a:endParaRPr lang="fr-F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ratio = </a:t>
            </a:r>
            <a:r>
              <a:rPr lang="fr-F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(ratio)/100</a:t>
            </a:r>
          </a:p>
          <a:p>
            <a:pPr marL="0" indent="0">
              <a:buNone/>
            </a:pPr>
            <a:endParaRPr lang="fr-F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L1 = </a:t>
            </a:r>
            <a:r>
              <a:rPr lang="fr-F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((ratio*Base)**2 + Hauteur**2)</a:t>
            </a: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L2 = </a:t>
            </a:r>
            <a:r>
              <a:rPr lang="fr-F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(((1-ratio)*Base)**2 + Hauteur**2)</a:t>
            </a: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Perimetre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= L1 + L2 + Base</a:t>
            </a: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Surface = Hauteur * Base /2</a:t>
            </a: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Rapport   = Surface /</a:t>
            </a:r>
            <a:r>
              <a:rPr lang="fr-F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Perimetre</a:t>
            </a:r>
            <a:endParaRPr lang="fr-F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("Le </a:t>
            </a:r>
            <a:r>
              <a:rPr lang="fr-F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rapport Surface/Base de ce triangle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vaut",</a:t>
            </a:r>
            <a:r>
              <a:rPr lang="fr-FR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Resu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("Bonjour 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 monde</a:t>
            </a:r>
            <a:r>
              <a:rPr lang="fr-F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!!!")</a:t>
            </a:r>
            <a:endParaRPr lang="fr-FR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 err="1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Rapport_Tri</a:t>
            </a:r>
            <a:r>
              <a:rPr lang="fr-FR" sz="110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endParaRPr lang="fr-FR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096096" y="6588149"/>
            <a:ext cx="10801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713873" y="1187549"/>
            <a:ext cx="20882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Func_Rapport.py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9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8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Je peux appeler plusieurs fois ma fonction dans mon programme sans avoir à dupliquer le code</a:t>
            </a:r>
          </a:p>
          <a:p>
            <a:r>
              <a:rPr lang="fr-FR" dirty="0" smtClean="0"/>
              <a:t>Je peux mettre mes fonctions dans un fichier séparé pour en faire un bibliothèque (ex : bibliothèque math =  ensemble de fonctions)</a:t>
            </a:r>
          </a:p>
          <a:p>
            <a:pPr lvl="1"/>
            <a:r>
              <a:rPr lang="fr-FR" dirty="0" smtClean="0"/>
              <a:t>Nécessité d’  « import » le fichier </a:t>
            </a:r>
            <a:r>
              <a:rPr lang="fr-FR" dirty="0" smtClean="0"/>
              <a:t>bibliothèque</a:t>
            </a:r>
            <a:endParaRPr lang="fr-FR" dirty="0" smtClean="0"/>
          </a:p>
          <a:p>
            <a:pPr lvl="1"/>
            <a:r>
              <a:rPr lang="fr-FR" dirty="0" smtClean="0"/>
              <a:t>Mon fichier peut être commun à plusieurs autres fichiers</a:t>
            </a:r>
          </a:p>
          <a:p>
            <a:r>
              <a:rPr lang="fr-FR" dirty="0" smtClean="0"/>
              <a:t>Les variables internes à ma fonction ne sont plus visibles de l’extérieur</a:t>
            </a:r>
          </a:p>
          <a:p>
            <a:pPr lvl="1"/>
            <a:r>
              <a:rPr lang="fr-FR" dirty="0" smtClean="0"/>
              <a:t>Notion de variables locales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	</a:t>
            </a:r>
            <a:endParaRPr lang="fr-FR" dirty="0"/>
          </a:p>
          <a:p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Quel intérêt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1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Où est le problème :</a:t>
            </a:r>
          </a:p>
          <a:p>
            <a:pPr lvl="1"/>
            <a:r>
              <a:rPr lang="fr-FR" dirty="0" smtClean="0"/>
              <a:t>La fonction est bloquante…je ne peux pas l’utiliser sans demander à l’utilisateur de saisir les valeurs</a:t>
            </a:r>
            <a:endParaRPr lang="fr-FR" dirty="0"/>
          </a:p>
          <a:p>
            <a:pPr lvl="1"/>
            <a:r>
              <a:rPr lang="fr-FR" dirty="0"/>
              <a:t>J</a:t>
            </a:r>
            <a:r>
              <a:rPr lang="fr-FR" dirty="0" smtClean="0"/>
              <a:t>’ai « perdu » les informations importantes dont le résultat</a:t>
            </a:r>
          </a:p>
          <a:p>
            <a:r>
              <a:rPr lang="fr-FR" dirty="0" smtClean="0"/>
              <a:t>Comment le résoudre ?</a:t>
            </a:r>
          </a:p>
          <a:p>
            <a:pPr lvl="1"/>
            <a:r>
              <a:rPr lang="fr-FR" dirty="0" smtClean="0"/>
              <a:t>Se passer des fonctions </a:t>
            </a:r>
          </a:p>
          <a:p>
            <a:pPr lvl="2"/>
            <a:r>
              <a:rPr lang="fr-FR" dirty="0" smtClean="0"/>
              <a:t>si </a:t>
            </a:r>
            <a:r>
              <a:rPr lang="fr-FR" dirty="0"/>
              <a:t>je dois faire 10 fois le calcul, je réécris 10 fois le code </a:t>
            </a:r>
            <a:r>
              <a:rPr lang="fr-FR" dirty="0" smtClean="0"/>
              <a:t>(inconcevable!) </a:t>
            </a:r>
            <a:endParaRPr lang="fr-FR" dirty="0"/>
          </a:p>
          <a:p>
            <a:pPr lvl="2"/>
            <a:r>
              <a:rPr lang="fr-FR" dirty="0"/>
              <a:t>je vais vite m’encombrer avec des tonnes de variables locales avec des effets de bords </a:t>
            </a:r>
            <a:r>
              <a:rPr lang="fr-FR" dirty="0" smtClean="0"/>
              <a:t>néfastes</a:t>
            </a:r>
            <a:endParaRPr lang="fr-FR" dirty="0"/>
          </a:p>
          <a:p>
            <a:pPr lvl="1"/>
            <a:r>
              <a:rPr lang="fr-FR" dirty="0" smtClean="0"/>
              <a:t>Utiliser la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technique du  passage d’arguments</a:t>
            </a:r>
          </a:p>
          <a:p>
            <a:pPr lvl="2"/>
            <a:endParaRPr lang="fr-FR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Du passage d’arguments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00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titution">
  <a:themeElements>
    <a:clrScheme name="Charte INSA">
      <a:dk1>
        <a:srgbClr val="4F4D50"/>
      </a:dk1>
      <a:lt1>
        <a:sysClr val="window" lastClr="FFFFFF"/>
      </a:lt1>
      <a:dk2>
        <a:srgbClr val="E42618"/>
      </a:dk2>
      <a:lt2>
        <a:srgbClr val="EEECE1"/>
      </a:lt2>
      <a:accent1>
        <a:srgbClr val="E29100"/>
      </a:accent1>
      <a:accent2>
        <a:srgbClr val="004D6F"/>
      </a:accent2>
      <a:accent3>
        <a:srgbClr val="9D1747"/>
      </a:accent3>
      <a:accent4>
        <a:srgbClr val="208998"/>
      </a:accent4>
      <a:accent5>
        <a:srgbClr val="866D5F"/>
      </a:accent5>
      <a:accent6>
        <a:srgbClr val="81989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INSA.potx" id="{A82B5458-E9C8-4900-9F1C-D93013F13DD6}" vid="{72BA7CE3-F928-4F49-A02D-3609014E9479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INSA</Template>
  <TotalTime>12378</TotalTime>
  <Words>1841</Words>
  <Application>Microsoft Office PowerPoint</Application>
  <PresentationFormat>Personnalisé</PresentationFormat>
  <Paragraphs>369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Arial Unicode MS</vt:lpstr>
      <vt:lpstr>Calibri</vt:lpstr>
      <vt:lpstr>Courier New</vt:lpstr>
      <vt:lpstr>Symbol</vt:lpstr>
      <vt:lpstr>Times New Roman</vt:lpstr>
      <vt:lpstr>Wingdings</vt:lpstr>
      <vt:lpstr>Institution</vt:lpstr>
      <vt:lpstr>Leçon sur la notion de fonction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LAAS-CNRS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Leçon sur la notion de fonction</dc:title>
  <dc:creator>Vincent MAHOUT</dc:creator>
  <cp:lastModifiedBy>Vincent MAHOUT</cp:lastModifiedBy>
  <cp:revision>69</cp:revision>
  <cp:lastPrinted>2009-04-22T19:24:48Z</cp:lastPrinted>
  <dcterms:created xsi:type="dcterms:W3CDTF">2017-10-02T06:48:08Z</dcterms:created>
  <dcterms:modified xsi:type="dcterms:W3CDTF">2019-10-02T08:52:35Z</dcterms:modified>
</cp:coreProperties>
</file>