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74" r:id="rId3"/>
    <p:sldId id="277" r:id="rId4"/>
    <p:sldId id="278" r:id="rId5"/>
    <p:sldId id="279" r:id="rId6"/>
    <p:sldId id="280" r:id="rId7"/>
    <p:sldId id="270" r:id="rId8"/>
    <p:sldId id="272" r:id="rId9"/>
    <p:sldId id="281" r:id="rId10"/>
    <p:sldId id="283" r:id="rId11"/>
    <p:sldId id="282" r:id="rId12"/>
    <p:sldId id="284" r:id="rId13"/>
    <p:sldId id="285" r:id="rId14"/>
    <p:sldId id="273" r:id="rId15"/>
    <p:sldId id="271" r:id="rId16"/>
    <p:sldId id="287" r:id="rId17"/>
    <p:sldId id="288" r:id="rId18"/>
    <p:sldId id="289" r:id="rId19"/>
    <p:sldId id="291" r:id="rId20"/>
    <p:sldId id="290" r:id="rId21"/>
    <p:sldId id="292" r:id="rId22"/>
    <p:sldId id="293" r:id="rId23"/>
    <p:sldId id="294" r:id="rId24"/>
    <p:sldId id="295" r:id="rId25"/>
    <p:sldId id="296" r:id="rId26"/>
    <p:sldId id="297" r:id="rId27"/>
    <p:sldId id="298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1002A106-2A49-4F2C-89CD-F86D13D86ED3}">
          <p14:sldIdLst>
            <p14:sldId id="256"/>
            <p14:sldId id="274"/>
            <p14:sldId id="277"/>
            <p14:sldId id="278"/>
            <p14:sldId id="279"/>
            <p14:sldId id="280"/>
            <p14:sldId id="270"/>
            <p14:sldId id="272"/>
            <p14:sldId id="281"/>
            <p14:sldId id="283"/>
            <p14:sldId id="282"/>
            <p14:sldId id="284"/>
            <p14:sldId id="285"/>
            <p14:sldId id="273"/>
            <p14:sldId id="271"/>
            <p14:sldId id="287"/>
            <p14:sldId id="288"/>
            <p14:sldId id="289"/>
            <p14:sldId id="291"/>
            <p14:sldId id="290"/>
            <p14:sldId id="292"/>
            <p14:sldId id="293"/>
            <p14:sldId id="294"/>
            <p14:sldId id="295"/>
            <p14:sldId id="296"/>
            <p14:sldId id="297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  <a:srgbClr val="215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16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A923B-C46C-423B-9934-004BC7F3D299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2E04F-9019-493A-B5DE-42A273FC08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190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409A3-E468-7668-2115-8AE20AA85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4ECE8E-C3FC-2E1B-1DB4-59E3994A4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2E12A7-1259-3B32-C7AB-CB7AAA7BE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F35591-826F-7929-AD4D-E930B4636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755623-319B-A1AF-AE8E-7D9676320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40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B9D9BA-7ADA-9384-9F12-525339B8BA25}"/>
              </a:ext>
            </a:extLst>
          </p:cNvPr>
          <p:cNvSpPr/>
          <p:nvPr userDrawn="1"/>
        </p:nvSpPr>
        <p:spPr>
          <a:xfrm>
            <a:off x="11930332" y="0"/>
            <a:ext cx="261668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8F79AF-30DA-2BA5-F5F6-482162248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1DC233E-2410-B3D0-FD93-060A6A206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467984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B9D9BA-7ADA-9384-9F12-525339B8BA25}"/>
              </a:ext>
            </a:extLst>
          </p:cNvPr>
          <p:cNvSpPr/>
          <p:nvPr userDrawn="1"/>
        </p:nvSpPr>
        <p:spPr>
          <a:xfrm>
            <a:off x="11930332" y="0"/>
            <a:ext cx="26166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8F79AF-30DA-2BA5-F5F6-482162248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1DC233E-2410-B3D0-FD93-060A6A206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7719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8564F-796B-3DF9-EA50-14BC91F1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E28D88-613C-2D19-4FAB-1C3444108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9C56B6-079C-F523-FC2C-13692B98C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D735BB-0540-BE67-39D8-959B2FFF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2A24C2-213D-6DAF-715E-6E775F80D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813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971BBE-97EE-F2D7-D749-CFE3A900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9854F0-20EB-3E0E-7F91-0EBE9B1B3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7F054A-DF81-A1C8-B557-77EB43DB4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7E6697-6C11-B486-B1AD-6B54BF99C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91A5A6-80F9-5EE0-9C56-986DB74C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599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7C9C6-0D02-F065-F571-4F6F9A7C9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D4FFEA-AD58-E4FA-BCE3-654728230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DF1BC8-EEEC-D001-DBFF-B90C1CCA5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2A683A-9261-3BC9-4C71-378DA26EC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BCD6AB-88CE-4B36-BE21-BAE72B121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A5696D-B7B9-3EA3-564D-A37BE93C6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182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F1C56A-2DAC-FAD8-6542-C6851D67C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2DBCF5-5491-369A-A988-B97E2F3D4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CDE85D-BD7C-0927-E0D8-C49683C82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EA9CEE1-FDE4-010A-496B-447DD6E297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F36BE5-1818-6C95-C0AF-CFF0AEA48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93EEAE-5897-D203-89B6-343A65D79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62739EE-7A9D-49E2-93DD-33363BCFC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45A7266-B948-83C8-C22C-87D150B7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968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0A823F-F75D-39BE-BD24-98C89B107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069FABD-A8EF-AF0F-85A4-E9CCBBC29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32AA41E-6F70-4787-6A15-EE74F8549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D5EAE62-DC43-99FC-744D-BFB89EB78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113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CB1FC5B-411F-861B-54CF-9FAA5F79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E84B0E8-9CC4-D8C6-8991-6F3C998FE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BBCB3E-8ABC-8073-26F4-5ACE67B8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15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692C0-3AF9-4189-187D-93328C6E5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6566FF-0B1B-77EA-3EA0-C0C7A894F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416445-D043-782D-5DEC-6F175AB41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6F0D48-CCE0-21B4-81FF-8E8F75487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777AB8-FC5F-ABF9-0A4E-5A076C503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2B6732-CEF0-935D-4235-CD34F09E2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524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AA52B4-7EA2-7484-0E70-2D32520D2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CEA27B9-7DDD-2B48-8AE6-01D38B1CF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2864B81-AC6D-5CFF-F937-FBB05D778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8F3C7-D4CB-2238-EABA-31048CAF1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B49C0F-77E9-6AF4-1C38-C53A8439E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DF9D3D-DF64-4B2D-D04E-1462BD6C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49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FDCEF4-3186-DDE7-774A-DBB2C2B8F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E77F9A-8620-D245-26AE-70FEF4150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3AC0F8-3414-6352-EC98-CBBC7B732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097096-E366-ADEF-C27A-8888D9F2C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7186EA-9A56-C001-0071-D0E12A3D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267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76C7889-B5BB-254F-B0C2-91A38C80C0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744EE7B-6E6F-1AF6-1275-EB020B9E6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45049E-9312-E940-93C1-A49A6AEDD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66DC3A-B1BB-70A3-57F1-FDF6A7F4F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B0F140-EA28-7DBC-5DF3-48F0E25CA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81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FBAF0F-61C4-21A8-ACF0-E661F0BE0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0A5297-A73D-C37E-035C-D9E67B8D4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C0FE0D-E6C3-723C-BE29-930851700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7FBB58-03E0-43B9-8B34-CF4530A77CF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7E19A4-EDF0-A8B8-04C5-124D4A2D9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6A67CD-B0B8-C771-EC23-1BEA514EC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1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FAC5B7-1659-137B-BBF3-AB5DDA482D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257D416-EEC9-98E2-E9A7-E1067631FC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9ACDA4-12E0-4AE7-3094-6DC8C7936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E84E652-726C-B8A7-8296-E178A75F138B}"/>
              </a:ext>
            </a:extLst>
          </p:cNvPr>
          <p:cNvSpPr txBox="1"/>
          <p:nvPr/>
        </p:nvSpPr>
        <p:spPr>
          <a:xfrm>
            <a:off x="500331" y="2740522"/>
            <a:ext cx="70650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</a:p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Grille d’évaluation critériée</a:t>
            </a:r>
          </a:p>
        </p:txBody>
      </p:sp>
    </p:spTree>
    <p:extLst>
      <p:ext uri="{BB962C8B-B14F-4D97-AF65-F5344CB8AC3E}">
        <p14:creationId xmlns:p14="http://schemas.microsoft.com/office/powerpoint/2010/main" val="69448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034B0B-BB3C-48B6-ADC8-6F8878759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800" b="1" dirty="0">
                <a:solidFill>
                  <a:srgbClr val="E97132"/>
                </a:solidFill>
              </a:rPr>
              <a:t>Question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490FE27-CE73-4956-9D96-AB2EFDCC5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644" y="2569945"/>
            <a:ext cx="10651156" cy="36070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6600" b="1" dirty="0"/>
              <a:t>Quelle est la différence entre une séquence et une séance ?</a:t>
            </a:r>
            <a:endParaRPr lang="fr-FR" sz="6600" dirty="0"/>
          </a:p>
        </p:txBody>
      </p:sp>
    </p:spTree>
    <p:extLst>
      <p:ext uri="{BB962C8B-B14F-4D97-AF65-F5344CB8AC3E}">
        <p14:creationId xmlns:p14="http://schemas.microsoft.com/office/powerpoint/2010/main" val="1565213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034B0B-BB3C-48B6-ADC8-6F8878759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800" b="1" dirty="0">
                <a:solidFill>
                  <a:srgbClr val="E97132"/>
                </a:solidFill>
              </a:rPr>
              <a:t>Compléter le tableau</a:t>
            </a:r>
          </a:p>
        </p:txBody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AA87E494-558D-42FE-BB82-F232AB80F8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5103325"/>
              </p:ext>
            </p:extLst>
          </p:nvPr>
        </p:nvGraphicFramePr>
        <p:xfrm>
          <a:off x="838200" y="1735456"/>
          <a:ext cx="10515597" cy="44343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993824791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08700509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254990076"/>
                    </a:ext>
                  </a:extLst>
                </a:gridCol>
              </a:tblGrid>
              <a:tr h="1192268"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Critère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Séquence pédagogique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dirty="0"/>
                        <a:t>Séance pédagogique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167928"/>
                  </a:ext>
                </a:extLst>
              </a:tr>
              <a:tr h="810518">
                <a:tc>
                  <a:txBody>
                    <a:bodyPr/>
                    <a:lstStyle/>
                    <a:p>
                      <a:r>
                        <a:rPr lang="fr-FR" sz="3200" b="0" dirty="0"/>
                        <a:t>Échelle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862742"/>
                  </a:ext>
                </a:extLst>
              </a:tr>
              <a:tr h="810518">
                <a:tc>
                  <a:txBody>
                    <a:bodyPr/>
                    <a:lstStyle/>
                    <a:p>
                      <a:r>
                        <a:rPr lang="fr-FR" sz="3200" b="0" dirty="0"/>
                        <a:t>Durée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633095"/>
                  </a:ext>
                </a:extLst>
              </a:tr>
              <a:tr h="810518">
                <a:tc>
                  <a:txBody>
                    <a:bodyPr/>
                    <a:lstStyle/>
                    <a:p>
                      <a:r>
                        <a:rPr lang="fr-FR" sz="3200" b="0" dirty="0"/>
                        <a:t>Objectif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447303"/>
                  </a:ext>
                </a:extLst>
              </a:tr>
              <a:tr h="810518">
                <a:tc>
                  <a:txBody>
                    <a:bodyPr/>
                    <a:lstStyle/>
                    <a:p>
                      <a:r>
                        <a:rPr lang="fr-FR" sz="3200" b="0" dirty="0"/>
                        <a:t>Évaluation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032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673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C43213-17B5-482B-A673-4FAD6FEB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Cette définition correspond à...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C5AA56-FE22-4018-8935-91F0F824E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/>
              <a:t>Approche pédagogique qui inverse le modèle traditionnel de l'enseignement en déplaçant l'acquisition des notions théoriques à la maison et la mise en pratique en classe.</a:t>
            </a:r>
          </a:p>
        </p:txBody>
      </p:sp>
    </p:spTree>
    <p:extLst>
      <p:ext uri="{BB962C8B-B14F-4D97-AF65-F5344CB8AC3E}">
        <p14:creationId xmlns:p14="http://schemas.microsoft.com/office/powerpoint/2010/main" val="3437854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6941A8-6BCD-4F7B-B689-A643BA68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Classe inversée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E9A2FA-1309-444F-B6A1-06844AC7E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306827" cy="4351338"/>
          </a:xfrm>
        </p:spPr>
        <p:txBody>
          <a:bodyPr/>
          <a:lstStyle/>
          <a:p>
            <a:r>
              <a:rPr lang="fr-FR" dirty="0"/>
              <a:t>L'inversion du temps et de l'espace d'apprentissage</a:t>
            </a:r>
          </a:p>
          <a:p>
            <a:r>
              <a:rPr lang="fr-FR" dirty="0"/>
              <a:t>Le changement de rôle du formateur, Il devient un facilitateur ou un accompagnateur</a:t>
            </a:r>
          </a:p>
          <a:p>
            <a:r>
              <a:rPr lang="fr-FR" dirty="0"/>
              <a:t>L'apprenant devient acteur et autonome</a:t>
            </a:r>
          </a:p>
          <a:p>
            <a:r>
              <a:rPr lang="fr-FR" dirty="0"/>
              <a:t>Une évaluation naturellement plus formative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08BF27-D7C1-499A-A7B0-58596A413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777" y="4428505"/>
            <a:ext cx="6566470" cy="198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56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D1ACEA-B0A4-45F0-AA77-1A9C2590D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Évaluation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1F4782-3BDD-410C-8ACC-DA6BAE13D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9463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Évaluer, c'est mesurer le degré d'adéquation entre un certain nombre d'informations et des critères fixés, en vue de prendre une décision fondée.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Évaluer, ce n'est pas seulement "mettre une note" ou "sanctionner". C'est un outil de navigation qui permet à l’enseignant et l’enseignante de savoir si la formation fonctionne, et à l'apprenant de savoir où il en est.</a:t>
            </a:r>
          </a:p>
        </p:txBody>
      </p:sp>
      <p:pic>
        <p:nvPicPr>
          <p:cNvPr id="4" name="Graphique 3" descr="Liste de contrôle avec un remplissage uni">
            <a:extLst>
              <a:ext uri="{FF2B5EF4-FFF2-40B4-BE49-F238E27FC236}">
                <a16:creationId xmlns:a16="http://schemas.microsoft.com/office/drawing/2014/main" id="{56640BAB-CAE9-4D29-A827-A6F4F10C3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24373" y="2608447"/>
            <a:ext cx="1971423" cy="197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61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781CA6A-6735-4CB8-A251-AAF6ED4226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75" y="1590198"/>
            <a:ext cx="9075212" cy="5104807"/>
          </a:xfr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A8E9D9B-087A-4D98-ABEB-D20A6FD0F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Types d’évaluation</a:t>
            </a:r>
          </a:p>
        </p:txBody>
      </p:sp>
    </p:spTree>
    <p:extLst>
      <p:ext uri="{BB962C8B-B14F-4D97-AF65-F5344CB8AC3E}">
        <p14:creationId xmlns:p14="http://schemas.microsoft.com/office/powerpoint/2010/main" val="2528213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BF168-8CB3-40C7-8A34-C5CDD25C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Évaluation diagnostique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73D5C9-3604-4D7D-9362-73EC8F13F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412706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L'évaluation diagnostique est une démarche pédagogique qui intervient </a:t>
            </a:r>
            <a:r>
              <a:rPr lang="fr-FR" b="1" dirty="0"/>
              <a:t>avant</a:t>
            </a:r>
            <a:r>
              <a:rPr lang="fr-FR" dirty="0"/>
              <a:t> tout processus d'apprentissage, afin de dresser un état des lieux précis des connaissances, des compétences et des représentations des apprenants.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Son objectif principal n'est ni de noter ni de juger, mais bien de comprendre d'où part chaque participant pour pouvoir adapter la formation à ses besoins réels. Elle permet aux enseignants d'identifier les prérequis acquis, les lacunes à combler, mais aussi les savoirs expérientiels que les apprenants apportent avec eux, notamment dans des contextes où les pratiques traditionnelles sont riches et nombreuses.</a:t>
            </a:r>
          </a:p>
        </p:txBody>
      </p:sp>
    </p:spTree>
    <p:extLst>
      <p:ext uri="{BB962C8B-B14F-4D97-AF65-F5344CB8AC3E}">
        <p14:creationId xmlns:p14="http://schemas.microsoft.com/office/powerpoint/2010/main" val="1241657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BF168-8CB3-40C7-8A34-C5CDD25C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Évaluation diagnostique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73D5C9-3604-4D7D-9362-73EC8F13F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4759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dirty="0"/>
              <a:t>C'est comme l’agriculteur qui analyse la qualité de son sol et la disponibilité de l'eau avant de choisir quelle graine semer.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E60A78-B18E-4995-80C2-157C528C2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809" y="1908207"/>
            <a:ext cx="4714374" cy="353578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E96E4DC-DB2B-4195-8271-B559536CB15F}"/>
              </a:ext>
            </a:extLst>
          </p:cNvPr>
          <p:cNvSpPr txBox="1"/>
          <p:nvPr/>
        </p:nvSpPr>
        <p:spPr>
          <a:xfrm>
            <a:off x="6833937" y="5678905"/>
            <a:ext cx="2252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Photo : </a:t>
            </a:r>
            <a:r>
              <a:rPr lang="fr-FR" dirty="0" err="1"/>
              <a:t>Awihlda</a:t>
            </a:r>
            <a:r>
              <a:rPr lang="fr-FR" dirty="0"/>
              <a:t> info </a:t>
            </a:r>
          </a:p>
        </p:txBody>
      </p:sp>
    </p:spTree>
    <p:extLst>
      <p:ext uri="{BB962C8B-B14F-4D97-AF65-F5344CB8AC3E}">
        <p14:creationId xmlns:p14="http://schemas.microsoft.com/office/powerpoint/2010/main" val="2053242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357B48-959A-4B2B-B195-B33C24B9E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Évaluation formative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6A19AA-05E0-41E8-91FA-547CBF72E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5" y="1816000"/>
            <a:ext cx="10105724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L'évaluation formative, intervient au cœur même du processus d'apprentissage, et non à la fin. Sa vocation n'est absolument pas de noter, de classer ou de sanctionner les apprenants, mais bien de réguler et d'améliorer l'enseignement en temps réel.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Dans cette approche, l'erreur n'est plus vue comme une faute à punir, mais comme une étape normale et nécessaire de la construction du savoir, une information précieuse qui indique où l'effort doit être porté.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Concrètement, cette évaluation repose sur une observation continue et une rétroaction, ou feedback, constructif et bienveillant de la part du formateur.</a:t>
            </a:r>
          </a:p>
        </p:txBody>
      </p:sp>
    </p:spTree>
    <p:extLst>
      <p:ext uri="{BB962C8B-B14F-4D97-AF65-F5344CB8AC3E}">
        <p14:creationId xmlns:p14="http://schemas.microsoft.com/office/powerpoint/2010/main" val="2716430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357B48-959A-4B2B-B195-B33C24B9E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Évaluation formative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6A19AA-05E0-41E8-91FA-547CBF72E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783981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C'est exactement ce que fait l’agriculteur pendant la croissance des plantes, bien avant la récolte.</a:t>
            </a:r>
          </a:p>
          <a:p>
            <a:pPr marL="0" indent="0">
              <a:buNone/>
            </a:pPr>
            <a:r>
              <a:rPr lang="fr-FR" dirty="0"/>
              <a:t>L’agriculteur ne se contente pas de semer les graines et d'attendre la fin de la saison pour voir si ça a poussé. Non, il passe régulièrement dans son champ pour observer et ajuster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C33E84-0725-4431-8B46-CBB9CF8B0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271" y="1898558"/>
            <a:ext cx="5165040" cy="344589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BCBE6A1-AF00-4BED-914A-048B665F11EC}"/>
              </a:ext>
            </a:extLst>
          </p:cNvPr>
          <p:cNvSpPr txBox="1"/>
          <p:nvPr/>
        </p:nvSpPr>
        <p:spPr>
          <a:xfrm>
            <a:off x="6622181" y="5508574"/>
            <a:ext cx="2252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Photo : </a:t>
            </a:r>
            <a:r>
              <a:rPr lang="fr-FR" dirty="0" err="1"/>
              <a:t>Awihlda</a:t>
            </a:r>
            <a:r>
              <a:rPr lang="fr-FR" dirty="0"/>
              <a:t> info </a:t>
            </a:r>
          </a:p>
        </p:txBody>
      </p:sp>
    </p:spTree>
    <p:extLst>
      <p:ext uri="{BB962C8B-B14F-4D97-AF65-F5344CB8AC3E}">
        <p14:creationId xmlns:p14="http://schemas.microsoft.com/office/powerpoint/2010/main" val="1865806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231BC-787D-46F4-ADB6-90532C6D2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Évaluation sommative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F0536-DE32-44EE-96C0-3288F5FBA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L'évaluation sommative intervient à la fin d'un processus d'apprentissage, qu'il s'agisse d'une séance, d'une séquence ou d'une formation complète. </a:t>
            </a:r>
          </a:p>
          <a:p>
            <a:pPr marL="0" indent="0">
              <a:buNone/>
            </a:pPr>
            <a:r>
              <a:rPr lang="fr-FR" dirty="0"/>
              <a:t>L'évaluation sommative a pour vocation de faire le bilan, de mesurer le niveau d'acquisition des compétences et d’évaluer les acquis. </a:t>
            </a:r>
          </a:p>
          <a:p>
            <a:pPr marL="0" indent="0">
              <a:buNone/>
            </a:pPr>
            <a:r>
              <a:rPr lang="fr-FR" dirty="0"/>
              <a:t>Elle répond à une question essentielle : </a:t>
            </a:r>
            <a:r>
              <a:rPr lang="fr-FR" b="1" dirty="0"/>
              <a:t>l'apprenant a-t-il atteint les objectifs fixés au départ ?</a:t>
            </a:r>
          </a:p>
        </p:txBody>
      </p:sp>
    </p:spTree>
    <p:extLst>
      <p:ext uri="{BB962C8B-B14F-4D97-AF65-F5344CB8AC3E}">
        <p14:creationId xmlns:p14="http://schemas.microsoft.com/office/powerpoint/2010/main" val="1114477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231BC-787D-46F4-ADB6-90532C6D2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Évaluation sommative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AF0536-DE32-44EE-96C0-3288F5FBA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69581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L'évaluation sommative, c'est le moment de la récolte, du pesage et du tri.</a:t>
            </a:r>
          </a:p>
          <a:p>
            <a:pPr marL="0" indent="0">
              <a:buNone/>
            </a:pPr>
            <a:r>
              <a:rPr lang="fr-FR" dirty="0"/>
              <a:t>Le cultivateur ne peut plus arroser la plante ou enlever les mauvaises herbes pour la faire grossir. Le cycle de croissance est terminé.</a:t>
            </a:r>
          </a:p>
          <a:p>
            <a:pPr marL="0" indent="0">
              <a:buNone/>
            </a:pPr>
            <a:r>
              <a:rPr lang="fr-FR" dirty="0"/>
              <a:t>Ce bilan (la quantité et la qualité de la récolte) va déterminer si la saison a été une réussite ou un échec, et s'il faut changer de stratégie pour l'année prochaine.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13E1B78-95D3-42F3-B666-96C8C193B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03948"/>
            <a:ext cx="5486400" cy="36576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134AB10-53C0-437C-968E-C0D2C269E43F}"/>
              </a:ext>
            </a:extLst>
          </p:cNvPr>
          <p:cNvSpPr txBox="1"/>
          <p:nvPr/>
        </p:nvSpPr>
        <p:spPr>
          <a:xfrm>
            <a:off x="6381265" y="5571230"/>
            <a:ext cx="3580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Photo : </a:t>
            </a:r>
            <a:r>
              <a:rPr lang="fr-FR" dirty="0" err="1"/>
              <a:t>Mongabay</a:t>
            </a:r>
            <a:r>
              <a:rPr lang="fr-FR" dirty="0"/>
              <a:t> Afrique</a:t>
            </a:r>
          </a:p>
        </p:txBody>
      </p:sp>
    </p:spTree>
    <p:extLst>
      <p:ext uri="{BB962C8B-B14F-4D97-AF65-F5344CB8AC3E}">
        <p14:creationId xmlns:p14="http://schemas.microsoft.com/office/powerpoint/2010/main" val="115321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8DEF8-0AF8-425C-81B2-7467DC4F3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Exemple : nutrition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D61255-D182-4D21-A8F0-C62B7AA6E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0416"/>
            <a:ext cx="8488680" cy="473317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000" b="1" dirty="0"/>
              <a:t>Diagnostic</a:t>
            </a:r>
            <a:r>
              <a:rPr lang="fr-FR" sz="2000" dirty="0"/>
              <a:t> : Réaliser un </a:t>
            </a:r>
            <a:r>
              <a:rPr lang="fr-FR" sz="2000" b="1" dirty="0"/>
              <a:t>questionnaire</a:t>
            </a:r>
            <a:r>
              <a:rPr lang="fr-FR" sz="2000" dirty="0"/>
              <a:t> oral ou visuel pour identifier les habitudes alimentaires actuelles des ménages et recenser les aliments de base disponibles localement (mil, sorgho, arachide, feuilles de baobab, poisson séché, etc.).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2000" b="1" dirty="0"/>
              <a:t>Formative</a:t>
            </a:r>
            <a:r>
              <a:rPr lang="fr-FR" sz="2000" dirty="0"/>
              <a:t> : Observation et rétroaction en temps réel lors d'un </a:t>
            </a:r>
            <a:r>
              <a:rPr lang="fr-FR" sz="2000" b="1" dirty="0"/>
              <a:t>atelier pratique </a:t>
            </a:r>
            <a:r>
              <a:rPr lang="fr-FR" sz="2000" dirty="0"/>
              <a:t>: les apprenants doivent composer une assiette équilibrée à l'aide d'aliments locaux (réels ou images). Le formateur circule, observe, valorise les bonnes associations et corrige immédiatement les erreurs (ex. : manque de protéines ou de légumes).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2000" b="1" dirty="0"/>
              <a:t>Sommative</a:t>
            </a:r>
            <a:r>
              <a:rPr lang="fr-FR" sz="2000" dirty="0"/>
              <a:t> : </a:t>
            </a:r>
            <a:r>
              <a:rPr lang="fr-FR" sz="2000" b="1" dirty="0"/>
              <a:t>Élaboration et présentation d'un plan </a:t>
            </a:r>
            <a:r>
              <a:rPr lang="fr-FR" sz="2000" dirty="0"/>
              <a:t>alimentaire</a:t>
            </a:r>
            <a:r>
              <a:rPr lang="fr-FR" sz="2000" b="1" dirty="0"/>
              <a:t> </a:t>
            </a:r>
            <a:r>
              <a:rPr lang="fr-FR" sz="2000" dirty="0"/>
              <a:t>concret. Par exemple, élaborer un menu hebdomadaire équilibré, réaliste et à faible coût pour une famille avec un enfant de moins de 5 ans. évalué à l'aide d'une grille de critères claire.</a:t>
            </a:r>
          </a:p>
        </p:txBody>
      </p:sp>
      <p:pic>
        <p:nvPicPr>
          <p:cNvPr id="1026" name="Picture 2" descr="Comment composer une assiette équilibrée et savoureuse. Guide complet">
            <a:extLst>
              <a:ext uri="{FF2B5EF4-FFF2-40B4-BE49-F238E27FC236}">
                <a16:creationId xmlns:a16="http://schemas.microsoft.com/office/drawing/2014/main" id="{B24A897F-7183-4B04-92A0-F7BF64848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218" y="2657750"/>
            <a:ext cx="2478505" cy="247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079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F6A0EE-1A59-4189-96E1-795D10606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Choisir des méthodes d’évaluation adaptées aux apprentissages visés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2ADF95C-284A-4EE4-ADF4-E1BAD36439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6" b="15897"/>
          <a:stretch/>
        </p:blipFill>
        <p:spPr>
          <a:xfrm>
            <a:off x="593557" y="1891621"/>
            <a:ext cx="11216641" cy="4601254"/>
          </a:xfrm>
        </p:spPr>
      </p:pic>
    </p:spTree>
    <p:extLst>
      <p:ext uri="{BB962C8B-B14F-4D97-AF65-F5344CB8AC3E}">
        <p14:creationId xmlns:p14="http://schemas.microsoft.com/office/powerpoint/2010/main" val="2936689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C339675-8C39-4C9C-BB3A-6D0F2599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Tableau récapitulatif</a:t>
            </a:r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5511048B-DE10-4C3F-B586-5320F80F38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92277"/>
              </p:ext>
            </p:extLst>
          </p:nvPr>
        </p:nvGraphicFramePr>
        <p:xfrm>
          <a:off x="838200" y="1825625"/>
          <a:ext cx="10515597" cy="45131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77400911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58807721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311386810"/>
                    </a:ext>
                  </a:extLst>
                </a:gridCol>
              </a:tblGrid>
              <a:tr h="967178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Type d’évaluation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Temporalité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Finalité principale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36203"/>
                  </a:ext>
                </a:extLst>
              </a:tr>
              <a:tr h="1087163">
                <a:tc>
                  <a:txBody>
                    <a:bodyPr/>
                    <a:lstStyle/>
                    <a:p>
                      <a:r>
                        <a:rPr lang="fr-FR" sz="2800" dirty="0"/>
                        <a:t>Diagnostique</a:t>
                      </a:r>
                    </a:p>
                    <a:p>
                      <a:endParaRPr lang="fr-FR" sz="2800" dirty="0"/>
                    </a:p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494196"/>
                  </a:ext>
                </a:extLst>
              </a:tr>
              <a:tr h="1087163">
                <a:tc>
                  <a:txBody>
                    <a:bodyPr/>
                    <a:lstStyle/>
                    <a:p>
                      <a:r>
                        <a:rPr lang="fr-FR" sz="2800" dirty="0"/>
                        <a:t>Formative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926013"/>
                  </a:ext>
                </a:extLst>
              </a:tr>
              <a:tr h="1087163">
                <a:tc>
                  <a:txBody>
                    <a:bodyPr/>
                    <a:lstStyle/>
                    <a:p>
                      <a:r>
                        <a:rPr lang="fr-FR" sz="2800" dirty="0"/>
                        <a:t>Sommative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293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327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C339675-8C39-4C9C-BB3A-6D0F2599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Tableau récapitulatif</a:t>
            </a:r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5511048B-DE10-4C3F-B586-5320F80F38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597" cy="45131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77400911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58807721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311386810"/>
                    </a:ext>
                  </a:extLst>
                </a:gridCol>
              </a:tblGrid>
              <a:tr h="967178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Type d’évaluation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Temporalité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Finalité principale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36203"/>
                  </a:ext>
                </a:extLst>
              </a:tr>
              <a:tr h="1087163">
                <a:tc>
                  <a:txBody>
                    <a:bodyPr/>
                    <a:lstStyle/>
                    <a:p>
                      <a:r>
                        <a:rPr lang="fr-FR" sz="2800" dirty="0"/>
                        <a:t>Diagnostique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Avant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Adapter l’enseignement et identifier les besoins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494196"/>
                  </a:ext>
                </a:extLst>
              </a:tr>
              <a:tr h="1087163">
                <a:tc>
                  <a:txBody>
                    <a:bodyPr/>
                    <a:lstStyle/>
                    <a:p>
                      <a:r>
                        <a:rPr lang="fr-FR" sz="2800" dirty="0"/>
                        <a:t>Formative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Pendant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Faire progresser, corriger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926013"/>
                  </a:ext>
                </a:extLst>
              </a:tr>
              <a:tr h="1087163">
                <a:tc>
                  <a:txBody>
                    <a:bodyPr/>
                    <a:lstStyle/>
                    <a:p>
                      <a:r>
                        <a:rPr lang="fr-FR" sz="2800" dirty="0"/>
                        <a:t>Sommative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Après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Certifier, mesurer, valider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293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18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E13041A-C3D7-423A-9B5D-1E6E2AFB0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La grille critériée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A861A0D-D966-4B66-8F41-CED48D3EA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6309"/>
            <a:ext cx="10515600" cy="4486275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La grille critériée est un des outils d’évaluation les plus utiles dans le domaine de l’enseignement et de l’évaluation. Celle-ci est composée de plusieurs critères. </a:t>
            </a:r>
          </a:p>
          <a:p>
            <a:pPr marL="0" indent="0">
              <a:buNone/>
            </a:pPr>
            <a:r>
              <a:rPr lang="fr-FR" dirty="0"/>
              <a:t>Une échelle complète la grille et des indicateurs permettent d’identifier le degré de performance de chaque critère.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990CA6-4D80-456B-9359-E8A31E531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776" y="4050522"/>
            <a:ext cx="6606448" cy="259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31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E13041A-C3D7-423A-9B5D-1E6E2AFB0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31642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/>
              <a:t>Exemple de grille critériée : activité classe inversée</a:t>
            </a:r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87732545-94EC-4E45-89A9-312DD5D75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481915"/>
              </p:ext>
            </p:extLst>
          </p:nvPr>
        </p:nvGraphicFramePr>
        <p:xfrm>
          <a:off x="737935" y="750770"/>
          <a:ext cx="10615865" cy="5994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173">
                  <a:extLst>
                    <a:ext uri="{9D8B030D-6E8A-4147-A177-3AD203B41FA5}">
                      <a16:colId xmlns:a16="http://schemas.microsoft.com/office/drawing/2014/main" val="1729366582"/>
                    </a:ext>
                  </a:extLst>
                </a:gridCol>
                <a:gridCol w="2123173">
                  <a:extLst>
                    <a:ext uri="{9D8B030D-6E8A-4147-A177-3AD203B41FA5}">
                      <a16:colId xmlns:a16="http://schemas.microsoft.com/office/drawing/2014/main" val="1130907002"/>
                    </a:ext>
                  </a:extLst>
                </a:gridCol>
                <a:gridCol w="2123173">
                  <a:extLst>
                    <a:ext uri="{9D8B030D-6E8A-4147-A177-3AD203B41FA5}">
                      <a16:colId xmlns:a16="http://schemas.microsoft.com/office/drawing/2014/main" val="4124441171"/>
                    </a:ext>
                  </a:extLst>
                </a:gridCol>
                <a:gridCol w="2123173">
                  <a:extLst>
                    <a:ext uri="{9D8B030D-6E8A-4147-A177-3AD203B41FA5}">
                      <a16:colId xmlns:a16="http://schemas.microsoft.com/office/drawing/2014/main" val="1128580443"/>
                    </a:ext>
                  </a:extLst>
                </a:gridCol>
                <a:gridCol w="2123173">
                  <a:extLst>
                    <a:ext uri="{9D8B030D-6E8A-4147-A177-3AD203B41FA5}">
                      <a16:colId xmlns:a16="http://schemas.microsoft.com/office/drawing/2014/main" val="2098126350"/>
                    </a:ext>
                  </a:extLst>
                </a:gridCol>
              </a:tblGrid>
              <a:tr h="873566">
                <a:tc>
                  <a:txBody>
                    <a:bodyPr/>
                    <a:lstStyle/>
                    <a:p>
                      <a:r>
                        <a:rPr lang="fr-FR" sz="1600" dirty="0"/>
                        <a:t>Critères d'évaluation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Niveau 1 : Insuffisant (À retravailler)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Niveau 2 : Partiel (En cours d'acquisition)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Niveau 3 : Satisfaisant </a:t>
                      </a:r>
                      <a:r>
                        <a:rPr lang="fr-FR" sz="1600" i="1" dirty="0"/>
                        <a:t>(Acquis)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Niveau 4 : Excellent </a:t>
                      </a:r>
                      <a:r>
                        <a:rPr lang="fr-FR" sz="1600" i="1" dirty="0"/>
                        <a:t>(Maîtrisé)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664766"/>
                  </a:ext>
                </a:extLst>
              </a:tr>
              <a:tr h="2445984">
                <a:tc>
                  <a:txBody>
                    <a:bodyPr/>
                    <a:lstStyle/>
                    <a:p>
                      <a:r>
                        <a:rPr lang="fr-FR" sz="1800" b="1" dirty="0"/>
                        <a:t>1. Compréhension et fidélité au texte source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Les idées principales du texte sont manquantes, incomplètes ou déformées. La compréhension du sujet semble superficielle.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Quelques idées principales sont présentes, mais la restitution comporte des imprécisions ou des oublis importants.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Les idées principales et les arguments clés du texte sont bien restitués et fidèles au contenu original.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Le contenu est parfaitement maîtrisé. Le groupe va au-delà du résumé en intégrant des nuances, des liens et des exemples pertinents tirés du texte.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403900"/>
                  </a:ext>
                </a:extLst>
              </a:tr>
              <a:tr h="2445984">
                <a:tc>
                  <a:txBody>
                    <a:bodyPr/>
                    <a:lstStyle/>
                    <a:p>
                      <a:r>
                        <a:rPr lang="fr-FR" sz="1800" b="1" dirty="0"/>
                        <a:t>2. Communication et dynamique de groupe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La présentation est confuse ou désorganisée. La parole est monopolisée par une seule personne, sans cohésion d'équipe.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La communication est parfois hésitante. La répartition des rôles est inégale et les transitions entre les intervenants sont maladroites.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La présentation est claire et audible. Les rôles sont bien répartis, et l'équipe fait preuve d'une bonne coordination générale.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La prestation est fluide, dynamique et professionnelle. Les interactions entre les membres sont naturelles, et chacun soutient activement ses coéquipiers.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859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533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E9486C-A9E5-4428-A749-E7382A5FD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Pourquoi utiliser une grille critériée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46CE21-0CA5-46F6-A69D-C13800EC9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7044"/>
            <a:ext cx="10515600" cy="506288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dirty="0"/>
              <a:t>Bien que sa mise en place nécessite temps non négligeable, la grille critériée présente de nombreux avantages :</a:t>
            </a:r>
          </a:p>
          <a:p>
            <a:pPr>
              <a:lnSpc>
                <a:spcPct val="120000"/>
              </a:lnSpc>
            </a:pPr>
            <a:r>
              <a:rPr lang="fr-FR" b="1" dirty="0"/>
              <a:t>Un gain de temps pour la correction</a:t>
            </a:r>
            <a:r>
              <a:rPr lang="fr-FR" dirty="0"/>
              <a:t>. Il s’agit d’un avantage important, surtout si vous avez beaucoup de copies à évaluer. Ainsi, bien que la mise en place prenne du temps, elle vous sera très utile et rendra la correction plus rapide et efficace</a:t>
            </a:r>
          </a:p>
          <a:p>
            <a:pPr>
              <a:lnSpc>
                <a:spcPct val="120000"/>
              </a:lnSpc>
            </a:pPr>
            <a:r>
              <a:rPr lang="fr-FR" b="1" dirty="0"/>
              <a:t>Formaliser des objectifs clairs et précis en lien avec l’alignement pédagogique </a:t>
            </a:r>
            <a:r>
              <a:rPr lang="fr-FR" dirty="0"/>
              <a:t>pour communiquer ses attentes aux étudiants, les guider dans leurs démarches et les rendre acteurs de leur apprentissage</a:t>
            </a:r>
          </a:p>
          <a:p>
            <a:pPr>
              <a:lnSpc>
                <a:spcPct val="120000"/>
              </a:lnSpc>
            </a:pPr>
            <a:r>
              <a:rPr lang="fr-FR" b="1" dirty="0"/>
              <a:t>Limiter la subjectivité et l’interprétation </a:t>
            </a:r>
            <a:r>
              <a:rPr lang="fr-FR" dirty="0"/>
              <a:t>en simplifiant l’analyse de la preuve d’apprentissage et avoir ainsi une notation unifiée d’un correcteur à un autre</a:t>
            </a:r>
          </a:p>
          <a:p>
            <a:pPr>
              <a:lnSpc>
                <a:spcPct val="120000"/>
              </a:lnSpc>
            </a:pPr>
            <a:r>
              <a:rPr lang="fr-FR" b="1" dirty="0"/>
              <a:t>Assurer la cohérence </a:t>
            </a:r>
            <a:r>
              <a:rPr lang="fr-FR" dirty="0"/>
              <a:t>entre les apprentissages visés et les connaissances et compétences à évaluer.</a:t>
            </a:r>
          </a:p>
          <a:p>
            <a:pPr>
              <a:lnSpc>
                <a:spcPct val="120000"/>
              </a:lnSpc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5733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54225B-E97E-421F-B971-2E963D2B8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Concevoir une grille critériée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7C00BE-F622-4510-8587-EBE873F4C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Pour construire une grille d'évaluation, vous pouvez suivre ces cinq étapes. Plus la grille sera claire et bien construite, plus il sera facile pour l'étudiant de se prêter à l'exercice et de répondre à vos attentes en toute autonomie.</a:t>
            </a:r>
          </a:p>
          <a:p>
            <a:pPr marL="0" indent="0">
              <a:buNone/>
            </a:pPr>
            <a:r>
              <a:rPr lang="fr-FR" dirty="0"/>
              <a:t>Il est en général conseillé de se limiter à un maximum de dix critères, au-dessus nous avons un risque important de perdre de vue l’objet de l’évaluation.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8684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3AD3D-B72E-45EF-AE9C-133097CAF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1. Clarifier le contexte d’évaluation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009B68-5628-4E0D-8E13-FE3304769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Quels sont les apprentissages nécessaires pour réussir l'évaluation ? </a:t>
            </a:r>
          </a:p>
          <a:p>
            <a:r>
              <a:rPr lang="fr-FR" dirty="0"/>
              <a:t>Comment est-ce que l'évaluation se déroule ? </a:t>
            </a:r>
          </a:p>
          <a:p>
            <a:r>
              <a:rPr lang="fr-FR" dirty="0"/>
              <a:t>Est-ce qu'elle comporte plusieurs tâches ? </a:t>
            </a:r>
          </a:p>
          <a:p>
            <a:r>
              <a:rPr lang="fr-FR" dirty="0"/>
              <a:t>Y a-t-il des éléments plus importants que d'autres ? </a:t>
            </a:r>
          </a:p>
          <a:p>
            <a:r>
              <a:rPr lang="fr-FR" dirty="0"/>
              <a:t>Quelles preuves peuvent fournir les étudiants pour montrer qu'ils ont atteint les objectifs espérés ? </a:t>
            </a:r>
          </a:p>
        </p:txBody>
      </p:sp>
    </p:spTree>
    <p:extLst>
      <p:ext uri="{BB962C8B-B14F-4D97-AF65-F5344CB8AC3E}">
        <p14:creationId xmlns:p14="http://schemas.microsoft.com/office/powerpoint/2010/main" val="1024325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E3AD3D-B72E-45EF-AE9C-133097CAF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2. Identifier et formuler concrètement les compétences à mettre en œuvre par l’étudiant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009B68-5628-4E0D-8E13-FE3304769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Distinguez l’essentiel de l’accessoire et concentrez-vous sur les compétences à évaluer. Les compétences peuvent porter sur :</a:t>
            </a:r>
          </a:p>
          <a:p>
            <a:pPr marL="0" indent="0">
              <a:buNone/>
            </a:pPr>
            <a:endParaRPr lang="fr-FR" dirty="0"/>
          </a:p>
          <a:p>
            <a:pPr lvl="1"/>
            <a:r>
              <a:rPr lang="fr-FR" sz="2800" dirty="0"/>
              <a:t>Le résultat produit</a:t>
            </a:r>
          </a:p>
          <a:p>
            <a:pPr lvl="1"/>
            <a:r>
              <a:rPr lang="fr-FR" sz="2800" dirty="0"/>
              <a:t>La méthodologie ou sa démarche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L’attitude de l’étudiant </a:t>
            </a:r>
            <a:r>
              <a:rPr lang="fr-FR" b="1" dirty="0"/>
              <a:t>Si</a:t>
            </a:r>
            <a:r>
              <a:rPr lang="fr-FR" dirty="0"/>
              <a:t> c’est possible, identifiez les qualités attendues et observables au sein de chaque compétence qui permettront d’identifier si les apprentissages sont bien acquis.</a:t>
            </a:r>
          </a:p>
        </p:txBody>
      </p:sp>
    </p:spTree>
    <p:extLst>
      <p:ext uri="{BB962C8B-B14F-4D97-AF65-F5344CB8AC3E}">
        <p14:creationId xmlns:p14="http://schemas.microsoft.com/office/powerpoint/2010/main" val="174425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59D3A2-8586-46E6-8452-981F8CBE7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3. Choix de l’échelle d’appréciation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ED08F3-CF1E-4D2E-A327-27EB39C0D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Afin de déterminer le degré de possession d’une compétence par un apprenant. Il est en général recommandé d’utiliser entre 3 et 5 degrés d’évaluation et de </a:t>
            </a:r>
            <a:r>
              <a:rPr lang="fr-FR" b="1" dirty="0"/>
              <a:t>ne pas utiliser </a:t>
            </a:r>
            <a:r>
              <a:rPr lang="fr-FR" dirty="0"/>
              <a:t>une échelle faisant appel à des adjectifs subjectifs (ex : Mauvais / Moyen / Bon).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Exemples d’échelles :</a:t>
            </a:r>
          </a:p>
          <a:p>
            <a:pPr marL="0" indent="0">
              <a:buNone/>
            </a:pPr>
            <a:r>
              <a:rPr lang="fr-FR" dirty="0"/>
              <a:t>Non acquis / Insuffisant / Acquis / Maîtrisé</a:t>
            </a:r>
          </a:p>
          <a:p>
            <a:pPr marL="0" indent="0">
              <a:buNone/>
            </a:pPr>
            <a:r>
              <a:rPr lang="fr-FR" dirty="0"/>
              <a:t>Non observable / Émergent / En progression / Révélateur / Manifeste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5767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41AB87-EC61-41A4-8850-34E383F83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4. Rédiger les descripteurs de performance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495380-F7A4-4DC9-8833-6B534A112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505"/>
            <a:ext cx="3725400" cy="4351338"/>
          </a:xfrm>
        </p:spPr>
        <p:txBody>
          <a:bodyPr/>
          <a:lstStyle/>
          <a:p>
            <a:endParaRPr lang="fr-FR" dirty="0"/>
          </a:p>
          <a:p>
            <a:pPr marL="0" indent="0">
              <a:buNone/>
            </a:pPr>
            <a:r>
              <a:rPr lang="fr-FR" dirty="0"/>
              <a:t>Sur la base de l’échelle d’appréciation, de manière courte et précise tout en gardant à l’esprit les mêmes indicateurs de performance d’un niveau à un autre.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2A9B36-C1F2-464D-A690-08E7C968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600" y="1679172"/>
            <a:ext cx="6972658" cy="39880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570EF92-78EB-4D7F-8CFF-818E53BF6AA9}"/>
              </a:ext>
            </a:extLst>
          </p:cNvPr>
          <p:cNvSpPr/>
          <p:nvPr/>
        </p:nvSpPr>
        <p:spPr>
          <a:xfrm>
            <a:off x="5977288" y="2310063"/>
            <a:ext cx="5558970" cy="33571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320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E31F5-E801-4951-8242-83F78875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5. Introduire la grille critériée aux étudiants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3733CF-B195-4E3F-A6E2-402D3C8EB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Cette étape leur permettra de se familiariser avec l’outil et vous exposer leurs éventuelles craintes, questions et observations.</a:t>
            </a:r>
          </a:p>
        </p:txBody>
      </p:sp>
    </p:spTree>
    <p:extLst>
      <p:ext uri="{BB962C8B-B14F-4D97-AF65-F5344CB8AC3E}">
        <p14:creationId xmlns:p14="http://schemas.microsoft.com/office/powerpoint/2010/main" val="3965256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41AB87-EC61-41A4-8850-34E383F83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Grille d’évaluation critériée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2A9B36-C1F2-464D-A690-08E7C9682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872" y="1674125"/>
            <a:ext cx="6972658" cy="39880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570EF92-78EB-4D7F-8CFF-818E53BF6AA9}"/>
              </a:ext>
            </a:extLst>
          </p:cNvPr>
          <p:cNvSpPr/>
          <p:nvPr/>
        </p:nvSpPr>
        <p:spPr>
          <a:xfrm>
            <a:off x="3481560" y="2321579"/>
            <a:ext cx="5558970" cy="33571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AEEE9CA-3CC3-41C5-8FE2-427718C5D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09017" y="4513548"/>
            <a:ext cx="2944528" cy="1148581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</a:rPr>
              <a:t>Descripteurs de performance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Espace réservé du contenu 4">
            <a:extLst>
              <a:ext uri="{FF2B5EF4-FFF2-40B4-BE49-F238E27FC236}">
                <a16:creationId xmlns:a16="http://schemas.microsoft.com/office/drawing/2014/main" id="{46A50D1E-655F-42CD-9CB2-F9AFEE04B4C6}"/>
              </a:ext>
            </a:extLst>
          </p:cNvPr>
          <p:cNvSpPr txBox="1">
            <a:spLocks/>
          </p:cNvSpPr>
          <p:nvPr/>
        </p:nvSpPr>
        <p:spPr>
          <a:xfrm>
            <a:off x="283946" y="3244564"/>
            <a:ext cx="1506353" cy="509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highlight>
                  <a:srgbClr val="FFFF00"/>
                </a:highlight>
              </a:rPr>
              <a:t>Critères</a:t>
            </a:r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3D00C14A-130C-4BB1-8680-FD60515F3E30}"/>
              </a:ext>
            </a:extLst>
          </p:cNvPr>
          <p:cNvSpPr txBox="1">
            <a:spLocks/>
          </p:cNvSpPr>
          <p:nvPr/>
        </p:nvSpPr>
        <p:spPr>
          <a:xfrm>
            <a:off x="9209017" y="1513705"/>
            <a:ext cx="2944528" cy="1148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L’échelle d’appréciation</a:t>
            </a:r>
            <a:endParaRPr lang="fr-FR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F425FA-D2B1-4970-9ABE-472486800641}"/>
              </a:ext>
            </a:extLst>
          </p:cNvPr>
          <p:cNvSpPr/>
          <p:nvPr/>
        </p:nvSpPr>
        <p:spPr>
          <a:xfrm>
            <a:off x="3481560" y="1690689"/>
            <a:ext cx="5558970" cy="61432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27DF13-7953-4EBB-B377-3439E66F877F}"/>
              </a:ext>
            </a:extLst>
          </p:cNvPr>
          <p:cNvSpPr/>
          <p:nvPr/>
        </p:nvSpPr>
        <p:spPr>
          <a:xfrm>
            <a:off x="2067872" y="2305015"/>
            <a:ext cx="1413688" cy="335711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49309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1550</Words>
  <Application>Microsoft Office PowerPoint</Application>
  <PresentationFormat>Grand écran</PresentationFormat>
  <Paragraphs>131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Thème Office</vt:lpstr>
      <vt:lpstr>Présentation PowerPoint</vt:lpstr>
      <vt:lpstr>Question </vt:lpstr>
      <vt:lpstr>Compléter le tableau</vt:lpstr>
      <vt:lpstr>Cette définition correspond à... </vt:lpstr>
      <vt:lpstr>Classe inversée</vt:lpstr>
      <vt:lpstr>Évaluation</vt:lpstr>
      <vt:lpstr>Types d’évaluation</vt:lpstr>
      <vt:lpstr>Évaluation diagnostique</vt:lpstr>
      <vt:lpstr>Évaluation diagnostique</vt:lpstr>
      <vt:lpstr>Évaluation formative</vt:lpstr>
      <vt:lpstr>Évaluation formative</vt:lpstr>
      <vt:lpstr>Évaluation sommative </vt:lpstr>
      <vt:lpstr>Évaluation sommative </vt:lpstr>
      <vt:lpstr>Exemple : nutrition</vt:lpstr>
      <vt:lpstr>Choisir des méthodes d’évaluation adaptées aux apprentissages visés</vt:lpstr>
      <vt:lpstr>Tableau récapitulatif</vt:lpstr>
      <vt:lpstr>Tableau récapitulatif</vt:lpstr>
      <vt:lpstr>La grille critériée</vt:lpstr>
      <vt:lpstr>Exemple de grille critériée : activité classe inversée</vt:lpstr>
      <vt:lpstr>Pourquoi utiliser une grille critériée ?</vt:lpstr>
      <vt:lpstr>Concevoir une grille critériée</vt:lpstr>
      <vt:lpstr>1. Clarifier le contexte d’évaluation</vt:lpstr>
      <vt:lpstr>2. Identifier et formuler concrètement les compétences à mettre en œuvre par l’étudiant</vt:lpstr>
      <vt:lpstr>3. Choix de l’échelle d’appréciation</vt:lpstr>
      <vt:lpstr>4. Rédiger les descripteurs de performance</vt:lpstr>
      <vt:lpstr>5. Introduire la grille critériée aux étudiants</vt:lpstr>
      <vt:lpstr>Grille d’évaluation critériée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Camila Monge Pizarro</dc:creator>
  <cp:lastModifiedBy>MONGE PIZARRO Camila</cp:lastModifiedBy>
  <cp:revision>36</cp:revision>
  <dcterms:created xsi:type="dcterms:W3CDTF">2026-08-31T14:04:11Z</dcterms:created>
  <dcterms:modified xsi:type="dcterms:W3CDTF">2026-09-17T23:38:23Z</dcterms:modified>
</cp:coreProperties>
</file>