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75" r:id="rId3"/>
    <p:sldId id="278" r:id="rId4"/>
    <p:sldId id="276" r:id="rId5"/>
    <p:sldId id="280" r:id="rId6"/>
    <p:sldId id="279" r:id="rId7"/>
    <p:sldId id="277" r:id="rId8"/>
    <p:sldId id="265" r:id="rId9"/>
    <p:sldId id="269" r:id="rId10"/>
    <p:sldId id="281" r:id="rId11"/>
    <p:sldId id="282" r:id="rId12"/>
    <p:sldId id="283" r:id="rId13"/>
    <p:sldId id="270" r:id="rId14"/>
    <p:sldId id="284" r:id="rId15"/>
    <p:sldId id="285" r:id="rId16"/>
    <p:sldId id="286" r:id="rId17"/>
    <p:sldId id="288" r:id="rId18"/>
    <p:sldId id="289" r:id="rId19"/>
    <p:sldId id="287" r:id="rId20"/>
    <p:sldId id="290" r:id="rId21"/>
    <p:sldId id="293" r:id="rId22"/>
    <p:sldId id="291" r:id="rId23"/>
    <p:sldId id="292" r:id="rId24"/>
    <p:sldId id="294" r:id="rId25"/>
    <p:sldId id="296" r:id="rId26"/>
    <p:sldId id="297" r:id="rId27"/>
    <p:sldId id="295" r:id="rId28"/>
    <p:sldId id="298" r:id="rId29"/>
    <p:sldId id="300" r:id="rId30"/>
    <p:sldId id="299"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1002A106-2A49-4F2C-89CD-F86D13D86ED3}">
          <p14:sldIdLst>
            <p14:sldId id="256"/>
            <p14:sldId id="275"/>
            <p14:sldId id="278"/>
            <p14:sldId id="276"/>
            <p14:sldId id="280"/>
            <p14:sldId id="279"/>
            <p14:sldId id="277"/>
            <p14:sldId id="265"/>
            <p14:sldId id="269"/>
            <p14:sldId id="281"/>
            <p14:sldId id="282"/>
            <p14:sldId id="283"/>
            <p14:sldId id="270"/>
            <p14:sldId id="284"/>
            <p14:sldId id="285"/>
            <p14:sldId id="286"/>
            <p14:sldId id="288"/>
            <p14:sldId id="289"/>
            <p14:sldId id="287"/>
            <p14:sldId id="290"/>
            <p14:sldId id="293"/>
            <p14:sldId id="291"/>
            <p14:sldId id="292"/>
            <p14:sldId id="294"/>
            <p14:sldId id="296"/>
            <p14:sldId id="297"/>
            <p14:sldId id="295"/>
            <p14:sldId id="298"/>
            <p14:sldId id="300"/>
            <p14:sldId id="29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672" autoAdjust="0"/>
  </p:normalViewPr>
  <p:slideViewPr>
    <p:cSldViewPr snapToGrid="0">
      <p:cViewPr varScale="1">
        <p:scale>
          <a:sx n="59" d="100"/>
          <a:sy n="59" d="100"/>
        </p:scale>
        <p:origin x="964" y="64"/>
      </p:cViewPr>
      <p:guideLst/>
    </p:cSldViewPr>
  </p:slideViewPr>
  <p:notesTextViewPr>
    <p:cViewPr>
      <p:scale>
        <a:sx n="1" d="1"/>
        <a:sy n="1" d="1"/>
      </p:scale>
      <p:origin x="0" y="0"/>
    </p:cViewPr>
  </p:notesTextViewPr>
  <p:notesViewPr>
    <p:cSldViewPr snapToGrid="0">
      <p:cViewPr varScale="1">
        <p:scale>
          <a:sx n="84" d="100"/>
          <a:sy n="84" d="100"/>
        </p:scale>
        <p:origin x="316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47DF1C-2C50-42A2-A724-19E5B257E188}"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fr-FR"/>
        </a:p>
      </dgm:t>
    </dgm:pt>
    <dgm:pt modelId="{B2873823-565E-45A2-B247-ECE815CBA3AA}">
      <dgm:prSet phldrT="[Texte]"/>
      <dgm:spPr/>
      <dgm:t>
        <a:bodyPr/>
        <a:lstStyle/>
        <a:p>
          <a:r>
            <a:rPr lang="fr-FR" b="1" dirty="0"/>
            <a:t>Apprentissage</a:t>
          </a:r>
        </a:p>
      </dgm:t>
    </dgm:pt>
    <dgm:pt modelId="{AF87AAEE-421C-4BE5-B189-19EF0B065A2B}" type="parTrans" cxnId="{9236D92E-0C6B-4C47-9C5B-2411BAC00011}">
      <dgm:prSet/>
      <dgm:spPr/>
      <dgm:t>
        <a:bodyPr/>
        <a:lstStyle/>
        <a:p>
          <a:endParaRPr lang="fr-FR"/>
        </a:p>
      </dgm:t>
    </dgm:pt>
    <dgm:pt modelId="{E5E82909-E11C-434F-B241-CDA2FEC311F7}" type="sibTrans" cxnId="{9236D92E-0C6B-4C47-9C5B-2411BAC00011}">
      <dgm:prSet/>
      <dgm:spPr/>
      <dgm:t>
        <a:bodyPr/>
        <a:lstStyle/>
        <a:p>
          <a:endParaRPr lang="fr-FR"/>
        </a:p>
      </dgm:t>
    </dgm:pt>
    <dgm:pt modelId="{583F898D-BDFE-4EDE-9DEE-6D8ECB8E86F6}">
      <dgm:prSet phldrT="[Texte]" custT="1"/>
      <dgm:spPr/>
      <dgm:t>
        <a:bodyPr/>
        <a:lstStyle/>
        <a:p>
          <a:r>
            <a:rPr lang="fr-FR" sz="1800" b="1" dirty="0"/>
            <a:t>Objectifs</a:t>
          </a:r>
        </a:p>
      </dgm:t>
    </dgm:pt>
    <dgm:pt modelId="{89A75610-45D5-43FC-BDD2-FE0F69B98E7D}" type="parTrans" cxnId="{01140EB5-C0AC-4255-97B2-731989486016}">
      <dgm:prSet/>
      <dgm:spPr/>
      <dgm:t>
        <a:bodyPr/>
        <a:lstStyle/>
        <a:p>
          <a:endParaRPr lang="fr-FR"/>
        </a:p>
      </dgm:t>
    </dgm:pt>
    <dgm:pt modelId="{1C4D37A4-F9E2-47BF-AE3F-460B040130AF}" type="sibTrans" cxnId="{01140EB5-C0AC-4255-97B2-731989486016}">
      <dgm:prSet/>
      <dgm:spPr/>
      <dgm:t>
        <a:bodyPr/>
        <a:lstStyle/>
        <a:p>
          <a:endParaRPr lang="fr-FR"/>
        </a:p>
      </dgm:t>
    </dgm:pt>
    <dgm:pt modelId="{42ED4914-A86A-4A3E-8287-41C7E1A6B5BC}">
      <dgm:prSet phldrT="[Texte]" custT="1"/>
      <dgm:spPr/>
      <dgm:t>
        <a:bodyPr/>
        <a:lstStyle/>
        <a:p>
          <a:r>
            <a:rPr lang="fr-FR" sz="1300" b="1" dirty="0"/>
            <a:t>Méthodes</a:t>
          </a:r>
        </a:p>
        <a:p>
          <a:r>
            <a:rPr lang="fr-FR" sz="1300" b="1" dirty="0"/>
            <a:t>Pédagogiques</a:t>
          </a:r>
        </a:p>
      </dgm:t>
    </dgm:pt>
    <dgm:pt modelId="{0AE4C1D0-1744-47C8-B621-E7F624E0F9AB}" type="parTrans" cxnId="{D0F00DDC-B425-4410-9DAF-9BD0578FDBB0}">
      <dgm:prSet/>
      <dgm:spPr/>
      <dgm:t>
        <a:bodyPr/>
        <a:lstStyle/>
        <a:p>
          <a:endParaRPr lang="fr-FR"/>
        </a:p>
      </dgm:t>
    </dgm:pt>
    <dgm:pt modelId="{4889B909-2F6E-42C8-B74E-4BB139536134}" type="sibTrans" cxnId="{D0F00DDC-B425-4410-9DAF-9BD0578FDBB0}">
      <dgm:prSet/>
      <dgm:spPr/>
      <dgm:t>
        <a:bodyPr/>
        <a:lstStyle/>
        <a:p>
          <a:endParaRPr lang="fr-FR"/>
        </a:p>
      </dgm:t>
    </dgm:pt>
    <dgm:pt modelId="{A1808166-7445-4CE8-93CB-E2A59076C4F1}">
      <dgm:prSet phldrT="[Texte]" custT="1"/>
      <dgm:spPr/>
      <dgm:t>
        <a:bodyPr/>
        <a:lstStyle/>
        <a:p>
          <a:r>
            <a:rPr lang="fr-FR" sz="1600" b="1" dirty="0"/>
            <a:t>Evaluations</a:t>
          </a:r>
        </a:p>
      </dgm:t>
    </dgm:pt>
    <dgm:pt modelId="{A01D5247-C965-4BFA-8C33-D171DA947D3E}" type="parTrans" cxnId="{E71EB7DA-854A-4BE3-8569-25874A39D03F}">
      <dgm:prSet/>
      <dgm:spPr/>
      <dgm:t>
        <a:bodyPr/>
        <a:lstStyle/>
        <a:p>
          <a:endParaRPr lang="fr-FR"/>
        </a:p>
      </dgm:t>
    </dgm:pt>
    <dgm:pt modelId="{C5103BCE-34C7-455D-8973-673695B24205}" type="sibTrans" cxnId="{E71EB7DA-854A-4BE3-8569-25874A39D03F}">
      <dgm:prSet/>
      <dgm:spPr/>
      <dgm:t>
        <a:bodyPr/>
        <a:lstStyle/>
        <a:p>
          <a:endParaRPr lang="fr-FR"/>
        </a:p>
      </dgm:t>
    </dgm:pt>
    <dgm:pt modelId="{847A0991-4285-4A94-9745-6D44B81F7E0B}">
      <dgm:prSet phldrT="[Texte]" custT="1"/>
      <dgm:spPr/>
      <dgm:t>
        <a:bodyPr/>
        <a:lstStyle/>
        <a:p>
          <a:r>
            <a:rPr lang="fr-FR" sz="1800" b="1" dirty="0"/>
            <a:t>Contenus </a:t>
          </a:r>
        </a:p>
      </dgm:t>
    </dgm:pt>
    <dgm:pt modelId="{A1FAE727-0AEA-4CF5-81BF-147052BE9B1E}" type="parTrans" cxnId="{5BA35317-5809-47C6-8DDC-80737AC139F9}">
      <dgm:prSet/>
      <dgm:spPr/>
      <dgm:t>
        <a:bodyPr/>
        <a:lstStyle/>
        <a:p>
          <a:endParaRPr lang="fr-FR"/>
        </a:p>
      </dgm:t>
    </dgm:pt>
    <dgm:pt modelId="{DEA28FDD-5817-42A9-BDCD-FEF656F3121F}" type="sibTrans" cxnId="{5BA35317-5809-47C6-8DDC-80737AC139F9}">
      <dgm:prSet/>
      <dgm:spPr/>
      <dgm:t>
        <a:bodyPr/>
        <a:lstStyle/>
        <a:p>
          <a:endParaRPr lang="fr-FR"/>
        </a:p>
      </dgm:t>
    </dgm:pt>
    <dgm:pt modelId="{5EF9037C-250E-4AF9-B002-44B132DD36DE}" type="pres">
      <dgm:prSet presAssocID="{9947DF1C-2C50-42A2-A724-19E5B257E188}" presName="cycle" presStyleCnt="0">
        <dgm:presLayoutVars>
          <dgm:chMax val="1"/>
          <dgm:dir/>
          <dgm:animLvl val="ctr"/>
          <dgm:resizeHandles val="exact"/>
        </dgm:presLayoutVars>
      </dgm:prSet>
      <dgm:spPr/>
    </dgm:pt>
    <dgm:pt modelId="{0E024915-7A30-4AE8-B1A3-8F89FEA557FE}" type="pres">
      <dgm:prSet presAssocID="{B2873823-565E-45A2-B247-ECE815CBA3AA}" presName="centerShape" presStyleLbl="node0" presStyleIdx="0" presStyleCnt="1" custScaleX="153554" custScaleY="137971"/>
      <dgm:spPr/>
    </dgm:pt>
    <dgm:pt modelId="{12703B12-187E-42C0-A0B7-5F69DDAF42DD}" type="pres">
      <dgm:prSet presAssocID="{89A75610-45D5-43FC-BDD2-FE0F69B98E7D}" presName="Name9" presStyleLbl="parChTrans1D2" presStyleIdx="0" presStyleCnt="4"/>
      <dgm:spPr/>
    </dgm:pt>
    <dgm:pt modelId="{C4485361-48CE-4471-B02E-1657A793F9DC}" type="pres">
      <dgm:prSet presAssocID="{89A75610-45D5-43FC-BDD2-FE0F69B98E7D}" presName="connTx" presStyleLbl="parChTrans1D2" presStyleIdx="0" presStyleCnt="4"/>
      <dgm:spPr/>
    </dgm:pt>
    <dgm:pt modelId="{25D8AE3B-351F-432C-9AC5-7583CE99B107}" type="pres">
      <dgm:prSet presAssocID="{583F898D-BDFE-4EDE-9DEE-6D8ECB8E86F6}" presName="node" presStyleLbl="node1" presStyleIdx="0" presStyleCnt="4" custRadScaleRad="132585" custRadScaleInc="0">
        <dgm:presLayoutVars>
          <dgm:bulletEnabled val="1"/>
        </dgm:presLayoutVars>
      </dgm:prSet>
      <dgm:spPr/>
    </dgm:pt>
    <dgm:pt modelId="{85516B66-B752-4309-B88E-6DF1B0189FD3}" type="pres">
      <dgm:prSet presAssocID="{0AE4C1D0-1744-47C8-B621-E7F624E0F9AB}" presName="Name9" presStyleLbl="parChTrans1D2" presStyleIdx="1" presStyleCnt="4"/>
      <dgm:spPr/>
    </dgm:pt>
    <dgm:pt modelId="{A57B57F4-C30D-4081-915B-4F31CEC2D749}" type="pres">
      <dgm:prSet presAssocID="{0AE4C1D0-1744-47C8-B621-E7F624E0F9AB}" presName="connTx" presStyleLbl="parChTrans1D2" presStyleIdx="1" presStyleCnt="4"/>
      <dgm:spPr/>
    </dgm:pt>
    <dgm:pt modelId="{00CDA928-119C-4D04-9C3C-8741B5FCBBB7}" type="pres">
      <dgm:prSet presAssocID="{42ED4914-A86A-4A3E-8287-41C7E1A6B5BC}" presName="node" presStyleLbl="node1" presStyleIdx="1" presStyleCnt="4" custRadScaleRad="166925" custRadScaleInc="1317">
        <dgm:presLayoutVars>
          <dgm:bulletEnabled val="1"/>
        </dgm:presLayoutVars>
      </dgm:prSet>
      <dgm:spPr/>
    </dgm:pt>
    <dgm:pt modelId="{9D73B759-8198-4D72-BC5F-6FD8DA511595}" type="pres">
      <dgm:prSet presAssocID="{A01D5247-C965-4BFA-8C33-D171DA947D3E}" presName="Name9" presStyleLbl="parChTrans1D2" presStyleIdx="2" presStyleCnt="4"/>
      <dgm:spPr/>
    </dgm:pt>
    <dgm:pt modelId="{4B2AE189-BEF1-4A17-BEA4-A4AED7F314DA}" type="pres">
      <dgm:prSet presAssocID="{A01D5247-C965-4BFA-8C33-D171DA947D3E}" presName="connTx" presStyleLbl="parChTrans1D2" presStyleIdx="2" presStyleCnt="4"/>
      <dgm:spPr/>
    </dgm:pt>
    <dgm:pt modelId="{6298BD22-9443-424B-B461-541D2060864A}" type="pres">
      <dgm:prSet presAssocID="{A1808166-7445-4CE8-93CB-E2A59076C4F1}" presName="node" presStyleLbl="node1" presStyleIdx="2" presStyleCnt="4">
        <dgm:presLayoutVars>
          <dgm:bulletEnabled val="1"/>
        </dgm:presLayoutVars>
      </dgm:prSet>
      <dgm:spPr/>
    </dgm:pt>
    <dgm:pt modelId="{EB2F9071-DF89-422D-AE87-3DFCCD81CBED}" type="pres">
      <dgm:prSet presAssocID="{A1FAE727-0AEA-4CF5-81BF-147052BE9B1E}" presName="Name9" presStyleLbl="parChTrans1D2" presStyleIdx="3" presStyleCnt="4"/>
      <dgm:spPr/>
    </dgm:pt>
    <dgm:pt modelId="{6F58BE91-C817-4F1C-81BE-EA94AFF3101B}" type="pres">
      <dgm:prSet presAssocID="{A1FAE727-0AEA-4CF5-81BF-147052BE9B1E}" presName="connTx" presStyleLbl="parChTrans1D2" presStyleIdx="3" presStyleCnt="4"/>
      <dgm:spPr/>
    </dgm:pt>
    <dgm:pt modelId="{B60BF46E-3522-45B6-9204-DF7EE816C8D8}" type="pres">
      <dgm:prSet presAssocID="{847A0991-4285-4A94-9745-6D44B81F7E0B}" presName="node" presStyleLbl="node1" presStyleIdx="3" presStyleCnt="4" custRadScaleRad="161395" custRadScaleInc="-1363">
        <dgm:presLayoutVars>
          <dgm:bulletEnabled val="1"/>
        </dgm:presLayoutVars>
      </dgm:prSet>
      <dgm:spPr/>
    </dgm:pt>
  </dgm:ptLst>
  <dgm:cxnLst>
    <dgm:cxn modelId="{789F6A03-A741-4CBF-9995-75204ADBC1DA}" type="presOf" srcId="{0AE4C1D0-1744-47C8-B621-E7F624E0F9AB}" destId="{A57B57F4-C30D-4081-915B-4F31CEC2D749}" srcOrd="1" destOrd="0" presId="urn:microsoft.com/office/officeart/2005/8/layout/radial1"/>
    <dgm:cxn modelId="{B9DCD108-5D79-487E-B428-7067C0A9A48A}" type="presOf" srcId="{42ED4914-A86A-4A3E-8287-41C7E1A6B5BC}" destId="{00CDA928-119C-4D04-9C3C-8741B5FCBBB7}" srcOrd="0" destOrd="0" presId="urn:microsoft.com/office/officeart/2005/8/layout/radial1"/>
    <dgm:cxn modelId="{5BA35317-5809-47C6-8DDC-80737AC139F9}" srcId="{B2873823-565E-45A2-B247-ECE815CBA3AA}" destId="{847A0991-4285-4A94-9745-6D44B81F7E0B}" srcOrd="3" destOrd="0" parTransId="{A1FAE727-0AEA-4CF5-81BF-147052BE9B1E}" sibTransId="{DEA28FDD-5817-42A9-BDCD-FEF656F3121F}"/>
    <dgm:cxn modelId="{8A13B325-9D1B-4B8F-B9DE-5F48626910AE}" type="presOf" srcId="{89A75610-45D5-43FC-BDD2-FE0F69B98E7D}" destId="{C4485361-48CE-4471-B02E-1657A793F9DC}" srcOrd="1" destOrd="0" presId="urn:microsoft.com/office/officeart/2005/8/layout/radial1"/>
    <dgm:cxn modelId="{9236D92E-0C6B-4C47-9C5B-2411BAC00011}" srcId="{9947DF1C-2C50-42A2-A724-19E5B257E188}" destId="{B2873823-565E-45A2-B247-ECE815CBA3AA}" srcOrd="0" destOrd="0" parTransId="{AF87AAEE-421C-4BE5-B189-19EF0B065A2B}" sibTransId="{E5E82909-E11C-434F-B241-CDA2FEC311F7}"/>
    <dgm:cxn modelId="{C8349237-6F90-42C5-9508-B177FBD44625}" type="presOf" srcId="{A01D5247-C965-4BFA-8C33-D171DA947D3E}" destId="{9D73B759-8198-4D72-BC5F-6FD8DA511595}" srcOrd="0" destOrd="0" presId="urn:microsoft.com/office/officeart/2005/8/layout/radial1"/>
    <dgm:cxn modelId="{7EBCB749-32D2-4427-8BD8-4B26984B7E78}" type="presOf" srcId="{A1FAE727-0AEA-4CF5-81BF-147052BE9B1E}" destId="{6F58BE91-C817-4F1C-81BE-EA94AFF3101B}" srcOrd="1" destOrd="0" presId="urn:microsoft.com/office/officeart/2005/8/layout/radial1"/>
    <dgm:cxn modelId="{CF5ACF4C-FD2D-4464-A7C9-3B0DBC56590C}" type="presOf" srcId="{847A0991-4285-4A94-9745-6D44B81F7E0B}" destId="{B60BF46E-3522-45B6-9204-DF7EE816C8D8}" srcOrd="0" destOrd="0" presId="urn:microsoft.com/office/officeart/2005/8/layout/radial1"/>
    <dgm:cxn modelId="{C3379E4D-B8F2-41CB-947A-4B11D9859488}" type="presOf" srcId="{89A75610-45D5-43FC-BDD2-FE0F69B98E7D}" destId="{12703B12-187E-42C0-A0B7-5F69DDAF42DD}" srcOrd="0" destOrd="0" presId="urn:microsoft.com/office/officeart/2005/8/layout/radial1"/>
    <dgm:cxn modelId="{3BED378F-DB93-4175-9D98-62E9017213A7}" type="presOf" srcId="{B2873823-565E-45A2-B247-ECE815CBA3AA}" destId="{0E024915-7A30-4AE8-B1A3-8F89FEA557FE}" srcOrd="0" destOrd="0" presId="urn:microsoft.com/office/officeart/2005/8/layout/radial1"/>
    <dgm:cxn modelId="{D8E43893-DA1F-4295-9205-C0B629D2C0AB}" type="presOf" srcId="{583F898D-BDFE-4EDE-9DEE-6D8ECB8E86F6}" destId="{25D8AE3B-351F-432C-9AC5-7583CE99B107}" srcOrd="0" destOrd="0" presId="urn:microsoft.com/office/officeart/2005/8/layout/radial1"/>
    <dgm:cxn modelId="{1FA18097-B435-4E71-9D3B-0F78995055B8}" type="presOf" srcId="{A01D5247-C965-4BFA-8C33-D171DA947D3E}" destId="{4B2AE189-BEF1-4A17-BEA4-A4AED7F314DA}" srcOrd="1" destOrd="0" presId="urn:microsoft.com/office/officeart/2005/8/layout/radial1"/>
    <dgm:cxn modelId="{23AF39A4-BF29-4695-B4A0-2176BF5D83A1}" type="presOf" srcId="{A1FAE727-0AEA-4CF5-81BF-147052BE9B1E}" destId="{EB2F9071-DF89-422D-AE87-3DFCCD81CBED}" srcOrd="0" destOrd="0" presId="urn:microsoft.com/office/officeart/2005/8/layout/radial1"/>
    <dgm:cxn modelId="{01140EB5-C0AC-4255-97B2-731989486016}" srcId="{B2873823-565E-45A2-B247-ECE815CBA3AA}" destId="{583F898D-BDFE-4EDE-9DEE-6D8ECB8E86F6}" srcOrd="0" destOrd="0" parTransId="{89A75610-45D5-43FC-BDD2-FE0F69B98E7D}" sibTransId="{1C4D37A4-F9E2-47BF-AE3F-460B040130AF}"/>
    <dgm:cxn modelId="{B971C8C6-BE07-48E3-986E-BE59CBE299CD}" type="presOf" srcId="{9947DF1C-2C50-42A2-A724-19E5B257E188}" destId="{5EF9037C-250E-4AF9-B002-44B132DD36DE}" srcOrd="0" destOrd="0" presId="urn:microsoft.com/office/officeart/2005/8/layout/radial1"/>
    <dgm:cxn modelId="{E71EB7DA-854A-4BE3-8569-25874A39D03F}" srcId="{B2873823-565E-45A2-B247-ECE815CBA3AA}" destId="{A1808166-7445-4CE8-93CB-E2A59076C4F1}" srcOrd="2" destOrd="0" parTransId="{A01D5247-C965-4BFA-8C33-D171DA947D3E}" sibTransId="{C5103BCE-34C7-455D-8973-673695B24205}"/>
    <dgm:cxn modelId="{D0F00DDC-B425-4410-9DAF-9BD0578FDBB0}" srcId="{B2873823-565E-45A2-B247-ECE815CBA3AA}" destId="{42ED4914-A86A-4A3E-8287-41C7E1A6B5BC}" srcOrd="1" destOrd="0" parTransId="{0AE4C1D0-1744-47C8-B621-E7F624E0F9AB}" sibTransId="{4889B909-2F6E-42C8-B74E-4BB139536134}"/>
    <dgm:cxn modelId="{5FA923E6-BD35-425D-81BA-7BA142DC97B1}" type="presOf" srcId="{0AE4C1D0-1744-47C8-B621-E7F624E0F9AB}" destId="{85516B66-B752-4309-B88E-6DF1B0189FD3}" srcOrd="0" destOrd="0" presId="urn:microsoft.com/office/officeart/2005/8/layout/radial1"/>
    <dgm:cxn modelId="{92C21CF5-1CB0-4565-9A6E-2F7DBD0FF4BD}" type="presOf" srcId="{A1808166-7445-4CE8-93CB-E2A59076C4F1}" destId="{6298BD22-9443-424B-B461-541D2060864A}" srcOrd="0" destOrd="0" presId="urn:microsoft.com/office/officeart/2005/8/layout/radial1"/>
    <dgm:cxn modelId="{3A1455B3-4BB2-4CB1-B01F-B982833EF756}" type="presParOf" srcId="{5EF9037C-250E-4AF9-B002-44B132DD36DE}" destId="{0E024915-7A30-4AE8-B1A3-8F89FEA557FE}" srcOrd="0" destOrd="0" presId="urn:microsoft.com/office/officeart/2005/8/layout/radial1"/>
    <dgm:cxn modelId="{F5C3966D-4FED-4BFF-AFBE-942A7F1CC1C3}" type="presParOf" srcId="{5EF9037C-250E-4AF9-B002-44B132DD36DE}" destId="{12703B12-187E-42C0-A0B7-5F69DDAF42DD}" srcOrd="1" destOrd="0" presId="urn:microsoft.com/office/officeart/2005/8/layout/radial1"/>
    <dgm:cxn modelId="{BB771C64-79C3-4758-8736-EEAED6775913}" type="presParOf" srcId="{12703B12-187E-42C0-A0B7-5F69DDAF42DD}" destId="{C4485361-48CE-4471-B02E-1657A793F9DC}" srcOrd="0" destOrd="0" presId="urn:microsoft.com/office/officeart/2005/8/layout/radial1"/>
    <dgm:cxn modelId="{16169C7C-4375-4435-A5CC-50C9859883BA}" type="presParOf" srcId="{5EF9037C-250E-4AF9-B002-44B132DD36DE}" destId="{25D8AE3B-351F-432C-9AC5-7583CE99B107}" srcOrd="2" destOrd="0" presId="urn:microsoft.com/office/officeart/2005/8/layout/radial1"/>
    <dgm:cxn modelId="{D19B5961-229E-4DB8-8396-F2A5EF47B1F7}" type="presParOf" srcId="{5EF9037C-250E-4AF9-B002-44B132DD36DE}" destId="{85516B66-B752-4309-B88E-6DF1B0189FD3}" srcOrd="3" destOrd="0" presId="urn:microsoft.com/office/officeart/2005/8/layout/radial1"/>
    <dgm:cxn modelId="{9E2E81BD-6CC5-4A09-995A-76DD59976038}" type="presParOf" srcId="{85516B66-B752-4309-B88E-6DF1B0189FD3}" destId="{A57B57F4-C30D-4081-915B-4F31CEC2D749}" srcOrd="0" destOrd="0" presId="urn:microsoft.com/office/officeart/2005/8/layout/radial1"/>
    <dgm:cxn modelId="{95FF2D98-55AD-4EF8-9138-94870B2EA32F}" type="presParOf" srcId="{5EF9037C-250E-4AF9-B002-44B132DD36DE}" destId="{00CDA928-119C-4D04-9C3C-8741B5FCBBB7}" srcOrd="4" destOrd="0" presId="urn:microsoft.com/office/officeart/2005/8/layout/radial1"/>
    <dgm:cxn modelId="{2A6DA1E6-F0EE-4672-A842-BFEA9D0AF1A2}" type="presParOf" srcId="{5EF9037C-250E-4AF9-B002-44B132DD36DE}" destId="{9D73B759-8198-4D72-BC5F-6FD8DA511595}" srcOrd="5" destOrd="0" presId="urn:microsoft.com/office/officeart/2005/8/layout/radial1"/>
    <dgm:cxn modelId="{1102CE46-F4B3-405C-BDD3-BFE295BFA277}" type="presParOf" srcId="{9D73B759-8198-4D72-BC5F-6FD8DA511595}" destId="{4B2AE189-BEF1-4A17-BEA4-A4AED7F314DA}" srcOrd="0" destOrd="0" presId="urn:microsoft.com/office/officeart/2005/8/layout/radial1"/>
    <dgm:cxn modelId="{9409FCEE-DC44-453E-A130-484EE38CD657}" type="presParOf" srcId="{5EF9037C-250E-4AF9-B002-44B132DD36DE}" destId="{6298BD22-9443-424B-B461-541D2060864A}" srcOrd="6" destOrd="0" presId="urn:microsoft.com/office/officeart/2005/8/layout/radial1"/>
    <dgm:cxn modelId="{ED8C0C9A-82F0-41E3-9D0A-1FD8FAD92EE0}" type="presParOf" srcId="{5EF9037C-250E-4AF9-B002-44B132DD36DE}" destId="{EB2F9071-DF89-422D-AE87-3DFCCD81CBED}" srcOrd="7" destOrd="0" presId="urn:microsoft.com/office/officeart/2005/8/layout/radial1"/>
    <dgm:cxn modelId="{4DEBF6D6-1137-4D18-90EA-7C306BAC3A72}" type="presParOf" srcId="{EB2F9071-DF89-422D-AE87-3DFCCD81CBED}" destId="{6F58BE91-C817-4F1C-81BE-EA94AFF3101B}" srcOrd="0" destOrd="0" presId="urn:microsoft.com/office/officeart/2005/8/layout/radial1"/>
    <dgm:cxn modelId="{841A450A-E0F8-4BFF-AFF9-276F05778ACA}" type="presParOf" srcId="{5EF9037C-250E-4AF9-B002-44B132DD36DE}" destId="{B60BF46E-3522-45B6-9204-DF7EE816C8D8}"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F495B9-A4C8-4A81-8049-C4E3F038037E}" type="doc">
      <dgm:prSet loTypeId="urn:microsoft.com/office/officeart/2005/8/layout/hProcess9" loCatId="process" qsTypeId="urn:microsoft.com/office/officeart/2005/8/quickstyle/simple1" qsCatId="simple" csTypeId="urn:microsoft.com/office/officeart/2005/8/colors/accent1_2" csCatId="accent1" phldr="1"/>
      <dgm:spPr/>
    </dgm:pt>
    <dgm:pt modelId="{B240E355-857D-488B-BCA2-6E6794581F4C}">
      <dgm:prSet phldrT="[Texte]"/>
      <dgm:spPr>
        <a:solidFill>
          <a:schemeClr val="accent1"/>
        </a:solidFill>
      </dgm:spPr>
      <dgm:t>
        <a:bodyPr/>
        <a:lstStyle/>
        <a:p>
          <a:r>
            <a:rPr lang="fr-FR" b="1" dirty="0"/>
            <a:t>Public cible</a:t>
          </a:r>
        </a:p>
      </dgm:t>
    </dgm:pt>
    <dgm:pt modelId="{507DC167-475E-4BAF-9D6A-26F19907A072}" type="parTrans" cxnId="{57B85DA9-247C-48BC-8575-71D699357C88}">
      <dgm:prSet/>
      <dgm:spPr/>
      <dgm:t>
        <a:bodyPr/>
        <a:lstStyle/>
        <a:p>
          <a:endParaRPr lang="fr-FR"/>
        </a:p>
      </dgm:t>
    </dgm:pt>
    <dgm:pt modelId="{175B0A92-E605-4A4A-9485-02B4C4D07137}" type="sibTrans" cxnId="{57B85DA9-247C-48BC-8575-71D699357C88}">
      <dgm:prSet/>
      <dgm:spPr/>
      <dgm:t>
        <a:bodyPr/>
        <a:lstStyle/>
        <a:p>
          <a:endParaRPr lang="fr-FR"/>
        </a:p>
      </dgm:t>
    </dgm:pt>
    <dgm:pt modelId="{00BA7FC1-10D3-472E-9788-E9E9523485D3}">
      <dgm:prSet phldrT="[Texte]"/>
      <dgm:spPr>
        <a:solidFill>
          <a:schemeClr val="accent1"/>
        </a:solidFill>
      </dgm:spPr>
      <dgm:t>
        <a:bodyPr/>
        <a:lstStyle/>
        <a:p>
          <a:r>
            <a:rPr lang="fr-FR" b="1" dirty="0"/>
            <a:t>Compétences visées</a:t>
          </a:r>
        </a:p>
      </dgm:t>
    </dgm:pt>
    <dgm:pt modelId="{0D5B49A9-BA63-4910-8176-7B2CDFF9F3A4}" type="parTrans" cxnId="{75B194D5-EBD6-4BD0-936F-4D5D59B2AAFB}">
      <dgm:prSet/>
      <dgm:spPr/>
      <dgm:t>
        <a:bodyPr/>
        <a:lstStyle/>
        <a:p>
          <a:endParaRPr lang="fr-FR"/>
        </a:p>
      </dgm:t>
    </dgm:pt>
    <dgm:pt modelId="{C3743EFF-0504-48AE-8F31-AC9C0071A65C}" type="sibTrans" cxnId="{75B194D5-EBD6-4BD0-936F-4D5D59B2AAFB}">
      <dgm:prSet/>
      <dgm:spPr/>
      <dgm:t>
        <a:bodyPr/>
        <a:lstStyle/>
        <a:p>
          <a:endParaRPr lang="fr-FR"/>
        </a:p>
      </dgm:t>
    </dgm:pt>
    <dgm:pt modelId="{4E5BA11C-E4BB-4DDC-9ABB-8112ED1E389D}">
      <dgm:prSet phldrT="[Texte]"/>
      <dgm:spPr>
        <a:solidFill>
          <a:schemeClr val="accent1"/>
        </a:solidFill>
      </dgm:spPr>
      <dgm:t>
        <a:bodyPr/>
        <a:lstStyle/>
        <a:p>
          <a:r>
            <a:rPr lang="fr-FR" b="1" dirty="0"/>
            <a:t>Objectifs d’apprentissage</a:t>
          </a:r>
        </a:p>
      </dgm:t>
    </dgm:pt>
    <dgm:pt modelId="{CBA2FEA5-055F-4B34-BE01-BC3771E7A8B9}" type="parTrans" cxnId="{519AD757-AA1A-451C-AB58-9293443F43D7}">
      <dgm:prSet/>
      <dgm:spPr/>
      <dgm:t>
        <a:bodyPr/>
        <a:lstStyle/>
        <a:p>
          <a:endParaRPr lang="fr-FR"/>
        </a:p>
      </dgm:t>
    </dgm:pt>
    <dgm:pt modelId="{D626FF50-6AEA-4B31-AB80-460737CEAC6D}" type="sibTrans" cxnId="{519AD757-AA1A-451C-AB58-9293443F43D7}">
      <dgm:prSet/>
      <dgm:spPr/>
      <dgm:t>
        <a:bodyPr/>
        <a:lstStyle/>
        <a:p>
          <a:endParaRPr lang="fr-FR"/>
        </a:p>
      </dgm:t>
    </dgm:pt>
    <dgm:pt modelId="{D7DAD100-F8E7-4F80-AAC2-0CE36FCEAA34}">
      <dgm:prSet phldrT="[Texte]"/>
      <dgm:spPr>
        <a:solidFill>
          <a:schemeClr val="accent1"/>
        </a:solidFill>
      </dgm:spPr>
      <dgm:t>
        <a:bodyPr/>
        <a:lstStyle/>
        <a:p>
          <a:r>
            <a:rPr lang="fr-FR" b="1" dirty="0"/>
            <a:t>Prérequis</a:t>
          </a:r>
        </a:p>
      </dgm:t>
    </dgm:pt>
    <dgm:pt modelId="{13434461-DD0C-43F0-AFB6-3CF2C5FB31D8}" type="parTrans" cxnId="{D0421D3C-5B12-43E0-8EA5-CAAE928327C7}">
      <dgm:prSet/>
      <dgm:spPr/>
      <dgm:t>
        <a:bodyPr/>
        <a:lstStyle/>
        <a:p>
          <a:endParaRPr lang="fr-FR"/>
        </a:p>
      </dgm:t>
    </dgm:pt>
    <dgm:pt modelId="{104E7080-5A6E-486D-8C03-96FFBEB8457C}" type="sibTrans" cxnId="{D0421D3C-5B12-43E0-8EA5-CAAE928327C7}">
      <dgm:prSet/>
      <dgm:spPr/>
      <dgm:t>
        <a:bodyPr/>
        <a:lstStyle/>
        <a:p>
          <a:endParaRPr lang="fr-FR"/>
        </a:p>
      </dgm:t>
    </dgm:pt>
    <dgm:pt modelId="{CB187518-B7E8-4BA5-A90C-2A565FEBC0A4}">
      <dgm:prSet phldrT="[Texte]"/>
      <dgm:spPr/>
      <dgm:t>
        <a:bodyPr/>
        <a:lstStyle/>
        <a:p>
          <a:r>
            <a:rPr lang="fr-FR" b="1" dirty="0"/>
            <a:t>Planification</a:t>
          </a:r>
          <a:r>
            <a:rPr lang="fr-FR" dirty="0"/>
            <a:t> </a:t>
          </a:r>
        </a:p>
        <a:p>
          <a:r>
            <a:rPr lang="fr-FR" dirty="0"/>
            <a:t>(séquences et séances)</a:t>
          </a:r>
        </a:p>
      </dgm:t>
    </dgm:pt>
    <dgm:pt modelId="{16AB9E16-B708-4DD7-8A42-E2633128DE01}" type="parTrans" cxnId="{6A7304A1-B3B3-43A2-9F57-2B05BFD0CFC3}">
      <dgm:prSet/>
      <dgm:spPr/>
      <dgm:t>
        <a:bodyPr/>
        <a:lstStyle/>
        <a:p>
          <a:endParaRPr lang="fr-FR"/>
        </a:p>
      </dgm:t>
    </dgm:pt>
    <dgm:pt modelId="{EEF704BB-7510-4DDC-9F06-7B127849E986}" type="sibTrans" cxnId="{6A7304A1-B3B3-43A2-9F57-2B05BFD0CFC3}">
      <dgm:prSet/>
      <dgm:spPr/>
      <dgm:t>
        <a:bodyPr/>
        <a:lstStyle/>
        <a:p>
          <a:endParaRPr lang="fr-FR"/>
        </a:p>
      </dgm:t>
    </dgm:pt>
    <dgm:pt modelId="{4CD85D6A-B24F-4D8E-93F0-13115832949C}">
      <dgm:prSet phldrT="[Texte]"/>
      <dgm:spPr>
        <a:solidFill>
          <a:schemeClr val="accent2"/>
        </a:solidFill>
      </dgm:spPr>
      <dgm:t>
        <a:bodyPr/>
        <a:lstStyle/>
        <a:p>
          <a:r>
            <a:rPr lang="fr-FR" b="1" dirty="0"/>
            <a:t>Activités</a:t>
          </a:r>
        </a:p>
        <a:p>
          <a:r>
            <a:rPr lang="fr-FR" b="1" dirty="0"/>
            <a:t>Outils</a:t>
          </a:r>
        </a:p>
        <a:p>
          <a:r>
            <a:rPr lang="fr-FR" b="1" dirty="0"/>
            <a:t>supports</a:t>
          </a:r>
        </a:p>
      </dgm:t>
    </dgm:pt>
    <dgm:pt modelId="{4817FC39-F430-4247-B18C-B519D5F7664A}" type="parTrans" cxnId="{CD37778F-760C-4734-8672-76BE34024257}">
      <dgm:prSet/>
      <dgm:spPr/>
      <dgm:t>
        <a:bodyPr/>
        <a:lstStyle/>
        <a:p>
          <a:endParaRPr lang="fr-FR"/>
        </a:p>
      </dgm:t>
    </dgm:pt>
    <dgm:pt modelId="{1B10428B-739D-49CC-8751-8FC12885B0F1}" type="sibTrans" cxnId="{CD37778F-760C-4734-8672-76BE34024257}">
      <dgm:prSet/>
      <dgm:spPr/>
      <dgm:t>
        <a:bodyPr/>
        <a:lstStyle/>
        <a:p>
          <a:endParaRPr lang="fr-FR"/>
        </a:p>
      </dgm:t>
    </dgm:pt>
    <dgm:pt modelId="{EC3286B9-4740-444E-8069-7F6646051FFC}">
      <dgm:prSet phldrT="[Texte]"/>
      <dgm:spPr/>
      <dgm:t>
        <a:bodyPr/>
        <a:lstStyle/>
        <a:p>
          <a:r>
            <a:rPr lang="fr-FR" b="1" dirty="0"/>
            <a:t>Évaluation</a:t>
          </a:r>
        </a:p>
      </dgm:t>
    </dgm:pt>
    <dgm:pt modelId="{C0CF199C-7BED-44A2-A9E4-758AB46B4022}" type="parTrans" cxnId="{9DD8CF51-8A51-4B77-A151-2367A023356A}">
      <dgm:prSet/>
      <dgm:spPr/>
      <dgm:t>
        <a:bodyPr/>
        <a:lstStyle/>
        <a:p>
          <a:endParaRPr lang="fr-FR"/>
        </a:p>
      </dgm:t>
    </dgm:pt>
    <dgm:pt modelId="{E873523C-E8C2-489D-A819-B2527D5A2E67}" type="sibTrans" cxnId="{9DD8CF51-8A51-4B77-A151-2367A023356A}">
      <dgm:prSet/>
      <dgm:spPr/>
      <dgm:t>
        <a:bodyPr/>
        <a:lstStyle/>
        <a:p>
          <a:endParaRPr lang="fr-FR"/>
        </a:p>
      </dgm:t>
    </dgm:pt>
    <dgm:pt modelId="{AB2E6666-B2A1-4826-BD6A-8AC87635629A}" type="pres">
      <dgm:prSet presAssocID="{82F495B9-A4C8-4A81-8049-C4E3F038037E}" presName="CompostProcess" presStyleCnt="0">
        <dgm:presLayoutVars>
          <dgm:dir/>
          <dgm:resizeHandles val="exact"/>
        </dgm:presLayoutVars>
      </dgm:prSet>
      <dgm:spPr/>
    </dgm:pt>
    <dgm:pt modelId="{E45E48BE-9C91-4CDF-BDD7-4E4F1FF22033}" type="pres">
      <dgm:prSet presAssocID="{82F495B9-A4C8-4A81-8049-C4E3F038037E}" presName="arrow" presStyleLbl="bgShp" presStyleIdx="0" presStyleCnt="1" custScaleX="117647" custLinFactNeighborX="-945" custLinFactNeighborY="47693"/>
      <dgm:spPr>
        <a:solidFill>
          <a:schemeClr val="tx2">
            <a:lumMod val="10000"/>
            <a:lumOff val="90000"/>
          </a:schemeClr>
        </a:solidFill>
      </dgm:spPr>
    </dgm:pt>
    <dgm:pt modelId="{3F4DB052-A6F1-4EE5-BDE4-BA27F94164C6}" type="pres">
      <dgm:prSet presAssocID="{82F495B9-A4C8-4A81-8049-C4E3F038037E}" presName="linearProcess" presStyleCnt="0"/>
      <dgm:spPr/>
    </dgm:pt>
    <dgm:pt modelId="{7768A349-611E-4514-BA85-2475C5755D43}" type="pres">
      <dgm:prSet presAssocID="{B240E355-857D-488B-BCA2-6E6794581F4C}" presName="textNode" presStyleLbl="node1" presStyleIdx="0" presStyleCnt="7">
        <dgm:presLayoutVars>
          <dgm:bulletEnabled val="1"/>
        </dgm:presLayoutVars>
      </dgm:prSet>
      <dgm:spPr/>
    </dgm:pt>
    <dgm:pt modelId="{E6484179-1229-4B7C-A850-63C1008FC3D3}" type="pres">
      <dgm:prSet presAssocID="{175B0A92-E605-4A4A-9485-02B4C4D07137}" presName="sibTrans" presStyleCnt="0"/>
      <dgm:spPr/>
    </dgm:pt>
    <dgm:pt modelId="{6A7894EA-CC70-4C30-99D8-81A5E41A06E0}" type="pres">
      <dgm:prSet presAssocID="{00BA7FC1-10D3-472E-9788-E9E9523485D3}" presName="textNode" presStyleLbl="node1" presStyleIdx="1" presStyleCnt="7">
        <dgm:presLayoutVars>
          <dgm:bulletEnabled val="1"/>
        </dgm:presLayoutVars>
      </dgm:prSet>
      <dgm:spPr/>
    </dgm:pt>
    <dgm:pt modelId="{7A048BD8-0E03-47FB-A125-CE54FCE09A5E}" type="pres">
      <dgm:prSet presAssocID="{C3743EFF-0504-48AE-8F31-AC9C0071A65C}" presName="sibTrans" presStyleCnt="0"/>
      <dgm:spPr/>
    </dgm:pt>
    <dgm:pt modelId="{49EEF394-A72B-43BC-8C24-B645CC447D24}" type="pres">
      <dgm:prSet presAssocID="{4E5BA11C-E4BB-4DDC-9ABB-8112ED1E389D}" presName="textNode" presStyleLbl="node1" presStyleIdx="2" presStyleCnt="7">
        <dgm:presLayoutVars>
          <dgm:bulletEnabled val="1"/>
        </dgm:presLayoutVars>
      </dgm:prSet>
      <dgm:spPr/>
    </dgm:pt>
    <dgm:pt modelId="{A9A8DC27-8B0E-4854-B098-4AB9BD399CB6}" type="pres">
      <dgm:prSet presAssocID="{D626FF50-6AEA-4B31-AB80-460737CEAC6D}" presName="sibTrans" presStyleCnt="0"/>
      <dgm:spPr/>
    </dgm:pt>
    <dgm:pt modelId="{A60F1D7B-6E41-44F1-A1DC-5D09DA4EB950}" type="pres">
      <dgm:prSet presAssocID="{D7DAD100-F8E7-4F80-AAC2-0CE36FCEAA34}" presName="textNode" presStyleLbl="node1" presStyleIdx="3" presStyleCnt="7">
        <dgm:presLayoutVars>
          <dgm:bulletEnabled val="1"/>
        </dgm:presLayoutVars>
      </dgm:prSet>
      <dgm:spPr/>
    </dgm:pt>
    <dgm:pt modelId="{F52B067F-8A36-4DB8-AB2B-6F5E7CF3B208}" type="pres">
      <dgm:prSet presAssocID="{104E7080-5A6E-486D-8C03-96FFBEB8457C}" presName="sibTrans" presStyleCnt="0"/>
      <dgm:spPr/>
    </dgm:pt>
    <dgm:pt modelId="{884B0C95-A1EC-4C60-BB1D-94D6C42ACCDF}" type="pres">
      <dgm:prSet presAssocID="{CB187518-B7E8-4BA5-A90C-2A565FEBC0A4}" presName="textNode" presStyleLbl="node1" presStyleIdx="4" presStyleCnt="7">
        <dgm:presLayoutVars>
          <dgm:bulletEnabled val="1"/>
        </dgm:presLayoutVars>
      </dgm:prSet>
      <dgm:spPr/>
    </dgm:pt>
    <dgm:pt modelId="{BBA3C4A3-CFA8-473C-9B27-4E671FA2407D}" type="pres">
      <dgm:prSet presAssocID="{EEF704BB-7510-4DDC-9F06-7B127849E986}" presName="sibTrans" presStyleCnt="0"/>
      <dgm:spPr/>
    </dgm:pt>
    <dgm:pt modelId="{B5D57D66-DA87-4FB1-8EB3-119C102F48A2}" type="pres">
      <dgm:prSet presAssocID="{4CD85D6A-B24F-4D8E-93F0-13115832949C}" presName="textNode" presStyleLbl="node1" presStyleIdx="5" presStyleCnt="7">
        <dgm:presLayoutVars>
          <dgm:bulletEnabled val="1"/>
        </dgm:presLayoutVars>
      </dgm:prSet>
      <dgm:spPr/>
    </dgm:pt>
    <dgm:pt modelId="{5EFA214B-0B4E-4404-A967-EC5BA0B40E21}" type="pres">
      <dgm:prSet presAssocID="{1B10428B-739D-49CC-8751-8FC12885B0F1}" presName="sibTrans" presStyleCnt="0"/>
      <dgm:spPr/>
    </dgm:pt>
    <dgm:pt modelId="{C8D083AE-BE12-4ECC-AC6D-C666281BCD2C}" type="pres">
      <dgm:prSet presAssocID="{EC3286B9-4740-444E-8069-7F6646051FFC}" presName="textNode" presStyleLbl="node1" presStyleIdx="6" presStyleCnt="7">
        <dgm:presLayoutVars>
          <dgm:bulletEnabled val="1"/>
        </dgm:presLayoutVars>
      </dgm:prSet>
      <dgm:spPr/>
    </dgm:pt>
  </dgm:ptLst>
  <dgm:cxnLst>
    <dgm:cxn modelId="{5F009817-6AA9-49EF-8BA6-14404BA245B8}" type="presOf" srcId="{00BA7FC1-10D3-472E-9788-E9E9523485D3}" destId="{6A7894EA-CC70-4C30-99D8-81A5E41A06E0}" srcOrd="0" destOrd="0" presId="urn:microsoft.com/office/officeart/2005/8/layout/hProcess9"/>
    <dgm:cxn modelId="{F35D9B37-638F-4267-AAD7-6B1F95ACD530}" type="presOf" srcId="{D7DAD100-F8E7-4F80-AAC2-0CE36FCEAA34}" destId="{A60F1D7B-6E41-44F1-A1DC-5D09DA4EB950}" srcOrd="0" destOrd="0" presId="urn:microsoft.com/office/officeart/2005/8/layout/hProcess9"/>
    <dgm:cxn modelId="{D0421D3C-5B12-43E0-8EA5-CAAE928327C7}" srcId="{82F495B9-A4C8-4A81-8049-C4E3F038037E}" destId="{D7DAD100-F8E7-4F80-AAC2-0CE36FCEAA34}" srcOrd="3" destOrd="0" parTransId="{13434461-DD0C-43F0-AFB6-3CF2C5FB31D8}" sibTransId="{104E7080-5A6E-486D-8C03-96FFBEB8457C}"/>
    <dgm:cxn modelId="{5F476B51-BFF2-4793-874A-BA7A8F10460B}" type="presOf" srcId="{B240E355-857D-488B-BCA2-6E6794581F4C}" destId="{7768A349-611E-4514-BA85-2475C5755D43}" srcOrd="0" destOrd="0" presId="urn:microsoft.com/office/officeart/2005/8/layout/hProcess9"/>
    <dgm:cxn modelId="{9DD8CF51-8A51-4B77-A151-2367A023356A}" srcId="{82F495B9-A4C8-4A81-8049-C4E3F038037E}" destId="{EC3286B9-4740-444E-8069-7F6646051FFC}" srcOrd="6" destOrd="0" parTransId="{C0CF199C-7BED-44A2-A9E4-758AB46B4022}" sibTransId="{E873523C-E8C2-489D-A819-B2527D5A2E67}"/>
    <dgm:cxn modelId="{519AD757-AA1A-451C-AB58-9293443F43D7}" srcId="{82F495B9-A4C8-4A81-8049-C4E3F038037E}" destId="{4E5BA11C-E4BB-4DDC-9ABB-8112ED1E389D}" srcOrd="2" destOrd="0" parTransId="{CBA2FEA5-055F-4B34-BE01-BC3771E7A8B9}" sibTransId="{D626FF50-6AEA-4B31-AB80-460737CEAC6D}"/>
    <dgm:cxn modelId="{CD37778F-760C-4734-8672-76BE34024257}" srcId="{82F495B9-A4C8-4A81-8049-C4E3F038037E}" destId="{4CD85D6A-B24F-4D8E-93F0-13115832949C}" srcOrd="5" destOrd="0" parTransId="{4817FC39-F430-4247-B18C-B519D5F7664A}" sibTransId="{1B10428B-739D-49CC-8751-8FC12885B0F1}"/>
    <dgm:cxn modelId="{6A7304A1-B3B3-43A2-9F57-2B05BFD0CFC3}" srcId="{82F495B9-A4C8-4A81-8049-C4E3F038037E}" destId="{CB187518-B7E8-4BA5-A90C-2A565FEBC0A4}" srcOrd="4" destOrd="0" parTransId="{16AB9E16-B708-4DD7-8A42-E2633128DE01}" sibTransId="{EEF704BB-7510-4DDC-9F06-7B127849E986}"/>
    <dgm:cxn modelId="{57B85DA9-247C-48BC-8575-71D699357C88}" srcId="{82F495B9-A4C8-4A81-8049-C4E3F038037E}" destId="{B240E355-857D-488B-BCA2-6E6794581F4C}" srcOrd="0" destOrd="0" parTransId="{507DC167-475E-4BAF-9D6A-26F19907A072}" sibTransId="{175B0A92-E605-4A4A-9485-02B4C4D07137}"/>
    <dgm:cxn modelId="{3BFE04AD-4D02-4F54-A97B-473B2ACA9B2B}" type="presOf" srcId="{CB187518-B7E8-4BA5-A90C-2A565FEBC0A4}" destId="{884B0C95-A1EC-4C60-BB1D-94D6C42ACCDF}" srcOrd="0" destOrd="0" presId="urn:microsoft.com/office/officeart/2005/8/layout/hProcess9"/>
    <dgm:cxn modelId="{EB80D5BE-DA13-4E41-A2CB-8E66D23955D7}" type="presOf" srcId="{4CD85D6A-B24F-4D8E-93F0-13115832949C}" destId="{B5D57D66-DA87-4FB1-8EB3-119C102F48A2}" srcOrd="0" destOrd="0" presId="urn:microsoft.com/office/officeart/2005/8/layout/hProcess9"/>
    <dgm:cxn modelId="{752EC5C1-A1BD-4A53-8ED3-5F2426E05019}" type="presOf" srcId="{82F495B9-A4C8-4A81-8049-C4E3F038037E}" destId="{AB2E6666-B2A1-4826-BD6A-8AC87635629A}" srcOrd="0" destOrd="0" presId="urn:microsoft.com/office/officeart/2005/8/layout/hProcess9"/>
    <dgm:cxn modelId="{9A0D8EC2-7AF7-4FEE-AF69-D03556A322E7}" type="presOf" srcId="{4E5BA11C-E4BB-4DDC-9ABB-8112ED1E389D}" destId="{49EEF394-A72B-43BC-8C24-B645CC447D24}" srcOrd="0" destOrd="0" presId="urn:microsoft.com/office/officeart/2005/8/layout/hProcess9"/>
    <dgm:cxn modelId="{ACB935C3-6915-4DFE-BD83-266D965A4698}" type="presOf" srcId="{EC3286B9-4740-444E-8069-7F6646051FFC}" destId="{C8D083AE-BE12-4ECC-AC6D-C666281BCD2C}" srcOrd="0" destOrd="0" presId="urn:microsoft.com/office/officeart/2005/8/layout/hProcess9"/>
    <dgm:cxn modelId="{75B194D5-EBD6-4BD0-936F-4D5D59B2AAFB}" srcId="{82F495B9-A4C8-4A81-8049-C4E3F038037E}" destId="{00BA7FC1-10D3-472E-9788-E9E9523485D3}" srcOrd="1" destOrd="0" parTransId="{0D5B49A9-BA63-4910-8176-7B2CDFF9F3A4}" sibTransId="{C3743EFF-0504-48AE-8F31-AC9C0071A65C}"/>
    <dgm:cxn modelId="{43EE4FA8-BB9F-42DF-9EAD-A22484EDC0D4}" type="presParOf" srcId="{AB2E6666-B2A1-4826-BD6A-8AC87635629A}" destId="{E45E48BE-9C91-4CDF-BDD7-4E4F1FF22033}" srcOrd="0" destOrd="0" presId="urn:microsoft.com/office/officeart/2005/8/layout/hProcess9"/>
    <dgm:cxn modelId="{910D2E58-5E89-41F9-9DB6-A2E737094BFD}" type="presParOf" srcId="{AB2E6666-B2A1-4826-BD6A-8AC87635629A}" destId="{3F4DB052-A6F1-4EE5-BDE4-BA27F94164C6}" srcOrd="1" destOrd="0" presId="urn:microsoft.com/office/officeart/2005/8/layout/hProcess9"/>
    <dgm:cxn modelId="{126AD52B-DF37-4052-8B9C-5D8C04FD5A4D}" type="presParOf" srcId="{3F4DB052-A6F1-4EE5-BDE4-BA27F94164C6}" destId="{7768A349-611E-4514-BA85-2475C5755D43}" srcOrd="0" destOrd="0" presId="urn:microsoft.com/office/officeart/2005/8/layout/hProcess9"/>
    <dgm:cxn modelId="{D13D5FFE-0C6F-40AE-B963-5DD96A76A826}" type="presParOf" srcId="{3F4DB052-A6F1-4EE5-BDE4-BA27F94164C6}" destId="{E6484179-1229-4B7C-A850-63C1008FC3D3}" srcOrd="1" destOrd="0" presId="urn:microsoft.com/office/officeart/2005/8/layout/hProcess9"/>
    <dgm:cxn modelId="{FC00EFCB-7EA7-46DA-B510-1D7936B77A4C}" type="presParOf" srcId="{3F4DB052-A6F1-4EE5-BDE4-BA27F94164C6}" destId="{6A7894EA-CC70-4C30-99D8-81A5E41A06E0}" srcOrd="2" destOrd="0" presId="urn:microsoft.com/office/officeart/2005/8/layout/hProcess9"/>
    <dgm:cxn modelId="{DD9C5395-314E-4000-B1E6-2F3F75F077DF}" type="presParOf" srcId="{3F4DB052-A6F1-4EE5-BDE4-BA27F94164C6}" destId="{7A048BD8-0E03-47FB-A125-CE54FCE09A5E}" srcOrd="3" destOrd="0" presId="urn:microsoft.com/office/officeart/2005/8/layout/hProcess9"/>
    <dgm:cxn modelId="{21D6B946-D362-4175-8FDF-C80B04FFCA89}" type="presParOf" srcId="{3F4DB052-A6F1-4EE5-BDE4-BA27F94164C6}" destId="{49EEF394-A72B-43BC-8C24-B645CC447D24}" srcOrd="4" destOrd="0" presId="urn:microsoft.com/office/officeart/2005/8/layout/hProcess9"/>
    <dgm:cxn modelId="{F4345EE7-4585-400B-AAD8-8A69131BF358}" type="presParOf" srcId="{3F4DB052-A6F1-4EE5-BDE4-BA27F94164C6}" destId="{A9A8DC27-8B0E-4854-B098-4AB9BD399CB6}" srcOrd="5" destOrd="0" presId="urn:microsoft.com/office/officeart/2005/8/layout/hProcess9"/>
    <dgm:cxn modelId="{958F0D7C-1264-49B6-B5A5-10091B9D0E0C}" type="presParOf" srcId="{3F4DB052-A6F1-4EE5-BDE4-BA27F94164C6}" destId="{A60F1D7B-6E41-44F1-A1DC-5D09DA4EB950}" srcOrd="6" destOrd="0" presId="urn:microsoft.com/office/officeart/2005/8/layout/hProcess9"/>
    <dgm:cxn modelId="{1F1A5B93-7C9B-486F-8DC6-8797F6F5FB22}" type="presParOf" srcId="{3F4DB052-A6F1-4EE5-BDE4-BA27F94164C6}" destId="{F52B067F-8A36-4DB8-AB2B-6F5E7CF3B208}" srcOrd="7" destOrd="0" presId="urn:microsoft.com/office/officeart/2005/8/layout/hProcess9"/>
    <dgm:cxn modelId="{D2EA154E-F04F-4EDE-BAA0-79C87674ABEF}" type="presParOf" srcId="{3F4DB052-A6F1-4EE5-BDE4-BA27F94164C6}" destId="{884B0C95-A1EC-4C60-BB1D-94D6C42ACCDF}" srcOrd="8" destOrd="0" presId="urn:microsoft.com/office/officeart/2005/8/layout/hProcess9"/>
    <dgm:cxn modelId="{70539AA8-BAE2-4E85-9886-60063B36CD3D}" type="presParOf" srcId="{3F4DB052-A6F1-4EE5-BDE4-BA27F94164C6}" destId="{BBA3C4A3-CFA8-473C-9B27-4E671FA2407D}" srcOrd="9" destOrd="0" presId="urn:microsoft.com/office/officeart/2005/8/layout/hProcess9"/>
    <dgm:cxn modelId="{F4243195-C105-4ED2-91FB-E8DEA25F2CF9}" type="presParOf" srcId="{3F4DB052-A6F1-4EE5-BDE4-BA27F94164C6}" destId="{B5D57D66-DA87-4FB1-8EB3-119C102F48A2}" srcOrd="10" destOrd="0" presId="urn:microsoft.com/office/officeart/2005/8/layout/hProcess9"/>
    <dgm:cxn modelId="{3345BA50-A9CC-40AF-B7A6-11EA22D40DBD}" type="presParOf" srcId="{3F4DB052-A6F1-4EE5-BDE4-BA27F94164C6}" destId="{5EFA214B-0B4E-4404-A967-EC5BA0B40E21}" srcOrd="11" destOrd="0" presId="urn:microsoft.com/office/officeart/2005/8/layout/hProcess9"/>
    <dgm:cxn modelId="{2D2F4D8C-7332-47D7-B445-2A9C612EAB71}" type="presParOf" srcId="{3F4DB052-A6F1-4EE5-BDE4-BA27F94164C6}" destId="{C8D083AE-BE12-4ECC-AC6D-C666281BCD2C}"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24915-7A30-4AE8-B1A3-8F89FEA557FE}">
      <dsp:nvSpPr>
        <dsp:cNvPr id="0" name=""/>
        <dsp:cNvSpPr/>
      </dsp:nvSpPr>
      <dsp:spPr>
        <a:xfrm>
          <a:off x="4864922" y="1595067"/>
          <a:ext cx="2200487" cy="197717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FR" sz="1900" b="1" kern="1200" dirty="0"/>
            <a:t>Apprentissage</a:t>
          </a:r>
        </a:p>
      </dsp:txBody>
      <dsp:txXfrm>
        <a:off x="5187176" y="1884618"/>
        <a:ext cx="1555979" cy="1398074"/>
      </dsp:txXfrm>
    </dsp:sp>
    <dsp:sp modelId="{12703B12-187E-42C0-A0B7-5F69DDAF42DD}">
      <dsp:nvSpPr>
        <dsp:cNvPr id="0" name=""/>
        <dsp:cNvSpPr/>
      </dsp:nvSpPr>
      <dsp:spPr>
        <a:xfrm rot="16200000">
          <a:off x="5884151" y="1503242"/>
          <a:ext cx="162029" cy="21621"/>
        </a:xfrm>
        <a:custGeom>
          <a:avLst/>
          <a:gdLst/>
          <a:ahLst/>
          <a:cxnLst/>
          <a:rect l="0" t="0" r="0" b="0"/>
          <a:pathLst>
            <a:path>
              <a:moveTo>
                <a:pt x="0" y="10810"/>
              </a:moveTo>
              <a:lnTo>
                <a:pt x="162029" y="1081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5961115" y="1510002"/>
        <a:ext cx="8101" cy="8101"/>
      </dsp:txXfrm>
    </dsp:sp>
    <dsp:sp modelId="{25D8AE3B-351F-432C-9AC5-7583CE99B107}">
      <dsp:nvSpPr>
        <dsp:cNvPr id="0" name=""/>
        <dsp:cNvSpPr/>
      </dsp:nvSpPr>
      <dsp:spPr>
        <a:xfrm>
          <a:off x="5248647" y="0"/>
          <a:ext cx="1433037" cy="143303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t>Objectifs</a:t>
          </a:r>
        </a:p>
      </dsp:txBody>
      <dsp:txXfrm>
        <a:off x="5458510" y="209863"/>
        <a:ext cx="1013311" cy="1013311"/>
      </dsp:txXfrm>
    </dsp:sp>
    <dsp:sp modelId="{85516B66-B752-4309-B88E-6DF1B0189FD3}">
      <dsp:nvSpPr>
        <dsp:cNvPr id="0" name=""/>
        <dsp:cNvSpPr/>
      </dsp:nvSpPr>
      <dsp:spPr>
        <a:xfrm rot="35559">
          <a:off x="7065301" y="2590923"/>
          <a:ext cx="1295089" cy="21621"/>
        </a:xfrm>
        <a:custGeom>
          <a:avLst/>
          <a:gdLst/>
          <a:ahLst/>
          <a:cxnLst/>
          <a:rect l="0" t="0" r="0" b="0"/>
          <a:pathLst>
            <a:path>
              <a:moveTo>
                <a:pt x="0" y="10810"/>
              </a:moveTo>
              <a:lnTo>
                <a:pt x="1295089" y="1081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680469" y="2569356"/>
        <a:ext cx="64754" cy="64754"/>
      </dsp:txXfrm>
    </dsp:sp>
    <dsp:sp modelId="{00CDA928-119C-4D04-9C3C-8741B5FCBBB7}">
      <dsp:nvSpPr>
        <dsp:cNvPr id="0" name=""/>
        <dsp:cNvSpPr/>
      </dsp:nvSpPr>
      <dsp:spPr>
        <a:xfrm>
          <a:off x="8360318" y="1899324"/>
          <a:ext cx="1433037" cy="143303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fr-FR" sz="1300" b="1" kern="1200" dirty="0"/>
            <a:t>Méthodes</a:t>
          </a:r>
        </a:p>
        <a:p>
          <a:pPr marL="0" lvl="0" indent="0" algn="ctr" defTabSz="577850">
            <a:lnSpc>
              <a:spcPct val="90000"/>
            </a:lnSpc>
            <a:spcBef>
              <a:spcPct val="0"/>
            </a:spcBef>
            <a:spcAft>
              <a:spcPct val="35000"/>
            </a:spcAft>
            <a:buNone/>
          </a:pPr>
          <a:r>
            <a:rPr lang="fr-FR" sz="1300" b="1" kern="1200" dirty="0"/>
            <a:t>Pédagogiques</a:t>
          </a:r>
        </a:p>
      </dsp:txBody>
      <dsp:txXfrm>
        <a:off x="8570181" y="2109187"/>
        <a:ext cx="1013311" cy="1013311"/>
      </dsp:txXfrm>
    </dsp:sp>
    <dsp:sp modelId="{9D73B759-8198-4D72-BC5F-6FD8DA511595}">
      <dsp:nvSpPr>
        <dsp:cNvPr id="0" name=""/>
        <dsp:cNvSpPr/>
      </dsp:nvSpPr>
      <dsp:spPr>
        <a:xfrm rot="5400000">
          <a:off x="5885613" y="3640986"/>
          <a:ext cx="159105" cy="21621"/>
        </a:xfrm>
        <a:custGeom>
          <a:avLst/>
          <a:gdLst/>
          <a:ahLst/>
          <a:cxnLst/>
          <a:rect l="0" t="0" r="0" b="0"/>
          <a:pathLst>
            <a:path>
              <a:moveTo>
                <a:pt x="0" y="10810"/>
              </a:moveTo>
              <a:lnTo>
                <a:pt x="159105" y="1081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5961188" y="3647819"/>
        <a:ext cx="7955" cy="7955"/>
      </dsp:txXfrm>
    </dsp:sp>
    <dsp:sp modelId="{6298BD22-9443-424B-B461-541D2060864A}">
      <dsp:nvSpPr>
        <dsp:cNvPr id="0" name=""/>
        <dsp:cNvSpPr/>
      </dsp:nvSpPr>
      <dsp:spPr>
        <a:xfrm>
          <a:off x="5248647" y="3731350"/>
          <a:ext cx="1433037" cy="143303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t>Evaluations</a:t>
          </a:r>
        </a:p>
      </dsp:txBody>
      <dsp:txXfrm>
        <a:off x="5458510" y="3941213"/>
        <a:ext cx="1013311" cy="1013311"/>
      </dsp:txXfrm>
    </dsp:sp>
    <dsp:sp modelId="{EB2F9071-DF89-422D-AE87-3DFCCD81CBED}">
      <dsp:nvSpPr>
        <dsp:cNvPr id="0" name=""/>
        <dsp:cNvSpPr/>
      </dsp:nvSpPr>
      <dsp:spPr>
        <a:xfrm rot="10763199">
          <a:off x="3673035" y="2591003"/>
          <a:ext cx="1191999" cy="21621"/>
        </a:xfrm>
        <a:custGeom>
          <a:avLst/>
          <a:gdLst/>
          <a:ahLst/>
          <a:cxnLst/>
          <a:rect l="0" t="0" r="0" b="0"/>
          <a:pathLst>
            <a:path>
              <a:moveTo>
                <a:pt x="0" y="10810"/>
              </a:moveTo>
              <a:lnTo>
                <a:pt x="1191999" y="1081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rot="10800000">
        <a:off x="4239234" y="2572013"/>
        <a:ext cx="59599" cy="59599"/>
      </dsp:txXfrm>
    </dsp:sp>
    <dsp:sp modelId="{B60BF46E-3522-45B6-9204-DF7EE816C8D8}">
      <dsp:nvSpPr>
        <dsp:cNvPr id="0" name=""/>
        <dsp:cNvSpPr/>
      </dsp:nvSpPr>
      <dsp:spPr>
        <a:xfrm>
          <a:off x="2240072" y="1899344"/>
          <a:ext cx="1433037" cy="143303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t>Contenus </a:t>
          </a:r>
        </a:p>
      </dsp:txBody>
      <dsp:txXfrm>
        <a:off x="2449935" y="2109207"/>
        <a:ext cx="1013311" cy="1013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E48BE-9C91-4CDF-BDD7-4E4F1FF22033}">
      <dsp:nvSpPr>
        <dsp:cNvPr id="0" name=""/>
        <dsp:cNvSpPr/>
      </dsp:nvSpPr>
      <dsp:spPr>
        <a:xfrm>
          <a:off x="0" y="0"/>
          <a:ext cx="11325219" cy="4274609"/>
        </a:xfrm>
        <a:prstGeom prst="rightArrow">
          <a:avLst/>
        </a:prstGeom>
        <a:solidFill>
          <a:schemeClr val="tx2">
            <a:lumMod val="10000"/>
            <a:lumOff val="90000"/>
          </a:schemeClr>
        </a:solidFill>
        <a:ln>
          <a:noFill/>
        </a:ln>
        <a:effectLst/>
      </dsp:spPr>
      <dsp:style>
        <a:lnRef idx="0">
          <a:scrgbClr r="0" g="0" b="0"/>
        </a:lnRef>
        <a:fillRef idx="1">
          <a:scrgbClr r="0" g="0" b="0"/>
        </a:fillRef>
        <a:effectRef idx="0">
          <a:scrgbClr r="0" g="0" b="0"/>
        </a:effectRef>
        <a:fontRef idx="minor"/>
      </dsp:style>
    </dsp:sp>
    <dsp:sp modelId="{7768A349-611E-4514-BA85-2475C5755D43}">
      <dsp:nvSpPr>
        <dsp:cNvPr id="0" name=""/>
        <dsp:cNvSpPr/>
      </dsp:nvSpPr>
      <dsp:spPr>
        <a:xfrm>
          <a:off x="3374" y="1282382"/>
          <a:ext cx="1536939" cy="1709843"/>
        </a:xfrm>
        <a:prstGeom prst="round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Public cible</a:t>
          </a:r>
        </a:p>
      </dsp:txBody>
      <dsp:txXfrm>
        <a:off x="78401" y="1357409"/>
        <a:ext cx="1386885" cy="1559789"/>
      </dsp:txXfrm>
    </dsp:sp>
    <dsp:sp modelId="{6A7894EA-CC70-4C30-99D8-81A5E41A06E0}">
      <dsp:nvSpPr>
        <dsp:cNvPr id="0" name=""/>
        <dsp:cNvSpPr/>
      </dsp:nvSpPr>
      <dsp:spPr>
        <a:xfrm>
          <a:off x="1633630" y="1282382"/>
          <a:ext cx="1536939" cy="1709843"/>
        </a:xfrm>
        <a:prstGeom prst="round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Compétences visées</a:t>
          </a:r>
        </a:p>
      </dsp:txBody>
      <dsp:txXfrm>
        <a:off x="1708657" y="1357409"/>
        <a:ext cx="1386885" cy="1559789"/>
      </dsp:txXfrm>
    </dsp:sp>
    <dsp:sp modelId="{49EEF394-A72B-43BC-8C24-B645CC447D24}">
      <dsp:nvSpPr>
        <dsp:cNvPr id="0" name=""/>
        <dsp:cNvSpPr/>
      </dsp:nvSpPr>
      <dsp:spPr>
        <a:xfrm>
          <a:off x="3263886" y="1282382"/>
          <a:ext cx="1536939" cy="1709843"/>
        </a:xfrm>
        <a:prstGeom prst="round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Objectifs d’apprentissage</a:t>
          </a:r>
        </a:p>
      </dsp:txBody>
      <dsp:txXfrm>
        <a:off x="3338913" y="1357409"/>
        <a:ext cx="1386885" cy="1559789"/>
      </dsp:txXfrm>
    </dsp:sp>
    <dsp:sp modelId="{A60F1D7B-6E41-44F1-A1DC-5D09DA4EB950}">
      <dsp:nvSpPr>
        <dsp:cNvPr id="0" name=""/>
        <dsp:cNvSpPr/>
      </dsp:nvSpPr>
      <dsp:spPr>
        <a:xfrm>
          <a:off x="4894142" y="1282382"/>
          <a:ext cx="1536939" cy="1709843"/>
        </a:xfrm>
        <a:prstGeom prst="round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Prérequis</a:t>
          </a:r>
        </a:p>
      </dsp:txBody>
      <dsp:txXfrm>
        <a:off x="4969169" y="1357409"/>
        <a:ext cx="1386885" cy="1559789"/>
      </dsp:txXfrm>
    </dsp:sp>
    <dsp:sp modelId="{884B0C95-A1EC-4C60-BB1D-94D6C42ACCDF}">
      <dsp:nvSpPr>
        <dsp:cNvPr id="0" name=""/>
        <dsp:cNvSpPr/>
      </dsp:nvSpPr>
      <dsp:spPr>
        <a:xfrm>
          <a:off x="6524399" y="1282382"/>
          <a:ext cx="1536939" cy="170984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Planification</a:t>
          </a:r>
          <a:r>
            <a:rPr lang="fr-FR" sz="1500" kern="1200" dirty="0"/>
            <a:t> </a:t>
          </a:r>
        </a:p>
        <a:p>
          <a:pPr marL="0" lvl="0" indent="0" algn="ctr" defTabSz="666750">
            <a:lnSpc>
              <a:spcPct val="90000"/>
            </a:lnSpc>
            <a:spcBef>
              <a:spcPct val="0"/>
            </a:spcBef>
            <a:spcAft>
              <a:spcPct val="35000"/>
            </a:spcAft>
            <a:buNone/>
          </a:pPr>
          <a:r>
            <a:rPr lang="fr-FR" sz="1500" kern="1200" dirty="0"/>
            <a:t>(séquences et séances)</a:t>
          </a:r>
        </a:p>
      </dsp:txBody>
      <dsp:txXfrm>
        <a:off x="6599426" y="1357409"/>
        <a:ext cx="1386885" cy="1559789"/>
      </dsp:txXfrm>
    </dsp:sp>
    <dsp:sp modelId="{B5D57D66-DA87-4FB1-8EB3-119C102F48A2}">
      <dsp:nvSpPr>
        <dsp:cNvPr id="0" name=""/>
        <dsp:cNvSpPr/>
      </dsp:nvSpPr>
      <dsp:spPr>
        <a:xfrm>
          <a:off x="8154655" y="1282382"/>
          <a:ext cx="1536939" cy="1709843"/>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Activités</a:t>
          </a:r>
        </a:p>
        <a:p>
          <a:pPr marL="0" lvl="0" indent="0" algn="ctr" defTabSz="666750">
            <a:lnSpc>
              <a:spcPct val="90000"/>
            </a:lnSpc>
            <a:spcBef>
              <a:spcPct val="0"/>
            </a:spcBef>
            <a:spcAft>
              <a:spcPct val="35000"/>
            </a:spcAft>
            <a:buNone/>
          </a:pPr>
          <a:r>
            <a:rPr lang="fr-FR" sz="1500" b="1" kern="1200" dirty="0"/>
            <a:t>Outils</a:t>
          </a:r>
        </a:p>
        <a:p>
          <a:pPr marL="0" lvl="0" indent="0" algn="ctr" defTabSz="666750">
            <a:lnSpc>
              <a:spcPct val="90000"/>
            </a:lnSpc>
            <a:spcBef>
              <a:spcPct val="0"/>
            </a:spcBef>
            <a:spcAft>
              <a:spcPct val="35000"/>
            </a:spcAft>
            <a:buNone/>
          </a:pPr>
          <a:r>
            <a:rPr lang="fr-FR" sz="1500" b="1" kern="1200" dirty="0"/>
            <a:t>supports</a:t>
          </a:r>
        </a:p>
      </dsp:txBody>
      <dsp:txXfrm>
        <a:off x="8229682" y="1357409"/>
        <a:ext cx="1386885" cy="1559789"/>
      </dsp:txXfrm>
    </dsp:sp>
    <dsp:sp modelId="{C8D083AE-BE12-4ECC-AC6D-C666281BCD2C}">
      <dsp:nvSpPr>
        <dsp:cNvPr id="0" name=""/>
        <dsp:cNvSpPr/>
      </dsp:nvSpPr>
      <dsp:spPr>
        <a:xfrm>
          <a:off x="9784911" y="1282382"/>
          <a:ext cx="1536939" cy="170984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Évaluation</a:t>
          </a:r>
        </a:p>
      </dsp:txBody>
      <dsp:txXfrm>
        <a:off x="9859938" y="1357409"/>
        <a:ext cx="1386885" cy="155978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4A923B-C46C-423B-9934-004BC7F3D299}" type="datetimeFigureOut">
              <a:rPr lang="fr-FR" smtClean="0"/>
              <a:t>16/09/2026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E04F-9019-493A-B5DE-42A273FC0869}" type="slidenum">
              <a:rPr lang="fr-FR" smtClean="0"/>
              <a:t>‹N°›</a:t>
            </a:fld>
            <a:endParaRPr lang="fr-FR"/>
          </a:p>
        </p:txBody>
      </p:sp>
    </p:spTree>
    <p:extLst>
      <p:ext uri="{BB962C8B-B14F-4D97-AF65-F5344CB8AC3E}">
        <p14:creationId xmlns:p14="http://schemas.microsoft.com/office/powerpoint/2010/main" val="2838190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2409A3-E468-7668-2115-8AE20AA8557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F4ECE8E-C3FC-2E1B-1DB4-59E3994A49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32E12A7-1259-3B32-C7AB-CB7AAA7BE031}"/>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5" name="Espace réservé du pied de page 4">
            <a:extLst>
              <a:ext uri="{FF2B5EF4-FFF2-40B4-BE49-F238E27FC236}">
                <a16:creationId xmlns:a16="http://schemas.microsoft.com/office/drawing/2014/main" id="{D3F35591-826F-7929-AD4D-E930B46362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5755623-319B-A1AF-AE8E-7D9676320BDF}"/>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2762400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B9D9BA-7ADA-9384-9F12-525339B8BA25}"/>
              </a:ext>
            </a:extLst>
          </p:cNvPr>
          <p:cNvSpPr/>
          <p:nvPr userDrawn="1"/>
        </p:nvSpPr>
        <p:spPr>
          <a:xfrm>
            <a:off x="11930332" y="0"/>
            <a:ext cx="261668" cy="68580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E08F79AF-30DA-2BA5-F5F6-482162248F15}"/>
              </a:ext>
            </a:extLst>
          </p:cNvPr>
          <p:cNvSpPr>
            <a:spLocks noGrp="1"/>
          </p:cNvSpPr>
          <p:nvPr>
            <p:ph type="title"/>
          </p:nvPr>
        </p:nvSpPr>
        <p:spPr>
          <a:xfrm>
            <a:off x="838200" y="365125"/>
            <a:ext cx="10515600" cy="1325563"/>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fr-FR" dirty="0"/>
              <a:t>Modifiez le style du titre</a:t>
            </a:r>
          </a:p>
        </p:txBody>
      </p:sp>
      <p:sp>
        <p:nvSpPr>
          <p:cNvPr id="9" name="Espace réservé du contenu 2">
            <a:extLst>
              <a:ext uri="{FF2B5EF4-FFF2-40B4-BE49-F238E27FC236}">
                <a16:creationId xmlns:a16="http://schemas.microsoft.com/office/drawing/2014/main" id="{71DC233E-2410-B3D0-FD93-060A6A206B0A}"/>
              </a:ext>
            </a:extLst>
          </p:cNvPr>
          <p:cNvSpPr>
            <a:spLocks noGrp="1"/>
          </p:cNvSpPr>
          <p:nvPr>
            <p:ph idx="1"/>
          </p:nvPr>
        </p:nvSpPr>
        <p:spPr>
          <a:xfrm>
            <a:off x="838200" y="1825625"/>
            <a:ext cx="10515600" cy="4351338"/>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467984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B9D9BA-7ADA-9384-9F12-525339B8BA25}"/>
              </a:ext>
            </a:extLst>
          </p:cNvPr>
          <p:cNvSpPr/>
          <p:nvPr userDrawn="1"/>
        </p:nvSpPr>
        <p:spPr>
          <a:xfrm>
            <a:off x="11930332" y="0"/>
            <a:ext cx="261668"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E08F79AF-30DA-2BA5-F5F6-482162248F15}"/>
              </a:ext>
            </a:extLst>
          </p:cNvPr>
          <p:cNvSpPr>
            <a:spLocks noGrp="1"/>
          </p:cNvSpPr>
          <p:nvPr>
            <p:ph type="title"/>
          </p:nvPr>
        </p:nvSpPr>
        <p:spPr>
          <a:xfrm>
            <a:off x="838200" y="365125"/>
            <a:ext cx="10515600" cy="1325563"/>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fr-FR" dirty="0"/>
              <a:t>Modifiez le style du titre</a:t>
            </a:r>
          </a:p>
        </p:txBody>
      </p:sp>
      <p:sp>
        <p:nvSpPr>
          <p:cNvPr id="9" name="Espace réservé du contenu 2">
            <a:extLst>
              <a:ext uri="{FF2B5EF4-FFF2-40B4-BE49-F238E27FC236}">
                <a16:creationId xmlns:a16="http://schemas.microsoft.com/office/drawing/2014/main" id="{71DC233E-2410-B3D0-FD93-060A6A206B0A}"/>
              </a:ext>
            </a:extLst>
          </p:cNvPr>
          <p:cNvSpPr>
            <a:spLocks noGrp="1"/>
          </p:cNvSpPr>
          <p:nvPr>
            <p:ph idx="1"/>
          </p:nvPr>
        </p:nvSpPr>
        <p:spPr>
          <a:xfrm>
            <a:off x="838200" y="1825625"/>
            <a:ext cx="10515600" cy="4351338"/>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405490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88564F-796B-3DF9-EA50-14BC91F1FCE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6E28D88-613C-2D19-4FAB-1C3444108FAF}"/>
              </a:ext>
            </a:extLst>
          </p:cNvPr>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F9C56B6-079C-F523-FC2C-13692B98C32E}"/>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5" name="Espace réservé du pied de page 4">
            <a:extLst>
              <a:ext uri="{FF2B5EF4-FFF2-40B4-BE49-F238E27FC236}">
                <a16:creationId xmlns:a16="http://schemas.microsoft.com/office/drawing/2014/main" id="{41D735BB-0540-BE67-39D8-959B2FFFC3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2A24C2-213D-6DAF-715E-6E775F80D298}"/>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44481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971BBE-97EE-F2D7-D749-CFE3A9008F1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49854F0-20EB-3E0E-7F91-0EBE9B1B33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67F054A-DF81-A1C8-B557-77EB43DB4271}"/>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5" name="Espace réservé du pied de page 4">
            <a:extLst>
              <a:ext uri="{FF2B5EF4-FFF2-40B4-BE49-F238E27FC236}">
                <a16:creationId xmlns:a16="http://schemas.microsoft.com/office/drawing/2014/main" id="{177E6697-6C11-B486-B1AD-6B54BF99CC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91A5A6-80F9-5EE0-9C56-986DB74C6DBD}"/>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680599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37C9C6-0D02-F065-F571-4F6F9A7C99B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D4FFEA-AD58-E4FA-BCE3-6547282309A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1DF1BC8-EEEC-D001-DBFF-B90C1CCA5DB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2A683A-9261-3BC9-4C71-378DA26ECEF8}"/>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6" name="Espace réservé du pied de page 5">
            <a:extLst>
              <a:ext uri="{FF2B5EF4-FFF2-40B4-BE49-F238E27FC236}">
                <a16:creationId xmlns:a16="http://schemas.microsoft.com/office/drawing/2014/main" id="{97BCD6AB-88CE-4B36-BE21-BAE72B121C6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CA5696D-B7B9-3EA3-564D-A37BE93C61F8}"/>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688182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F1C56A-2DAC-FAD8-6542-C6851D67C62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92DBCF5-5491-369A-A988-B97E2F3D44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FCDE85D-BD7C-0927-E0D8-C49683C82F7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EA9CEE1-FDE4-010A-496B-447DD6E297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0F36BE5-1818-6C95-C0AF-CFF0AEA4803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493EEAE-5897-D203-89B6-343A65D7928E}"/>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8" name="Espace réservé du pied de page 7">
            <a:extLst>
              <a:ext uri="{FF2B5EF4-FFF2-40B4-BE49-F238E27FC236}">
                <a16:creationId xmlns:a16="http://schemas.microsoft.com/office/drawing/2014/main" id="{F62739EE-7A9D-49E2-93DD-33363BCFC5A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45A7266-B948-83C8-C22C-87D150B73750}"/>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359968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0A823F-F75D-39BE-BD24-98C89B107E4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069FABD-A8EF-AF0F-85A4-E9CCBBC29BF6}"/>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4" name="Espace réservé du pied de page 3">
            <a:extLst>
              <a:ext uri="{FF2B5EF4-FFF2-40B4-BE49-F238E27FC236}">
                <a16:creationId xmlns:a16="http://schemas.microsoft.com/office/drawing/2014/main" id="{632AA41E-6F70-4787-6A15-EE74F8549CE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D5EAE62-DC43-99FC-744D-BFB89EB78163}"/>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246113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CB1FC5B-411F-861B-54CF-9FAA5F790009}"/>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3" name="Espace réservé du pied de page 2">
            <a:extLst>
              <a:ext uri="{FF2B5EF4-FFF2-40B4-BE49-F238E27FC236}">
                <a16:creationId xmlns:a16="http://schemas.microsoft.com/office/drawing/2014/main" id="{BE84B0E8-9CC4-D8C6-8991-6F3C998FEC9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0BBCB3E-8ABC-8073-26F4-5ACE67B87082}"/>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505157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4692C0-3AF9-4189-187D-93328C6E57B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06566FF-0B1B-77EA-3EA0-C0C7A894F8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F416445-D043-782D-5DEC-6F175AB41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C6F0D48-CCE0-21B4-81FF-8E8F75487077}"/>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6" name="Espace réservé du pied de page 5">
            <a:extLst>
              <a:ext uri="{FF2B5EF4-FFF2-40B4-BE49-F238E27FC236}">
                <a16:creationId xmlns:a16="http://schemas.microsoft.com/office/drawing/2014/main" id="{DB777AB8-FC5F-ABF9-0A4E-5A076C5032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82B6732-CEF0-935D-4235-CD34F09E2BF0}"/>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603524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AA52B4-7EA2-7484-0E70-2D32520D278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CEA27B9-7DDD-2B48-8AE6-01D38B1CF1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2864B81-AC6D-5CFF-F937-FBB05D778F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D8F3C7-D4CB-2238-EABA-31048CAF1367}"/>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6" name="Espace réservé du pied de page 5">
            <a:extLst>
              <a:ext uri="{FF2B5EF4-FFF2-40B4-BE49-F238E27FC236}">
                <a16:creationId xmlns:a16="http://schemas.microsoft.com/office/drawing/2014/main" id="{94B49C0F-77E9-6AF4-1C38-C53A8439E4B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7DF9D3D-DF64-4B2D-D04E-1462BD6C5CFF}"/>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2063497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FDCEF4-3186-DDE7-774A-DBB2C2B8F76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8E77F9A-8620-D245-26AE-70FEF415030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63AC0F8-3414-6352-EC98-CBBC7B7323F2}"/>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5" name="Espace réservé du pied de page 4">
            <a:extLst>
              <a:ext uri="{FF2B5EF4-FFF2-40B4-BE49-F238E27FC236}">
                <a16:creationId xmlns:a16="http://schemas.microsoft.com/office/drawing/2014/main" id="{72097096-E366-ADEF-C27A-8888D9F2CB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87186EA-9A56-C001-0071-D0E12A3DFD71}"/>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856267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76C7889-B5BB-254F-B0C2-91A38C80C05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744EE7B-6E6F-1AF6-1275-EB020B9E642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45049E-9312-E940-93C1-A49A6AEDD84A}"/>
              </a:ext>
            </a:extLst>
          </p:cNvPr>
          <p:cNvSpPr>
            <a:spLocks noGrp="1"/>
          </p:cNvSpPr>
          <p:nvPr>
            <p:ph type="dt" sz="half" idx="10"/>
          </p:nvPr>
        </p:nvSpPr>
        <p:spPr/>
        <p:txBody>
          <a:bodyPr/>
          <a:lstStyle/>
          <a:p>
            <a:fld id="{657FBB58-03E0-43B9-8B34-CF4530A77CF3}" type="datetimeFigureOut">
              <a:rPr lang="fr-FR" smtClean="0"/>
              <a:t>16/09/2026</a:t>
            </a:fld>
            <a:endParaRPr lang="fr-FR"/>
          </a:p>
        </p:txBody>
      </p:sp>
      <p:sp>
        <p:nvSpPr>
          <p:cNvPr id="5" name="Espace réservé du pied de page 4">
            <a:extLst>
              <a:ext uri="{FF2B5EF4-FFF2-40B4-BE49-F238E27FC236}">
                <a16:creationId xmlns:a16="http://schemas.microsoft.com/office/drawing/2014/main" id="{BF66DC3A-B1BB-70A3-57F1-FDF6A7F4F41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9B0F140-EA28-7DBC-5DF3-48F0E25CACE4}"/>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627816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6FBAF0F-61C4-21A8-ACF0-E661F0BE0B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90A5297-A73D-C37E-035C-D9E67B8D4D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FC0FE0D-E6C3-723C-BE29-930851700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7FBB58-03E0-43B9-8B34-CF4530A77CF3}" type="datetimeFigureOut">
              <a:rPr lang="fr-FR" smtClean="0"/>
              <a:t>16/09/2026</a:t>
            </a:fld>
            <a:endParaRPr lang="fr-FR"/>
          </a:p>
        </p:txBody>
      </p:sp>
      <p:sp>
        <p:nvSpPr>
          <p:cNvPr id="5" name="Espace réservé du pied de page 4">
            <a:extLst>
              <a:ext uri="{FF2B5EF4-FFF2-40B4-BE49-F238E27FC236}">
                <a16:creationId xmlns:a16="http://schemas.microsoft.com/office/drawing/2014/main" id="{0E7E19A4-EDF0-A8B8-04C5-124D4A2D9C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D6A67CD-B0B8-C771-EC23-1BEA514EC4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B78DAA-4367-4125-8013-AE35C5CCC8B1}" type="slidenum">
              <a:rPr lang="fr-FR" smtClean="0"/>
              <a:t>‹N°›</a:t>
            </a:fld>
            <a:endParaRPr lang="fr-FR"/>
          </a:p>
        </p:txBody>
      </p:sp>
    </p:spTree>
    <p:extLst>
      <p:ext uri="{BB962C8B-B14F-4D97-AF65-F5344CB8AC3E}">
        <p14:creationId xmlns:p14="http://schemas.microsoft.com/office/powerpoint/2010/main" val="34531471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usherbrooke.ca/documentation-ena/index.html#$1:_H5P" TargetMode="External"/><Relationship Id="rId2" Type="http://schemas.openxmlformats.org/officeDocument/2006/relationships/hyperlink" Target="https://h5p.org/documentation/for-authors/tutorials"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christophe.coussement.info/h5p-tutoriel-de-lactivite-presentation-de-cour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etudesetpedagogies.fr/article/view/9180" TargetMode="External"/><Relationship Id="rId2" Type="http://schemas.openxmlformats.org/officeDocument/2006/relationships/hyperlink" Target="https://e-diffusion.uha.fr/direction-du-numerique/video/0172-classe-inversee-a-liutm/" TargetMode="External"/><Relationship Id="rId1" Type="http://schemas.openxmlformats.org/officeDocument/2006/relationships/slideLayout" Target="../slideLayouts/slideLayout2.xml"/><Relationship Id="rId4" Type="http://schemas.openxmlformats.org/officeDocument/2006/relationships/hyperlink" Target="https://safran.unistra.fr/les-explorations/videos/eric-christoffel-les-tableaux-tournants-une-declinaison-motivante-de-la-classe-inversee/"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FAC5B7-1659-137B-BBF3-AB5DDA482D13}"/>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3257D416-EEC9-98E2-E9A7-E1067631FCC9}"/>
              </a:ext>
            </a:extLst>
          </p:cNvPr>
          <p:cNvSpPr>
            <a:spLocks noGrp="1"/>
          </p:cNvSpPr>
          <p:nvPr>
            <p:ph type="subTitle" idx="1"/>
          </p:nvPr>
        </p:nvSpPr>
        <p:spPr/>
        <p:txBody>
          <a:bodyPr/>
          <a:lstStyle/>
          <a:p>
            <a:endParaRPr lang="fr-FR"/>
          </a:p>
        </p:txBody>
      </p:sp>
      <p:pic>
        <p:nvPicPr>
          <p:cNvPr id="5" name="Image 4">
            <a:extLst>
              <a:ext uri="{FF2B5EF4-FFF2-40B4-BE49-F238E27FC236}">
                <a16:creationId xmlns:a16="http://schemas.microsoft.com/office/drawing/2014/main" id="{629ACDA4-12E0-4AE7-3094-6DC8C79364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ZoneTexte 5">
            <a:extLst>
              <a:ext uri="{FF2B5EF4-FFF2-40B4-BE49-F238E27FC236}">
                <a16:creationId xmlns:a16="http://schemas.microsoft.com/office/drawing/2014/main" id="{AE84E652-726C-B8A7-8296-E178A75F138B}"/>
              </a:ext>
            </a:extLst>
          </p:cNvPr>
          <p:cNvSpPr txBox="1"/>
          <p:nvPr/>
        </p:nvSpPr>
        <p:spPr>
          <a:xfrm>
            <a:off x="500331" y="2740522"/>
            <a:ext cx="7065034" cy="1077218"/>
          </a:xfrm>
          <a:prstGeom prst="rect">
            <a:avLst/>
          </a:prstGeom>
          <a:noFill/>
        </p:spPr>
        <p:txBody>
          <a:bodyPr wrap="square" rtlCol="0">
            <a:spAutoFit/>
          </a:bodyPr>
          <a:lstStyle/>
          <a:p>
            <a:r>
              <a:rPr lang="fr-FR" sz="3200" dirty="0">
                <a:solidFill>
                  <a:schemeClr val="bg1"/>
                </a:solidFill>
                <a:latin typeface="Arial" panose="020B0604020202020204" pitchFamily="34" charset="0"/>
                <a:cs typeface="Arial" panose="020B0604020202020204" pitchFamily="34" charset="0"/>
              </a:rPr>
              <a:t>Animation et engagement des </a:t>
            </a:r>
            <a:r>
              <a:rPr lang="fr-FR" sz="3200" dirty="0" err="1">
                <a:solidFill>
                  <a:schemeClr val="bg1"/>
                </a:solidFill>
                <a:latin typeface="Arial" panose="020B0604020202020204" pitchFamily="34" charset="0"/>
                <a:cs typeface="Arial" panose="020B0604020202020204" pitchFamily="34" charset="0"/>
              </a:rPr>
              <a:t>apprenats</a:t>
            </a:r>
            <a:endParaRPr lang="fr-FR"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4489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97C2428-634A-4BE0-89D6-942E2A1C9FBC}"/>
              </a:ext>
            </a:extLst>
          </p:cNvPr>
          <p:cNvSpPr>
            <a:spLocks noGrp="1"/>
          </p:cNvSpPr>
          <p:nvPr>
            <p:ph type="title"/>
          </p:nvPr>
        </p:nvSpPr>
        <p:spPr/>
        <p:txBody>
          <a:bodyPr/>
          <a:lstStyle/>
          <a:p>
            <a:r>
              <a:rPr lang="fr-FR" dirty="0"/>
              <a:t>Alignement pédagogique </a:t>
            </a:r>
          </a:p>
        </p:txBody>
      </p:sp>
      <p:pic>
        <p:nvPicPr>
          <p:cNvPr id="6" name="Espace réservé du contenu 5">
            <a:extLst>
              <a:ext uri="{FF2B5EF4-FFF2-40B4-BE49-F238E27FC236}">
                <a16:creationId xmlns:a16="http://schemas.microsoft.com/office/drawing/2014/main" id="{1486BBE9-3301-419B-9BD5-5A53EA79B82F}"/>
              </a:ext>
            </a:extLst>
          </p:cNvPr>
          <p:cNvPicPr>
            <a:picLocks noGrp="1" noChangeAspect="1"/>
          </p:cNvPicPr>
          <p:nvPr>
            <p:ph idx="1"/>
          </p:nvPr>
        </p:nvPicPr>
        <p:blipFill>
          <a:blip r:embed="rId2"/>
          <a:stretch>
            <a:fillRect/>
          </a:stretch>
        </p:blipFill>
        <p:spPr>
          <a:xfrm>
            <a:off x="119743" y="1850570"/>
            <a:ext cx="11782537" cy="4789715"/>
          </a:xfrm>
          <a:prstGeom prst="rect">
            <a:avLst/>
          </a:prstGeom>
        </p:spPr>
      </p:pic>
    </p:spTree>
    <p:extLst>
      <p:ext uri="{BB962C8B-B14F-4D97-AF65-F5344CB8AC3E}">
        <p14:creationId xmlns:p14="http://schemas.microsoft.com/office/powerpoint/2010/main" val="4077952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97C2428-634A-4BE0-89D6-942E2A1C9FBC}"/>
              </a:ext>
            </a:extLst>
          </p:cNvPr>
          <p:cNvSpPr>
            <a:spLocks noGrp="1"/>
          </p:cNvSpPr>
          <p:nvPr>
            <p:ph type="title"/>
          </p:nvPr>
        </p:nvSpPr>
        <p:spPr/>
        <p:txBody>
          <a:bodyPr/>
          <a:lstStyle/>
          <a:p>
            <a:r>
              <a:rPr lang="fr-FR" dirty="0"/>
              <a:t>Alignement pédagogique </a:t>
            </a:r>
          </a:p>
        </p:txBody>
      </p:sp>
      <p:graphicFrame>
        <p:nvGraphicFramePr>
          <p:cNvPr id="7" name="Espace réservé du contenu 7">
            <a:extLst>
              <a:ext uri="{FF2B5EF4-FFF2-40B4-BE49-F238E27FC236}">
                <a16:creationId xmlns:a16="http://schemas.microsoft.com/office/drawing/2014/main" id="{CA350BEE-47A5-4F65-BA6A-BD47493FD3DF}"/>
              </a:ext>
            </a:extLst>
          </p:cNvPr>
          <p:cNvGraphicFramePr>
            <a:graphicFrameLocks noGrp="1"/>
          </p:cNvGraphicFramePr>
          <p:nvPr>
            <p:ph idx="1"/>
            <p:extLst>
              <p:ext uri="{D42A27DB-BD31-4B8C-83A1-F6EECF244321}">
                <p14:modId xmlns:p14="http://schemas.microsoft.com/office/powerpoint/2010/main" val="1762944027"/>
              </p:ext>
            </p:extLst>
          </p:nvPr>
        </p:nvGraphicFramePr>
        <p:xfrm>
          <a:off x="0" y="1385890"/>
          <a:ext cx="11930332" cy="516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550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5F84C9-C888-43BC-8888-A07693BB8C26}"/>
              </a:ext>
            </a:extLst>
          </p:cNvPr>
          <p:cNvSpPr>
            <a:spLocks noGrp="1"/>
          </p:cNvSpPr>
          <p:nvPr>
            <p:ph type="title"/>
          </p:nvPr>
        </p:nvSpPr>
        <p:spPr/>
        <p:txBody>
          <a:bodyPr/>
          <a:lstStyle/>
          <a:p>
            <a:r>
              <a:rPr lang="fr-FR" b="1" dirty="0"/>
              <a:t>Taxonomie de Bloom</a:t>
            </a:r>
          </a:p>
        </p:txBody>
      </p:sp>
      <p:sp>
        <p:nvSpPr>
          <p:cNvPr id="3" name="Espace réservé du contenu 2">
            <a:extLst>
              <a:ext uri="{FF2B5EF4-FFF2-40B4-BE49-F238E27FC236}">
                <a16:creationId xmlns:a16="http://schemas.microsoft.com/office/drawing/2014/main" id="{57279894-65A7-411E-913A-62B6E53B2D70}"/>
              </a:ext>
            </a:extLst>
          </p:cNvPr>
          <p:cNvSpPr>
            <a:spLocks noGrp="1"/>
          </p:cNvSpPr>
          <p:nvPr>
            <p:ph idx="1"/>
          </p:nvPr>
        </p:nvSpPr>
        <p:spPr>
          <a:xfrm>
            <a:off x="838200" y="4463596"/>
            <a:ext cx="4789715" cy="1407432"/>
          </a:xfrm>
        </p:spPr>
        <p:txBody>
          <a:bodyPr>
            <a:normAutofit/>
          </a:bodyPr>
          <a:lstStyle/>
          <a:p>
            <a:pPr marL="0" indent="0">
              <a:buNone/>
            </a:pPr>
            <a:r>
              <a:rPr lang="fr-FR" b="1" dirty="0"/>
              <a:t>Mémoriser</a:t>
            </a:r>
          </a:p>
          <a:p>
            <a:pPr marL="0" indent="0">
              <a:buNone/>
            </a:pPr>
            <a:r>
              <a:rPr lang="fr-FR" dirty="0"/>
              <a:t>L’élève se souvient d’une information factuelle.</a:t>
            </a:r>
          </a:p>
        </p:txBody>
      </p:sp>
      <p:sp>
        <p:nvSpPr>
          <p:cNvPr id="4" name="Espace réservé du contenu 2">
            <a:extLst>
              <a:ext uri="{FF2B5EF4-FFF2-40B4-BE49-F238E27FC236}">
                <a16:creationId xmlns:a16="http://schemas.microsoft.com/office/drawing/2014/main" id="{D12E0604-C5E0-4502-97F3-F3125B8AF90B}"/>
              </a:ext>
            </a:extLst>
          </p:cNvPr>
          <p:cNvSpPr txBox="1">
            <a:spLocks/>
          </p:cNvSpPr>
          <p:nvPr/>
        </p:nvSpPr>
        <p:spPr>
          <a:xfrm>
            <a:off x="1132114" y="1949903"/>
            <a:ext cx="9699172" cy="25062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3600" b="1" dirty="0"/>
              <a:t>Élevage de poules</a:t>
            </a:r>
          </a:p>
          <a:p>
            <a:pPr marL="0" indent="0" algn="ctr">
              <a:buFont typeface="Arial" panose="020B0604020202020204" pitchFamily="34" charset="0"/>
              <a:buNone/>
            </a:pPr>
            <a:r>
              <a:rPr lang="fr-FR" sz="3600" dirty="0"/>
              <a:t>« Listez les trois nutriments essentiels à inclure dans l’alimentation d’une poule pondeuse. »</a:t>
            </a:r>
          </a:p>
        </p:txBody>
      </p:sp>
      <p:sp>
        <p:nvSpPr>
          <p:cNvPr id="5" name="Espace réservé du contenu 2">
            <a:extLst>
              <a:ext uri="{FF2B5EF4-FFF2-40B4-BE49-F238E27FC236}">
                <a16:creationId xmlns:a16="http://schemas.microsoft.com/office/drawing/2014/main" id="{F0DA0CE0-6AC2-4624-BD78-1A5089E3B072}"/>
              </a:ext>
            </a:extLst>
          </p:cNvPr>
          <p:cNvSpPr txBox="1">
            <a:spLocks/>
          </p:cNvSpPr>
          <p:nvPr/>
        </p:nvSpPr>
        <p:spPr>
          <a:xfrm>
            <a:off x="6368143" y="4303656"/>
            <a:ext cx="4463143" cy="20318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Analyser</a:t>
            </a:r>
          </a:p>
          <a:p>
            <a:pPr marL="0" indent="0">
              <a:buFont typeface="Arial" panose="020B0604020202020204" pitchFamily="34" charset="0"/>
              <a:buNone/>
            </a:pPr>
            <a:r>
              <a:rPr lang="fr-FR" dirty="0"/>
              <a:t>L’élève décompose l’information, compare des éléments et identifie les liens entre eux.</a:t>
            </a:r>
          </a:p>
        </p:txBody>
      </p:sp>
    </p:spTree>
    <p:extLst>
      <p:ext uri="{BB962C8B-B14F-4D97-AF65-F5344CB8AC3E}">
        <p14:creationId xmlns:p14="http://schemas.microsoft.com/office/powerpoint/2010/main" val="258913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5F84C9-C888-43BC-8888-A07693BB8C26}"/>
              </a:ext>
            </a:extLst>
          </p:cNvPr>
          <p:cNvSpPr>
            <a:spLocks noGrp="1"/>
          </p:cNvSpPr>
          <p:nvPr>
            <p:ph type="title"/>
          </p:nvPr>
        </p:nvSpPr>
        <p:spPr/>
        <p:txBody>
          <a:bodyPr/>
          <a:lstStyle/>
          <a:p>
            <a:r>
              <a:rPr lang="fr-FR" b="1" dirty="0"/>
              <a:t>Taxonomie de Bloom</a:t>
            </a:r>
          </a:p>
        </p:txBody>
      </p:sp>
      <p:sp>
        <p:nvSpPr>
          <p:cNvPr id="3" name="Espace réservé du contenu 2">
            <a:extLst>
              <a:ext uri="{FF2B5EF4-FFF2-40B4-BE49-F238E27FC236}">
                <a16:creationId xmlns:a16="http://schemas.microsoft.com/office/drawing/2014/main" id="{57279894-65A7-411E-913A-62B6E53B2D70}"/>
              </a:ext>
            </a:extLst>
          </p:cNvPr>
          <p:cNvSpPr>
            <a:spLocks noGrp="1"/>
          </p:cNvSpPr>
          <p:nvPr>
            <p:ph idx="1"/>
          </p:nvPr>
        </p:nvSpPr>
        <p:spPr>
          <a:xfrm>
            <a:off x="838200" y="4463596"/>
            <a:ext cx="4789715" cy="1407432"/>
          </a:xfrm>
          <a:solidFill>
            <a:schemeClr val="accent6">
              <a:lumMod val="40000"/>
              <a:lumOff val="60000"/>
            </a:schemeClr>
          </a:solidFill>
        </p:spPr>
        <p:txBody>
          <a:bodyPr>
            <a:normAutofit/>
          </a:bodyPr>
          <a:lstStyle/>
          <a:p>
            <a:pPr marL="0" indent="0">
              <a:buNone/>
            </a:pPr>
            <a:r>
              <a:rPr lang="fr-FR" b="1" dirty="0"/>
              <a:t>Mémoriser</a:t>
            </a:r>
          </a:p>
          <a:p>
            <a:pPr marL="0" indent="0">
              <a:buNone/>
            </a:pPr>
            <a:r>
              <a:rPr lang="fr-FR" dirty="0"/>
              <a:t>L’élève se souvient d’une information factuelle.</a:t>
            </a:r>
          </a:p>
        </p:txBody>
      </p:sp>
      <p:sp>
        <p:nvSpPr>
          <p:cNvPr id="4" name="Espace réservé du contenu 2">
            <a:extLst>
              <a:ext uri="{FF2B5EF4-FFF2-40B4-BE49-F238E27FC236}">
                <a16:creationId xmlns:a16="http://schemas.microsoft.com/office/drawing/2014/main" id="{D12E0604-C5E0-4502-97F3-F3125B8AF90B}"/>
              </a:ext>
            </a:extLst>
          </p:cNvPr>
          <p:cNvSpPr txBox="1">
            <a:spLocks/>
          </p:cNvSpPr>
          <p:nvPr/>
        </p:nvSpPr>
        <p:spPr>
          <a:xfrm>
            <a:off x="1132114" y="1949903"/>
            <a:ext cx="9699172" cy="25062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3600" b="1" dirty="0"/>
              <a:t>Élevage de poules</a:t>
            </a:r>
          </a:p>
          <a:p>
            <a:pPr marL="0" indent="0" algn="ctr">
              <a:buFont typeface="Arial" panose="020B0604020202020204" pitchFamily="34" charset="0"/>
              <a:buNone/>
            </a:pPr>
            <a:r>
              <a:rPr lang="fr-FR" sz="3600" dirty="0"/>
              <a:t>« Listez les trois nutriments essentiels à inclure dans l’alimentation d’une poule pondeuse. »</a:t>
            </a:r>
          </a:p>
        </p:txBody>
      </p:sp>
      <p:sp>
        <p:nvSpPr>
          <p:cNvPr id="5" name="Espace réservé du contenu 2">
            <a:extLst>
              <a:ext uri="{FF2B5EF4-FFF2-40B4-BE49-F238E27FC236}">
                <a16:creationId xmlns:a16="http://schemas.microsoft.com/office/drawing/2014/main" id="{F0DA0CE0-6AC2-4624-BD78-1A5089E3B072}"/>
              </a:ext>
            </a:extLst>
          </p:cNvPr>
          <p:cNvSpPr txBox="1">
            <a:spLocks/>
          </p:cNvSpPr>
          <p:nvPr/>
        </p:nvSpPr>
        <p:spPr>
          <a:xfrm>
            <a:off x="6368143" y="4303656"/>
            <a:ext cx="4463143" cy="20318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Analyser</a:t>
            </a:r>
          </a:p>
          <a:p>
            <a:pPr marL="0" indent="0">
              <a:buFont typeface="Arial" panose="020B0604020202020204" pitchFamily="34" charset="0"/>
              <a:buNone/>
            </a:pPr>
            <a:r>
              <a:rPr lang="fr-FR" dirty="0"/>
              <a:t>L’élève décompose l’information, compare des éléments et identifie les liens entre eux.</a:t>
            </a:r>
          </a:p>
        </p:txBody>
      </p:sp>
    </p:spTree>
    <p:extLst>
      <p:ext uri="{BB962C8B-B14F-4D97-AF65-F5344CB8AC3E}">
        <p14:creationId xmlns:p14="http://schemas.microsoft.com/office/powerpoint/2010/main" val="1072497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5F84C9-C888-43BC-8888-A07693BB8C26}"/>
              </a:ext>
            </a:extLst>
          </p:cNvPr>
          <p:cNvSpPr>
            <a:spLocks noGrp="1"/>
          </p:cNvSpPr>
          <p:nvPr>
            <p:ph type="title"/>
          </p:nvPr>
        </p:nvSpPr>
        <p:spPr/>
        <p:txBody>
          <a:bodyPr/>
          <a:lstStyle/>
          <a:p>
            <a:r>
              <a:rPr lang="fr-FR" b="1" dirty="0"/>
              <a:t>Taxonomie de Bloom</a:t>
            </a:r>
            <a:endParaRPr lang="fr-FR" dirty="0"/>
          </a:p>
        </p:txBody>
      </p:sp>
      <p:sp>
        <p:nvSpPr>
          <p:cNvPr id="3" name="Espace réservé du contenu 2">
            <a:extLst>
              <a:ext uri="{FF2B5EF4-FFF2-40B4-BE49-F238E27FC236}">
                <a16:creationId xmlns:a16="http://schemas.microsoft.com/office/drawing/2014/main" id="{57279894-65A7-411E-913A-62B6E53B2D70}"/>
              </a:ext>
            </a:extLst>
          </p:cNvPr>
          <p:cNvSpPr>
            <a:spLocks noGrp="1"/>
          </p:cNvSpPr>
          <p:nvPr>
            <p:ph idx="1"/>
          </p:nvPr>
        </p:nvSpPr>
        <p:spPr>
          <a:xfrm>
            <a:off x="838200" y="4507821"/>
            <a:ext cx="4789715" cy="2029280"/>
          </a:xfrm>
        </p:spPr>
        <p:txBody>
          <a:bodyPr>
            <a:normAutofit/>
          </a:bodyPr>
          <a:lstStyle/>
          <a:p>
            <a:pPr marL="0" indent="0">
              <a:buNone/>
            </a:pPr>
            <a:r>
              <a:rPr lang="fr-FR" sz="2600" b="1" dirty="0"/>
              <a:t>Appliquer</a:t>
            </a:r>
          </a:p>
          <a:p>
            <a:pPr marL="0" indent="0">
              <a:buNone/>
            </a:pPr>
            <a:r>
              <a:rPr lang="fr-FR" sz="2600" dirty="0"/>
              <a:t>L’élève utilise ce qu’il a appris dans une situation nouvelle ou concrète.</a:t>
            </a:r>
          </a:p>
        </p:txBody>
      </p:sp>
      <p:sp>
        <p:nvSpPr>
          <p:cNvPr id="4" name="Espace réservé du contenu 2">
            <a:extLst>
              <a:ext uri="{FF2B5EF4-FFF2-40B4-BE49-F238E27FC236}">
                <a16:creationId xmlns:a16="http://schemas.microsoft.com/office/drawing/2014/main" id="{D12E0604-C5E0-4502-97F3-F3125B8AF90B}"/>
              </a:ext>
            </a:extLst>
          </p:cNvPr>
          <p:cNvSpPr txBox="1">
            <a:spLocks/>
          </p:cNvSpPr>
          <p:nvPr/>
        </p:nvSpPr>
        <p:spPr>
          <a:xfrm>
            <a:off x="1132114" y="1690688"/>
            <a:ext cx="9699172" cy="250621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3600" b="1" dirty="0"/>
              <a:t>Soins du nourrisson</a:t>
            </a:r>
          </a:p>
          <a:p>
            <a:pPr marL="0" indent="0" algn="ctr">
              <a:buFont typeface="Arial" panose="020B0604020202020204" pitchFamily="34" charset="0"/>
              <a:buNone/>
            </a:pPr>
            <a:r>
              <a:rPr lang="fr-FR" sz="3600" dirty="0"/>
              <a:t>«Concevez un guide pratique illustré et original à destination des jeunes parents pour les soins quotidiens du premier-né (bain, change, alimentation). »</a:t>
            </a:r>
          </a:p>
        </p:txBody>
      </p:sp>
      <p:sp>
        <p:nvSpPr>
          <p:cNvPr id="5" name="Espace réservé du contenu 2">
            <a:extLst>
              <a:ext uri="{FF2B5EF4-FFF2-40B4-BE49-F238E27FC236}">
                <a16:creationId xmlns:a16="http://schemas.microsoft.com/office/drawing/2014/main" id="{F0DA0CE0-6AC2-4624-BD78-1A5089E3B072}"/>
              </a:ext>
            </a:extLst>
          </p:cNvPr>
          <p:cNvSpPr txBox="1">
            <a:spLocks/>
          </p:cNvSpPr>
          <p:nvPr/>
        </p:nvSpPr>
        <p:spPr>
          <a:xfrm>
            <a:off x="6368143" y="4507821"/>
            <a:ext cx="4463143" cy="210802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Créer</a:t>
            </a:r>
          </a:p>
          <a:p>
            <a:pPr marL="0" indent="0">
              <a:buFont typeface="Arial" panose="020B0604020202020204" pitchFamily="34" charset="0"/>
              <a:buNone/>
            </a:pPr>
            <a:r>
              <a:rPr lang="fr-FR" dirty="0"/>
              <a:t>L’élève produit quelque chose d’original, synthétise des éléments pour former un tout nouveau ou propose une solution innovante.</a:t>
            </a:r>
          </a:p>
        </p:txBody>
      </p:sp>
    </p:spTree>
    <p:extLst>
      <p:ext uri="{BB962C8B-B14F-4D97-AF65-F5344CB8AC3E}">
        <p14:creationId xmlns:p14="http://schemas.microsoft.com/office/powerpoint/2010/main" val="1412589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5F84C9-C888-43BC-8888-A07693BB8C26}"/>
              </a:ext>
            </a:extLst>
          </p:cNvPr>
          <p:cNvSpPr>
            <a:spLocks noGrp="1"/>
          </p:cNvSpPr>
          <p:nvPr>
            <p:ph type="title"/>
          </p:nvPr>
        </p:nvSpPr>
        <p:spPr/>
        <p:txBody>
          <a:bodyPr/>
          <a:lstStyle/>
          <a:p>
            <a:r>
              <a:rPr lang="fr-FR" b="1" dirty="0"/>
              <a:t>Taxonomie de Bloom</a:t>
            </a:r>
            <a:endParaRPr lang="fr-FR" dirty="0"/>
          </a:p>
        </p:txBody>
      </p:sp>
      <p:sp>
        <p:nvSpPr>
          <p:cNvPr id="3" name="Espace réservé du contenu 2">
            <a:extLst>
              <a:ext uri="{FF2B5EF4-FFF2-40B4-BE49-F238E27FC236}">
                <a16:creationId xmlns:a16="http://schemas.microsoft.com/office/drawing/2014/main" id="{57279894-65A7-411E-913A-62B6E53B2D70}"/>
              </a:ext>
            </a:extLst>
          </p:cNvPr>
          <p:cNvSpPr>
            <a:spLocks noGrp="1"/>
          </p:cNvSpPr>
          <p:nvPr>
            <p:ph idx="1"/>
          </p:nvPr>
        </p:nvSpPr>
        <p:spPr>
          <a:xfrm>
            <a:off x="838200" y="4507821"/>
            <a:ext cx="4789715" cy="2029280"/>
          </a:xfrm>
        </p:spPr>
        <p:txBody>
          <a:bodyPr>
            <a:normAutofit/>
          </a:bodyPr>
          <a:lstStyle/>
          <a:p>
            <a:pPr marL="0" indent="0">
              <a:buNone/>
            </a:pPr>
            <a:r>
              <a:rPr lang="fr-FR" sz="2600" b="1" dirty="0"/>
              <a:t>Appliquer</a:t>
            </a:r>
          </a:p>
          <a:p>
            <a:pPr marL="0" indent="0">
              <a:buNone/>
            </a:pPr>
            <a:r>
              <a:rPr lang="fr-FR" sz="2600" dirty="0"/>
              <a:t>L’élève utilise ce qu’il a appris dans une situation nouvelle ou concrète.</a:t>
            </a:r>
          </a:p>
        </p:txBody>
      </p:sp>
      <p:sp>
        <p:nvSpPr>
          <p:cNvPr id="4" name="Espace réservé du contenu 2">
            <a:extLst>
              <a:ext uri="{FF2B5EF4-FFF2-40B4-BE49-F238E27FC236}">
                <a16:creationId xmlns:a16="http://schemas.microsoft.com/office/drawing/2014/main" id="{D12E0604-C5E0-4502-97F3-F3125B8AF90B}"/>
              </a:ext>
            </a:extLst>
          </p:cNvPr>
          <p:cNvSpPr txBox="1">
            <a:spLocks/>
          </p:cNvSpPr>
          <p:nvPr/>
        </p:nvSpPr>
        <p:spPr>
          <a:xfrm>
            <a:off x="1132114" y="1690688"/>
            <a:ext cx="9699172" cy="250621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3600" b="1" dirty="0"/>
              <a:t>Soins du nourrisson</a:t>
            </a:r>
          </a:p>
          <a:p>
            <a:pPr marL="0" indent="0" algn="ctr">
              <a:buFont typeface="Arial" panose="020B0604020202020204" pitchFamily="34" charset="0"/>
              <a:buNone/>
            </a:pPr>
            <a:r>
              <a:rPr lang="fr-FR" sz="3600" dirty="0"/>
              <a:t>«Concevez un guide pratique illustré et original à destination des jeunes parents pour les soins quotidiens du premier-né (bain, change, alimentation). »</a:t>
            </a:r>
          </a:p>
        </p:txBody>
      </p:sp>
      <p:sp>
        <p:nvSpPr>
          <p:cNvPr id="5" name="Espace réservé du contenu 2">
            <a:extLst>
              <a:ext uri="{FF2B5EF4-FFF2-40B4-BE49-F238E27FC236}">
                <a16:creationId xmlns:a16="http://schemas.microsoft.com/office/drawing/2014/main" id="{F0DA0CE0-6AC2-4624-BD78-1A5089E3B072}"/>
              </a:ext>
            </a:extLst>
          </p:cNvPr>
          <p:cNvSpPr txBox="1">
            <a:spLocks/>
          </p:cNvSpPr>
          <p:nvPr/>
        </p:nvSpPr>
        <p:spPr>
          <a:xfrm>
            <a:off x="6368143" y="4507821"/>
            <a:ext cx="4463143" cy="2108029"/>
          </a:xfrm>
          <a:prstGeom prst="rect">
            <a:avLst/>
          </a:prstGeom>
          <a:solidFill>
            <a:schemeClr val="accent6">
              <a:lumMod val="40000"/>
              <a:lumOff val="6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t>Créer</a:t>
            </a:r>
          </a:p>
          <a:p>
            <a:pPr marL="0" indent="0">
              <a:buFont typeface="Arial" panose="020B0604020202020204" pitchFamily="34" charset="0"/>
              <a:buNone/>
            </a:pPr>
            <a:r>
              <a:rPr lang="fr-FR" dirty="0"/>
              <a:t>L’élève produit quelque chose d’original, synthétise des éléments pour former un tout nouveau ou propose une solution innovante.</a:t>
            </a:r>
          </a:p>
        </p:txBody>
      </p:sp>
    </p:spTree>
    <p:extLst>
      <p:ext uri="{BB962C8B-B14F-4D97-AF65-F5344CB8AC3E}">
        <p14:creationId xmlns:p14="http://schemas.microsoft.com/office/powerpoint/2010/main" val="3642605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9028D7-0515-4AC8-9E7D-D9A08860F8FB}"/>
              </a:ext>
            </a:extLst>
          </p:cNvPr>
          <p:cNvSpPr>
            <a:spLocks noGrp="1"/>
          </p:cNvSpPr>
          <p:nvPr>
            <p:ph type="title"/>
          </p:nvPr>
        </p:nvSpPr>
        <p:spPr/>
        <p:txBody>
          <a:bodyPr/>
          <a:lstStyle/>
          <a:p>
            <a:r>
              <a:rPr lang="fr-FR" b="1" i="0" dirty="0">
                <a:effectLst/>
              </a:rPr>
              <a:t>Public cible et prérequis</a:t>
            </a:r>
            <a:endParaRPr lang="fr-FR"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6" name="Diagramme 5">
            <a:extLst>
              <a:ext uri="{FF2B5EF4-FFF2-40B4-BE49-F238E27FC236}">
                <a16:creationId xmlns:a16="http://schemas.microsoft.com/office/drawing/2014/main" id="{01DF2569-AC76-4BD1-8EE3-67F434474000}"/>
              </a:ext>
            </a:extLst>
          </p:cNvPr>
          <p:cNvGraphicFramePr/>
          <p:nvPr>
            <p:extLst>
              <p:ext uri="{D42A27DB-BD31-4B8C-83A1-F6EECF244321}">
                <p14:modId xmlns:p14="http://schemas.microsoft.com/office/powerpoint/2010/main" val="1014061769"/>
              </p:ext>
            </p:extLst>
          </p:nvPr>
        </p:nvGraphicFramePr>
        <p:xfrm>
          <a:off x="390524" y="1926166"/>
          <a:ext cx="11325225" cy="4274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2217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0C5EB2-7215-4668-8E31-3761A58A21D8}"/>
              </a:ext>
            </a:extLst>
          </p:cNvPr>
          <p:cNvSpPr>
            <a:spLocks noGrp="1"/>
          </p:cNvSpPr>
          <p:nvPr>
            <p:ph type="title"/>
          </p:nvPr>
        </p:nvSpPr>
        <p:spPr/>
        <p:txBody>
          <a:bodyPr/>
          <a:lstStyle/>
          <a:p>
            <a:r>
              <a:rPr lang="fr-FR" b="1" dirty="0"/>
              <a:t>H5P</a:t>
            </a:r>
          </a:p>
        </p:txBody>
      </p:sp>
      <p:sp>
        <p:nvSpPr>
          <p:cNvPr id="3" name="Espace réservé du contenu 2">
            <a:extLst>
              <a:ext uri="{FF2B5EF4-FFF2-40B4-BE49-F238E27FC236}">
                <a16:creationId xmlns:a16="http://schemas.microsoft.com/office/drawing/2014/main" id="{F43B4315-B238-4EE1-B7B8-342F9F687626}"/>
              </a:ext>
            </a:extLst>
          </p:cNvPr>
          <p:cNvSpPr>
            <a:spLocks noGrp="1"/>
          </p:cNvSpPr>
          <p:nvPr>
            <p:ph idx="1"/>
          </p:nvPr>
        </p:nvSpPr>
        <p:spPr>
          <a:xfrm>
            <a:off x="838200" y="1825625"/>
            <a:ext cx="6672943" cy="4536674"/>
          </a:xfrm>
        </p:spPr>
        <p:txBody>
          <a:bodyPr>
            <a:normAutofit/>
          </a:bodyPr>
          <a:lstStyle/>
          <a:p>
            <a:pPr marL="0" indent="0">
              <a:lnSpc>
                <a:spcPct val="100000"/>
              </a:lnSpc>
              <a:buNone/>
            </a:pPr>
            <a:r>
              <a:rPr lang="fr-FR" dirty="0"/>
              <a:t>H5P (qui signifie HTML5 Package) est un outil numérique libre et open-source conçu pour créer, partager et réutiliser du contenu interactif au format HTML5 </a:t>
            </a:r>
          </a:p>
          <a:p>
            <a:pPr marL="0" indent="0">
              <a:lnSpc>
                <a:spcPct val="100000"/>
              </a:lnSpc>
              <a:buNone/>
            </a:pPr>
            <a:r>
              <a:rPr lang="fr-FR" dirty="0"/>
              <a:t>Il est principalement utilisé dans les domaines de l'éducation, de la formation professionnelle pour rendre les ressources numériques plus engageantes.</a:t>
            </a:r>
          </a:p>
        </p:txBody>
      </p:sp>
      <p:pic>
        <p:nvPicPr>
          <p:cNvPr id="1026" name="Picture 2" descr="H5P et plateforme LMS : Créer du contenu interactif sans programmation - Pimenko">
            <a:extLst>
              <a:ext uri="{FF2B5EF4-FFF2-40B4-BE49-F238E27FC236}">
                <a16:creationId xmlns:a16="http://schemas.microsoft.com/office/drawing/2014/main" id="{7A625B7B-1287-40C9-8678-2A3923B102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514" t="13406" r="22029" b="11242"/>
          <a:stretch/>
        </p:blipFill>
        <p:spPr bwMode="auto">
          <a:xfrm>
            <a:off x="8018303" y="1923597"/>
            <a:ext cx="3581400" cy="3301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165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0C5EB2-7215-4668-8E31-3761A58A21D8}"/>
              </a:ext>
            </a:extLst>
          </p:cNvPr>
          <p:cNvSpPr>
            <a:spLocks noGrp="1"/>
          </p:cNvSpPr>
          <p:nvPr>
            <p:ph type="title"/>
          </p:nvPr>
        </p:nvSpPr>
        <p:spPr/>
        <p:txBody>
          <a:bodyPr/>
          <a:lstStyle/>
          <a:p>
            <a:r>
              <a:rPr lang="fr-FR" b="1" dirty="0"/>
              <a:t>H5P</a:t>
            </a:r>
          </a:p>
        </p:txBody>
      </p:sp>
      <p:sp>
        <p:nvSpPr>
          <p:cNvPr id="3" name="Espace réservé du contenu 2">
            <a:extLst>
              <a:ext uri="{FF2B5EF4-FFF2-40B4-BE49-F238E27FC236}">
                <a16:creationId xmlns:a16="http://schemas.microsoft.com/office/drawing/2014/main" id="{F43B4315-B238-4EE1-B7B8-342F9F687626}"/>
              </a:ext>
            </a:extLst>
          </p:cNvPr>
          <p:cNvSpPr>
            <a:spLocks noGrp="1"/>
          </p:cNvSpPr>
          <p:nvPr>
            <p:ph idx="1"/>
          </p:nvPr>
        </p:nvSpPr>
        <p:spPr>
          <a:xfrm>
            <a:off x="838200" y="1825625"/>
            <a:ext cx="6672943" cy="4536674"/>
          </a:xfrm>
        </p:spPr>
        <p:txBody>
          <a:bodyPr>
            <a:normAutofit/>
          </a:bodyPr>
          <a:lstStyle/>
          <a:p>
            <a:pPr marL="0" indent="0">
              <a:lnSpc>
                <a:spcPct val="100000"/>
              </a:lnSpc>
              <a:buNone/>
            </a:pPr>
            <a:r>
              <a:rPr lang="fr-FR" dirty="0"/>
              <a:t>H5P permet aux enseignants, formateurs ou créateurs de contenu de transformer des supports statiques (texte, images, vidéos simples) en expériences d'apprentissage actives. </a:t>
            </a:r>
          </a:p>
          <a:p>
            <a:pPr marL="0" indent="0">
              <a:lnSpc>
                <a:spcPct val="100000"/>
              </a:lnSpc>
              <a:buNone/>
            </a:pPr>
            <a:r>
              <a:rPr lang="fr-FR" dirty="0"/>
              <a:t>Au lieu de simplement regarder ou lire, l'utilisateur peut interagir avec le contenu.</a:t>
            </a:r>
          </a:p>
        </p:txBody>
      </p:sp>
      <p:pic>
        <p:nvPicPr>
          <p:cNvPr id="1026" name="Picture 2" descr="H5P et plateforme LMS : Créer du contenu interactif sans programmation - Pimenko">
            <a:extLst>
              <a:ext uri="{FF2B5EF4-FFF2-40B4-BE49-F238E27FC236}">
                <a16:creationId xmlns:a16="http://schemas.microsoft.com/office/drawing/2014/main" id="{7A625B7B-1287-40C9-8678-2A3923B102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514" t="13406" r="22029" b="11242"/>
          <a:stretch/>
        </p:blipFill>
        <p:spPr bwMode="auto">
          <a:xfrm>
            <a:off x="8018303" y="1923597"/>
            <a:ext cx="3581400" cy="3301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823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0C5EB2-7215-4668-8E31-3761A58A21D8}"/>
              </a:ext>
            </a:extLst>
          </p:cNvPr>
          <p:cNvSpPr>
            <a:spLocks noGrp="1"/>
          </p:cNvSpPr>
          <p:nvPr>
            <p:ph type="title"/>
          </p:nvPr>
        </p:nvSpPr>
        <p:spPr/>
        <p:txBody>
          <a:bodyPr/>
          <a:lstStyle/>
          <a:p>
            <a:r>
              <a:rPr lang="fr-FR" b="1" dirty="0"/>
              <a:t>H5P</a:t>
            </a:r>
          </a:p>
        </p:txBody>
      </p:sp>
      <p:sp>
        <p:nvSpPr>
          <p:cNvPr id="3" name="Espace réservé du contenu 2">
            <a:extLst>
              <a:ext uri="{FF2B5EF4-FFF2-40B4-BE49-F238E27FC236}">
                <a16:creationId xmlns:a16="http://schemas.microsoft.com/office/drawing/2014/main" id="{F43B4315-B238-4EE1-B7B8-342F9F687626}"/>
              </a:ext>
            </a:extLst>
          </p:cNvPr>
          <p:cNvSpPr>
            <a:spLocks noGrp="1"/>
          </p:cNvSpPr>
          <p:nvPr>
            <p:ph idx="1"/>
          </p:nvPr>
        </p:nvSpPr>
        <p:spPr>
          <a:xfrm>
            <a:off x="837226" y="1509938"/>
            <a:ext cx="6672943" cy="5271861"/>
          </a:xfrm>
        </p:spPr>
        <p:txBody>
          <a:bodyPr>
            <a:normAutofit fontScale="92500" lnSpcReduction="20000"/>
          </a:bodyPr>
          <a:lstStyle/>
          <a:p>
            <a:pPr marL="0" indent="0">
              <a:lnSpc>
                <a:spcPct val="100000"/>
              </a:lnSpc>
              <a:buNone/>
            </a:pPr>
            <a:r>
              <a:rPr lang="fr-FR" dirty="0"/>
              <a:t>La plateforme propose une large bibliothèque de types de contenus (plus d'une quarantaine), parmi lesquels :</a:t>
            </a:r>
          </a:p>
          <a:p>
            <a:pPr>
              <a:lnSpc>
                <a:spcPct val="100000"/>
              </a:lnSpc>
            </a:pPr>
            <a:r>
              <a:rPr lang="fr-FR" dirty="0"/>
              <a:t>Vidéos interactives (avec des questions ou des informations qui apparaissent à des moments précis).</a:t>
            </a:r>
          </a:p>
          <a:p>
            <a:pPr>
              <a:lnSpc>
                <a:spcPct val="100000"/>
              </a:lnSpc>
            </a:pPr>
            <a:r>
              <a:rPr lang="fr-FR" dirty="0"/>
              <a:t>Quiz et questionnaires (choix multiples, trous à compléter, questions vrai/faux) </a:t>
            </a:r>
          </a:p>
          <a:p>
            <a:pPr>
              <a:lnSpc>
                <a:spcPct val="100000"/>
              </a:lnSpc>
            </a:pPr>
            <a:r>
              <a:rPr lang="fr-FR" dirty="0"/>
              <a:t>Exercices de glisser-déposer (drag and drop) ou jeux de mémoire </a:t>
            </a:r>
          </a:p>
          <a:p>
            <a:pPr>
              <a:lnSpc>
                <a:spcPct val="100000"/>
              </a:lnSpc>
            </a:pPr>
            <a:r>
              <a:rPr lang="fr-FR" dirty="0"/>
              <a:t>Frises chronologiques interactives et cartes de mémorisation (flashcards).</a:t>
            </a:r>
          </a:p>
          <a:p>
            <a:pPr>
              <a:lnSpc>
                <a:spcPct val="100000"/>
              </a:lnSpc>
            </a:pPr>
            <a:r>
              <a:rPr lang="fr-FR" dirty="0"/>
              <a:t>Présentations interactives et diagrammes animés</a:t>
            </a:r>
          </a:p>
        </p:txBody>
      </p:sp>
      <p:pic>
        <p:nvPicPr>
          <p:cNvPr id="1026" name="Picture 2" descr="H5P et plateforme LMS : Créer du contenu interactif sans programmation - Pimenko">
            <a:extLst>
              <a:ext uri="{FF2B5EF4-FFF2-40B4-BE49-F238E27FC236}">
                <a16:creationId xmlns:a16="http://schemas.microsoft.com/office/drawing/2014/main" id="{7A625B7B-1287-40C9-8678-2A3923B102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514" t="13406" r="22029" b="11242"/>
          <a:stretch/>
        </p:blipFill>
        <p:spPr bwMode="auto">
          <a:xfrm>
            <a:off x="8018303" y="1923597"/>
            <a:ext cx="3581400" cy="3301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313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0C5EB2-7215-4668-8E31-3761A58A21D8}"/>
              </a:ext>
            </a:extLst>
          </p:cNvPr>
          <p:cNvSpPr>
            <a:spLocks noGrp="1"/>
          </p:cNvSpPr>
          <p:nvPr>
            <p:ph type="title"/>
          </p:nvPr>
        </p:nvSpPr>
        <p:spPr/>
        <p:txBody>
          <a:bodyPr/>
          <a:lstStyle/>
          <a:p>
            <a:r>
              <a:rPr lang="fr-FR" b="1" dirty="0"/>
              <a:t>H5P</a:t>
            </a:r>
          </a:p>
        </p:txBody>
      </p:sp>
      <p:sp>
        <p:nvSpPr>
          <p:cNvPr id="3" name="Espace réservé du contenu 2">
            <a:extLst>
              <a:ext uri="{FF2B5EF4-FFF2-40B4-BE49-F238E27FC236}">
                <a16:creationId xmlns:a16="http://schemas.microsoft.com/office/drawing/2014/main" id="{F43B4315-B238-4EE1-B7B8-342F9F687626}"/>
              </a:ext>
            </a:extLst>
          </p:cNvPr>
          <p:cNvSpPr>
            <a:spLocks noGrp="1"/>
          </p:cNvSpPr>
          <p:nvPr>
            <p:ph idx="1"/>
          </p:nvPr>
        </p:nvSpPr>
        <p:spPr>
          <a:xfrm>
            <a:off x="837226" y="1509938"/>
            <a:ext cx="6672943" cy="5271861"/>
          </a:xfrm>
        </p:spPr>
        <p:txBody>
          <a:bodyPr>
            <a:normAutofit/>
          </a:bodyPr>
          <a:lstStyle/>
          <a:p>
            <a:pPr marL="0" indent="0">
              <a:lnSpc>
                <a:spcPct val="100000"/>
              </a:lnSpc>
              <a:buNone/>
            </a:pPr>
            <a:r>
              <a:rPr lang="fr-FR" sz="3200" b="1" dirty="0"/>
              <a:t>Tutoriels H5P :</a:t>
            </a:r>
          </a:p>
          <a:p>
            <a:pPr marL="0" indent="0">
              <a:lnSpc>
                <a:spcPct val="100000"/>
              </a:lnSpc>
              <a:buNone/>
            </a:pPr>
            <a:r>
              <a:rPr lang="fr-FR" sz="2000" dirty="0">
                <a:hlinkClick r:id="rId2"/>
              </a:rPr>
              <a:t>https://h5p.org/documentation/for-authors/tutorials</a:t>
            </a:r>
            <a:endParaRPr lang="fr-FR" sz="2000" dirty="0"/>
          </a:p>
          <a:p>
            <a:pPr marL="0" indent="0">
              <a:lnSpc>
                <a:spcPct val="100000"/>
              </a:lnSpc>
              <a:buNone/>
            </a:pPr>
            <a:r>
              <a:rPr lang="fr-FR" sz="2000" dirty="0">
                <a:hlinkClick r:id="rId3"/>
              </a:rPr>
              <a:t>https://www.usherbrooke.ca/documentation-ena/index.html#$1:_H5P</a:t>
            </a:r>
            <a:endParaRPr lang="fr-FR" sz="2000" dirty="0"/>
          </a:p>
          <a:p>
            <a:pPr marL="0" indent="0">
              <a:lnSpc>
                <a:spcPct val="100000"/>
              </a:lnSpc>
              <a:buNone/>
            </a:pPr>
            <a:endParaRPr lang="fr-FR" sz="2000" dirty="0"/>
          </a:p>
          <a:p>
            <a:pPr marL="0" indent="0">
              <a:lnSpc>
                <a:spcPct val="100000"/>
              </a:lnSpc>
              <a:buNone/>
            </a:pPr>
            <a:r>
              <a:rPr lang="fr-FR" b="1" dirty="0"/>
              <a:t>H5P – Tutoriel de l’activité : présentation de cours </a:t>
            </a:r>
          </a:p>
          <a:p>
            <a:pPr marL="0" indent="0">
              <a:lnSpc>
                <a:spcPct val="100000"/>
              </a:lnSpc>
              <a:buNone/>
            </a:pPr>
            <a:r>
              <a:rPr lang="fr-FR" sz="2000" dirty="0">
                <a:hlinkClick r:id="rId4"/>
              </a:rPr>
              <a:t>https://christophe.coussement.info/h5p-tutoriel-de-lactivite-presentation-de-cours/</a:t>
            </a:r>
            <a:r>
              <a:rPr lang="fr-FR" sz="2000" dirty="0"/>
              <a:t> </a:t>
            </a:r>
          </a:p>
        </p:txBody>
      </p:sp>
      <p:pic>
        <p:nvPicPr>
          <p:cNvPr id="1026" name="Picture 2" descr="H5P et plateforme LMS : Créer du contenu interactif sans programmation - Pimenko">
            <a:extLst>
              <a:ext uri="{FF2B5EF4-FFF2-40B4-BE49-F238E27FC236}">
                <a16:creationId xmlns:a16="http://schemas.microsoft.com/office/drawing/2014/main" id="{7A625B7B-1287-40C9-8678-2A3923B102E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514" t="13406" r="22029" b="11242"/>
          <a:stretch/>
        </p:blipFill>
        <p:spPr bwMode="auto">
          <a:xfrm>
            <a:off x="8018303" y="1923597"/>
            <a:ext cx="3581400" cy="3301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209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AD912F-84C0-47DF-998F-2F128F9933E5}"/>
              </a:ext>
            </a:extLst>
          </p:cNvPr>
          <p:cNvSpPr>
            <a:spLocks noGrp="1"/>
          </p:cNvSpPr>
          <p:nvPr>
            <p:ph type="title"/>
          </p:nvPr>
        </p:nvSpPr>
        <p:spPr/>
        <p:txBody>
          <a:bodyPr/>
          <a:lstStyle/>
          <a:p>
            <a:r>
              <a:rPr lang="fr-FR" b="1" dirty="0"/>
              <a:t>Le béhaviorisme : apprendre par le conditionnement</a:t>
            </a:r>
            <a:endParaRPr lang="fr-FR" dirty="0"/>
          </a:p>
        </p:txBody>
      </p:sp>
      <p:sp>
        <p:nvSpPr>
          <p:cNvPr id="3" name="Espace réservé du contenu 2">
            <a:extLst>
              <a:ext uri="{FF2B5EF4-FFF2-40B4-BE49-F238E27FC236}">
                <a16:creationId xmlns:a16="http://schemas.microsoft.com/office/drawing/2014/main" id="{54D717E6-CD4F-48A4-8D37-E66488AC5334}"/>
              </a:ext>
            </a:extLst>
          </p:cNvPr>
          <p:cNvSpPr>
            <a:spLocks noGrp="1"/>
          </p:cNvSpPr>
          <p:nvPr>
            <p:ph idx="1"/>
          </p:nvPr>
        </p:nvSpPr>
        <p:spPr>
          <a:xfrm>
            <a:off x="838200" y="1825625"/>
            <a:ext cx="6923314" cy="4351338"/>
          </a:xfrm>
        </p:spPr>
        <p:txBody>
          <a:bodyPr>
            <a:normAutofit/>
          </a:bodyPr>
          <a:lstStyle/>
          <a:p>
            <a:pPr marL="0" indent="0">
              <a:buNone/>
            </a:pPr>
            <a:r>
              <a:rPr lang="fr-FR" dirty="0"/>
              <a:t>Le béhaviorisme est l’un des courants les plus anciens de la psychologie de l’apprentissage. Il repose sur l’idée que l’apprentissage est le résultat de modifications observables du comportement, produites par des stimuli de l’environnement. Les figures majeures de ce courant, telles que Pavlov, Watson et Skinner, ont mis en évidence le rôle du conditionnement dans l’acquisition des comportements.</a:t>
            </a:r>
          </a:p>
        </p:txBody>
      </p:sp>
    </p:spTree>
    <p:extLst>
      <p:ext uri="{BB962C8B-B14F-4D97-AF65-F5344CB8AC3E}">
        <p14:creationId xmlns:p14="http://schemas.microsoft.com/office/powerpoint/2010/main" val="4017581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AD912F-84C0-47DF-998F-2F128F9933E5}"/>
              </a:ext>
            </a:extLst>
          </p:cNvPr>
          <p:cNvSpPr>
            <a:spLocks noGrp="1"/>
          </p:cNvSpPr>
          <p:nvPr>
            <p:ph type="title"/>
          </p:nvPr>
        </p:nvSpPr>
        <p:spPr/>
        <p:txBody>
          <a:bodyPr/>
          <a:lstStyle/>
          <a:p>
            <a:r>
              <a:rPr lang="fr-FR" b="1" dirty="0"/>
              <a:t>Le béhaviorisme : apprendre par le conditionnement</a:t>
            </a:r>
            <a:endParaRPr lang="fr-FR" dirty="0"/>
          </a:p>
        </p:txBody>
      </p:sp>
      <p:sp>
        <p:nvSpPr>
          <p:cNvPr id="3" name="Espace réservé du contenu 2">
            <a:extLst>
              <a:ext uri="{FF2B5EF4-FFF2-40B4-BE49-F238E27FC236}">
                <a16:creationId xmlns:a16="http://schemas.microsoft.com/office/drawing/2014/main" id="{54D717E6-CD4F-48A4-8D37-E66488AC5334}"/>
              </a:ext>
            </a:extLst>
          </p:cNvPr>
          <p:cNvSpPr>
            <a:spLocks noGrp="1"/>
          </p:cNvSpPr>
          <p:nvPr>
            <p:ph idx="1"/>
          </p:nvPr>
        </p:nvSpPr>
        <p:spPr>
          <a:xfrm>
            <a:off x="838200" y="1825625"/>
            <a:ext cx="6226629" cy="4351338"/>
          </a:xfrm>
        </p:spPr>
        <p:txBody>
          <a:bodyPr>
            <a:normAutofit/>
          </a:bodyPr>
          <a:lstStyle/>
          <a:p>
            <a:pPr marL="0" indent="0">
              <a:buNone/>
            </a:pPr>
            <a:r>
              <a:rPr lang="fr-FR" dirty="0"/>
              <a:t>Dans une perspective béhavioriste, l’apprentissage se produit lorsque l’individu associe un stimulus à une réponse, renforcée positivement ou négativement. Le renforcement joue un rôle central : un comportement suivi d’une récompense tend à se reproduire, tandis qu’un comportement sanctionné tend à disparaître.</a:t>
            </a:r>
          </a:p>
        </p:txBody>
      </p:sp>
      <p:pic>
        <p:nvPicPr>
          <p:cNvPr id="5" name="Picture 4" descr="3- Comportement du consommateur : béhaviorisme et acte d'achat | La  Communication Digitale par Anne-Laure MARTHALER">
            <a:extLst>
              <a:ext uri="{FF2B5EF4-FFF2-40B4-BE49-F238E27FC236}">
                <a16:creationId xmlns:a16="http://schemas.microsoft.com/office/drawing/2014/main" id="{7C19CFFD-13C7-4076-9530-CABE1718B1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040" y="1690688"/>
            <a:ext cx="4258046" cy="41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767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AD912F-84C0-47DF-998F-2F128F9933E5}"/>
              </a:ext>
            </a:extLst>
          </p:cNvPr>
          <p:cNvSpPr>
            <a:spLocks noGrp="1"/>
          </p:cNvSpPr>
          <p:nvPr>
            <p:ph type="title"/>
          </p:nvPr>
        </p:nvSpPr>
        <p:spPr/>
        <p:txBody>
          <a:bodyPr/>
          <a:lstStyle/>
          <a:p>
            <a:r>
              <a:rPr lang="fr-FR" b="1" dirty="0"/>
              <a:t>Le béhaviorisme : apprendre par le conditionnement</a:t>
            </a:r>
            <a:endParaRPr lang="fr-FR" dirty="0"/>
          </a:p>
        </p:txBody>
      </p:sp>
      <p:sp>
        <p:nvSpPr>
          <p:cNvPr id="3" name="Espace réservé du contenu 2">
            <a:extLst>
              <a:ext uri="{FF2B5EF4-FFF2-40B4-BE49-F238E27FC236}">
                <a16:creationId xmlns:a16="http://schemas.microsoft.com/office/drawing/2014/main" id="{54D717E6-CD4F-48A4-8D37-E66488AC5334}"/>
              </a:ext>
            </a:extLst>
          </p:cNvPr>
          <p:cNvSpPr>
            <a:spLocks noGrp="1"/>
          </p:cNvSpPr>
          <p:nvPr>
            <p:ph idx="1"/>
          </p:nvPr>
        </p:nvSpPr>
        <p:spPr>
          <a:xfrm>
            <a:off x="457199" y="1825624"/>
            <a:ext cx="11146971" cy="4803775"/>
          </a:xfrm>
        </p:spPr>
        <p:txBody>
          <a:bodyPr>
            <a:normAutofit/>
          </a:bodyPr>
          <a:lstStyle/>
          <a:p>
            <a:pPr marL="0" indent="0">
              <a:buNone/>
            </a:pPr>
            <a:r>
              <a:rPr lang="fr-FR" sz="1800" dirty="0"/>
              <a:t>Exemple concret en enseignement supérieur : un cours de Premier cycle en Médecine (Anatomie) </a:t>
            </a:r>
          </a:p>
          <a:p>
            <a:pPr marL="0" indent="0">
              <a:buNone/>
            </a:pPr>
            <a:r>
              <a:rPr lang="fr-FR" sz="1800" dirty="0"/>
              <a:t>L'enseignant utilise une plateforme d'apprentissage en ligne proposant des séries de QCM (Questions à Choix Multiples) à validation immédiate.</a:t>
            </a:r>
          </a:p>
          <a:p>
            <a:pPr marL="0" indent="0">
              <a:buNone/>
            </a:pPr>
            <a:r>
              <a:rPr lang="fr-FR" sz="1800" b="1" dirty="0"/>
              <a:t>Application des principes béhavioristes :</a:t>
            </a:r>
          </a:p>
          <a:p>
            <a:r>
              <a:rPr lang="fr-FR" sz="1800" dirty="0"/>
              <a:t>Le Stimulus : L'étudiant est confronté à une question précise ou une image (ex: "Identifiez cet os sur le schéma" ou "Quel article du Code civil s'applique à ce cas ?").</a:t>
            </a:r>
          </a:p>
          <a:p>
            <a:r>
              <a:rPr lang="fr-FR" sz="1800" dirty="0"/>
              <a:t>La Réponse : L'étudiant sélectionne une réponse parmi plusieurs choix.</a:t>
            </a:r>
          </a:p>
          <a:p>
            <a:pPr marL="0" indent="0">
              <a:buNone/>
            </a:pPr>
            <a:r>
              <a:rPr lang="fr-FR" sz="1800" b="1" dirty="0"/>
              <a:t>Le Renforcement (Feedback) :</a:t>
            </a:r>
          </a:p>
          <a:p>
            <a:r>
              <a:rPr lang="fr-FR" sz="1800" dirty="0"/>
              <a:t>Positif : Si la réponse est correcte, le système affiche immédiatement "Bravo", attribue des points ou débloque le niveau suivant. Cela encourage l'étudiant à reproduire ce schéma de pensée.</a:t>
            </a:r>
          </a:p>
          <a:p>
            <a:r>
              <a:rPr lang="fr-FR" sz="1800" dirty="0"/>
              <a:t>Négatif/Correctif : Si la réponse est fausse, le système indique l'erreur et demande de recommencer ou fournit la bonne réponse immédiatement pour corriger le comportement.</a:t>
            </a:r>
          </a:p>
          <a:p>
            <a:r>
              <a:rPr lang="fr-FR" sz="1800" dirty="0"/>
              <a:t>La Répétition : L'étudiant doit refaire les exercices jusqu'à obtenir un score parfait (maîtrise par la répétition).</a:t>
            </a:r>
          </a:p>
        </p:txBody>
      </p:sp>
    </p:spTree>
    <p:extLst>
      <p:ext uri="{BB962C8B-B14F-4D97-AF65-F5344CB8AC3E}">
        <p14:creationId xmlns:p14="http://schemas.microsoft.com/office/powerpoint/2010/main" val="3619862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AD912F-84C0-47DF-998F-2F128F9933E5}"/>
              </a:ext>
            </a:extLst>
          </p:cNvPr>
          <p:cNvSpPr>
            <a:spLocks noGrp="1"/>
          </p:cNvSpPr>
          <p:nvPr>
            <p:ph type="title"/>
          </p:nvPr>
        </p:nvSpPr>
        <p:spPr/>
        <p:txBody>
          <a:bodyPr/>
          <a:lstStyle/>
          <a:p>
            <a:r>
              <a:rPr lang="fr-FR" b="1" dirty="0"/>
              <a:t>Le cognitivisme : apprendre par le traitement de l’information</a:t>
            </a:r>
            <a:endParaRPr lang="fr-FR" dirty="0"/>
          </a:p>
        </p:txBody>
      </p:sp>
      <p:sp>
        <p:nvSpPr>
          <p:cNvPr id="3" name="Espace réservé du contenu 2">
            <a:extLst>
              <a:ext uri="{FF2B5EF4-FFF2-40B4-BE49-F238E27FC236}">
                <a16:creationId xmlns:a16="http://schemas.microsoft.com/office/drawing/2014/main" id="{54D717E6-CD4F-48A4-8D37-E66488AC5334}"/>
              </a:ext>
            </a:extLst>
          </p:cNvPr>
          <p:cNvSpPr>
            <a:spLocks noGrp="1"/>
          </p:cNvSpPr>
          <p:nvPr>
            <p:ph idx="1"/>
          </p:nvPr>
        </p:nvSpPr>
        <p:spPr>
          <a:xfrm>
            <a:off x="838200" y="1825625"/>
            <a:ext cx="9938657" cy="4351338"/>
          </a:xfrm>
        </p:spPr>
        <p:txBody>
          <a:bodyPr>
            <a:normAutofit/>
          </a:bodyPr>
          <a:lstStyle/>
          <a:p>
            <a:pPr marL="0" indent="0">
              <a:buNone/>
            </a:pPr>
            <a:r>
              <a:rPr lang="fr-FR" dirty="0"/>
              <a:t>Le cognitivisme s’est développé en réaction aux limites du béhaviorisme. Il s’intéresse aux processus mentaux internes impliqués dans l’apprentissage, tels que la perception, la mémoire, l’attention et le raisonnement.</a:t>
            </a:r>
          </a:p>
          <a:p>
            <a:pPr marL="0" indent="0">
              <a:buNone/>
            </a:pPr>
            <a:r>
              <a:rPr lang="fr-FR" dirty="0"/>
              <a:t>Selon cette approche, apprendre consiste à traiter, organiser et structurer l’information de manière significative.</a:t>
            </a:r>
          </a:p>
          <a:p>
            <a:pPr marL="0" indent="0">
              <a:buNone/>
            </a:pPr>
            <a:r>
              <a:rPr lang="fr-FR" dirty="0"/>
              <a:t>Les théories cognitivistes considèrent l’apprenant comme un système actif de traitement de l’information, comparable à un ordinateur.</a:t>
            </a:r>
          </a:p>
        </p:txBody>
      </p:sp>
    </p:spTree>
    <p:extLst>
      <p:ext uri="{BB962C8B-B14F-4D97-AF65-F5344CB8AC3E}">
        <p14:creationId xmlns:p14="http://schemas.microsoft.com/office/powerpoint/2010/main" val="2524285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AD912F-84C0-47DF-998F-2F128F9933E5}"/>
              </a:ext>
            </a:extLst>
          </p:cNvPr>
          <p:cNvSpPr>
            <a:spLocks noGrp="1"/>
          </p:cNvSpPr>
          <p:nvPr>
            <p:ph type="title"/>
          </p:nvPr>
        </p:nvSpPr>
        <p:spPr/>
        <p:txBody>
          <a:bodyPr/>
          <a:lstStyle/>
          <a:p>
            <a:r>
              <a:rPr lang="fr-FR" b="1" dirty="0"/>
              <a:t>Le cognitivisme : apprendre par le traitement de l’information</a:t>
            </a:r>
            <a:endParaRPr lang="fr-FR" dirty="0"/>
          </a:p>
        </p:txBody>
      </p:sp>
      <p:sp>
        <p:nvSpPr>
          <p:cNvPr id="3" name="Espace réservé du contenu 2">
            <a:extLst>
              <a:ext uri="{FF2B5EF4-FFF2-40B4-BE49-F238E27FC236}">
                <a16:creationId xmlns:a16="http://schemas.microsoft.com/office/drawing/2014/main" id="{54D717E6-CD4F-48A4-8D37-E66488AC5334}"/>
              </a:ext>
            </a:extLst>
          </p:cNvPr>
          <p:cNvSpPr>
            <a:spLocks noGrp="1"/>
          </p:cNvSpPr>
          <p:nvPr>
            <p:ph idx="1"/>
          </p:nvPr>
        </p:nvSpPr>
        <p:spPr>
          <a:xfrm>
            <a:off x="838200" y="1825625"/>
            <a:ext cx="4169229" cy="4351338"/>
          </a:xfrm>
        </p:spPr>
        <p:txBody>
          <a:bodyPr>
            <a:normAutofit/>
          </a:bodyPr>
          <a:lstStyle/>
          <a:p>
            <a:pPr marL="0" indent="0">
              <a:buNone/>
            </a:pPr>
            <a:r>
              <a:rPr lang="fr-FR" dirty="0"/>
              <a:t>L’apprentissage dépend de la capacité de l’étudiant à établir des liens entre les nouvelles informations et les connaissances antérieures, à organiser les contenus en schémas cognitifs et à mobiliser des stratégies d’apprentissage efficaces.</a:t>
            </a:r>
          </a:p>
        </p:txBody>
      </p:sp>
      <p:pic>
        <p:nvPicPr>
          <p:cNvPr id="7170" name="Picture 2" descr="2ème vague : le cognitivisme - Apprendre la Psychologie">
            <a:extLst>
              <a:ext uri="{FF2B5EF4-FFF2-40B4-BE49-F238E27FC236}">
                <a16:creationId xmlns:a16="http://schemas.microsoft.com/office/drawing/2014/main" id="{D2CB21AE-E062-4F1D-A13F-9610793D3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1690688"/>
            <a:ext cx="5715000" cy="4095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36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AD912F-84C0-47DF-998F-2F128F9933E5}"/>
              </a:ext>
            </a:extLst>
          </p:cNvPr>
          <p:cNvSpPr>
            <a:spLocks noGrp="1"/>
          </p:cNvSpPr>
          <p:nvPr>
            <p:ph type="title"/>
          </p:nvPr>
        </p:nvSpPr>
        <p:spPr/>
        <p:txBody>
          <a:bodyPr/>
          <a:lstStyle/>
          <a:p>
            <a:r>
              <a:rPr lang="fr-FR" b="1" dirty="0"/>
              <a:t>Le cognitivisme : apprendre par le traitement de l’information</a:t>
            </a:r>
            <a:endParaRPr lang="fr-FR" dirty="0"/>
          </a:p>
        </p:txBody>
      </p:sp>
      <p:sp>
        <p:nvSpPr>
          <p:cNvPr id="3" name="Espace réservé du contenu 2">
            <a:extLst>
              <a:ext uri="{FF2B5EF4-FFF2-40B4-BE49-F238E27FC236}">
                <a16:creationId xmlns:a16="http://schemas.microsoft.com/office/drawing/2014/main" id="{54D717E6-CD4F-48A4-8D37-E66488AC5334}"/>
              </a:ext>
            </a:extLst>
          </p:cNvPr>
          <p:cNvSpPr>
            <a:spLocks noGrp="1"/>
          </p:cNvSpPr>
          <p:nvPr>
            <p:ph idx="1"/>
          </p:nvPr>
        </p:nvSpPr>
        <p:spPr>
          <a:xfrm>
            <a:off x="838200" y="1825625"/>
            <a:ext cx="7206343" cy="4351338"/>
          </a:xfrm>
        </p:spPr>
        <p:txBody>
          <a:bodyPr>
            <a:normAutofit/>
          </a:bodyPr>
          <a:lstStyle/>
          <a:p>
            <a:pPr marL="0" indent="0">
              <a:buNone/>
            </a:pPr>
            <a:r>
              <a:rPr lang="fr-FR" dirty="0"/>
              <a:t>Le cognitivisme met l’accent sur la structuration des contenus, </a:t>
            </a:r>
            <a:r>
              <a:rPr lang="fr-FR" b="1" dirty="0"/>
              <a:t>la clarté des explications </a:t>
            </a:r>
            <a:r>
              <a:rPr lang="fr-FR" dirty="0"/>
              <a:t>et l’utilisation d’outils favorisant la compréhension, tels que les </a:t>
            </a:r>
            <a:r>
              <a:rPr lang="fr-FR" b="1" dirty="0"/>
              <a:t>schémas</a:t>
            </a:r>
            <a:r>
              <a:rPr lang="fr-FR" dirty="0"/>
              <a:t>, les </a:t>
            </a:r>
            <a:r>
              <a:rPr lang="fr-FR" b="1" dirty="0"/>
              <a:t>cartes conceptuelles </a:t>
            </a:r>
            <a:r>
              <a:rPr lang="fr-FR" dirty="0"/>
              <a:t>et </a:t>
            </a:r>
            <a:r>
              <a:rPr lang="fr-FR" b="1" dirty="0"/>
              <a:t>les exemples</a:t>
            </a:r>
            <a:r>
              <a:rPr lang="fr-FR" dirty="0"/>
              <a:t>. </a:t>
            </a:r>
          </a:p>
          <a:p>
            <a:pPr marL="0" indent="0">
              <a:buNone/>
            </a:pPr>
            <a:r>
              <a:rPr lang="fr-FR" dirty="0"/>
              <a:t>L’enseignant joue un rôle de guide, aidant l’étudiant à organiser ses connaissances et à développer des stratégies cognitives adaptées.</a:t>
            </a:r>
          </a:p>
        </p:txBody>
      </p:sp>
    </p:spTree>
    <p:extLst>
      <p:ext uri="{BB962C8B-B14F-4D97-AF65-F5344CB8AC3E}">
        <p14:creationId xmlns:p14="http://schemas.microsoft.com/office/powerpoint/2010/main" val="619689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895535-84B6-4F72-807A-7AF7A1D0E878}"/>
              </a:ext>
            </a:extLst>
          </p:cNvPr>
          <p:cNvSpPr>
            <a:spLocks noGrp="1"/>
          </p:cNvSpPr>
          <p:nvPr>
            <p:ph type="title"/>
          </p:nvPr>
        </p:nvSpPr>
        <p:spPr/>
        <p:txBody>
          <a:bodyPr/>
          <a:lstStyle/>
          <a:p>
            <a:r>
              <a:rPr lang="fr-FR" b="1" dirty="0"/>
              <a:t>Le socioconstructivisme : apprendre par l’interaction sociale</a:t>
            </a:r>
          </a:p>
        </p:txBody>
      </p:sp>
      <p:sp>
        <p:nvSpPr>
          <p:cNvPr id="3" name="Espace réservé du contenu 2">
            <a:extLst>
              <a:ext uri="{FF2B5EF4-FFF2-40B4-BE49-F238E27FC236}">
                <a16:creationId xmlns:a16="http://schemas.microsoft.com/office/drawing/2014/main" id="{45DEE5B7-33BF-45E9-9F1E-06068E0105A1}"/>
              </a:ext>
            </a:extLst>
          </p:cNvPr>
          <p:cNvSpPr>
            <a:spLocks noGrp="1"/>
          </p:cNvSpPr>
          <p:nvPr>
            <p:ph idx="1"/>
          </p:nvPr>
        </p:nvSpPr>
        <p:spPr/>
        <p:txBody>
          <a:bodyPr>
            <a:normAutofit fontScale="92500"/>
          </a:bodyPr>
          <a:lstStyle/>
          <a:p>
            <a:pPr marL="0" indent="0">
              <a:buNone/>
            </a:pPr>
            <a:r>
              <a:rPr lang="fr-FR" dirty="0"/>
              <a:t>Le socioconstructivisme considère l’apprentissage comme un processus de construction active des connaissances, médiatisé par les interactions sociales et le langage. Inspiré des travaux de Vygotski, ce courant souligne l’importance du contexte social et culturel dans le développement cognitif.</a:t>
            </a:r>
          </a:p>
          <a:p>
            <a:pPr marL="0" indent="0">
              <a:buNone/>
            </a:pPr>
            <a:endParaRPr lang="fr-FR" dirty="0"/>
          </a:p>
          <a:p>
            <a:pPr marL="0" indent="0">
              <a:buNone/>
            </a:pPr>
            <a:r>
              <a:rPr lang="fr-FR" dirty="0"/>
              <a:t>Selon cette perspective, les connaissances ne sont pas simplement transmises de l’enseignant à l’étudiant, mais construites collectivement à travers des échanges, des débats et des activités collaboratives. La notion de zone proximale de développement illustre l’idée que l’apprentissage est favorisé lorsque l’étudiant est accompagné dans la réalisation de tâches légèrement au-delà de ses capacités actuelles.</a:t>
            </a:r>
          </a:p>
        </p:txBody>
      </p:sp>
    </p:spTree>
    <p:extLst>
      <p:ext uri="{BB962C8B-B14F-4D97-AF65-F5344CB8AC3E}">
        <p14:creationId xmlns:p14="http://schemas.microsoft.com/office/powerpoint/2010/main" val="1684321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1EA26A-8029-4B33-8A4E-2813A5159BFB}"/>
              </a:ext>
            </a:extLst>
          </p:cNvPr>
          <p:cNvSpPr>
            <a:spLocks noGrp="1"/>
          </p:cNvSpPr>
          <p:nvPr>
            <p:ph type="title"/>
          </p:nvPr>
        </p:nvSpPr>
        <p:spPr/>
        <p:txBody>
          <a:bodyPr/>
          <a:lstStyle/>
          <a:p>
            <a:pPr algn="ctr"/>
            <a:r>
              <a:rPr lang="fr-FR" b="1" dirty="0"/>
              <a:t>Le socioconstructivisme : quels types d’activités dans l’enseignement supérieur ? </a:t>
            </a:r>
          </a:p>
        </p:txBody>
      </p:sp>
      <p:pic>
        <p:nvPicPr>
          <p:cNvPr id="6" name="Espace réservé du contenu 5" descr="Brainstorming de groupe avec un remplissage uni">
            <a:extLst>
              <a:ext uri="{FF2B5EF4-FFF2-40B4-BE49-F238E27FC236}">
                <a16:creationId xmlns:a16="http://schemas.microsoft.com/office/drawing/2014/main" id="{DF0021B5-70A8-44F0-8161-2907B4BC65A6}"/>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57598" y="2133025"/>
            <a:ext cx="3832345" cy="3832345"/>
          </a:xfrm>
        </p:spPr>
      </p:pic>
    </p:spTree>
    <p:extLst>
      <p:ext uri="{BB962C8B-B14F-4D97-AF65-F5344CB8AC3E}">
        <p14:creationId xmlns:p14="http://schemas.microsoft.com/office/powerpoint/2010/main" val="1683535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6D993C-C528-4AA7-BD0F-5F85DB792901}"/>
              </a:ext>
            </a:extLst>
          </p:cNvPr>
          <p:cNvSpPr>
            <a:spLocks noGrp="1"/>
          </p:cNvSpPr>
          <p:nvPr>
            <p:ph type="title"/>
          </p:nvPr>
        </p:nvSpPr>
        <p:spPr/>
        <p:txBody>
          <a:bodyPr/>
          <a:lstStyle/>
          <a:p>
            <a:r>
              <a:rPr lang="fr-FR" b="1" dirty="0"/>
              <a:t>Exemple d’activités</a:t>
            </a:r>
          </a:p>
        </p:txBody>
      </p:sp>
      <p:sp>
        <p:nvSpPr>
          <p:cNvPr id="3" name="Espace réservé du contenu 2">
            <a:extLst>
              <a:ext uri="{FF2B5EF4-FFF2-40B4-BE49-F238E27FC236}">
                <a16:creationId xmlns:a16="http://schemas.microsoft.com/office/drawing/2014/main" id="{4075C04E-9372-48D7-81CA-FC9E2F0DF4B8}"/>
              </a:ext>
            </a:extLst>
          </p:cNvPr>
          <p:cNvSpPr>
            <a:spLocks noGrp="1"/>
          </p:cNvSpPr>
          <p:nvPr>
            <p:ph idx="1"/>
          </p:nvPr>
        </p:nvSpPr>
        <p:spPr>
          <a:xfrm>
            <a:off x="838200" y="1556657"/>
            <a:ext cx="10515600" cy="5050972"/>
          </a:xfrm>
        </p:spPr>
        <p:txBody>
          <a:bodyPr>
            <a:normAutofit fontScale="92500" lnSpcReduction="10000"/>
          </a:bodyPr>
          <a:lstStyle/>
          <a:p>
            <a:r>
              <a:rPr lang="fr-FR" sz="2400" b="1" dirty="0"/>
              <a:t>Le travail en groupe </a:t>
            </a:r>
            <a:r>
              <a:rPr lang="fr-FR" sz="2400" dirty="0"/>
              <a:t>(collaboratif ou coopératif) : les étudiants travaillent ensemble pour atteindre un objectif commun et s'entraident.</a:t>
            </a:r>
          </a:p>
          <a:p>
            <a:r>
              <a:rPr lang="fr-FR" sz="2400" b="1" dirty="0"/>
              <a:t>L’apprentissage par problèmes </a:t>
            </a:r>
            <a:r>
              <a:rPr lang="fr-FR" sz="2400" dirty="0"/>
              <a:t>: les étudiants doivent résoudre une situation complexe et ouverte en équipe, ce qui les pousse à rechercher et construire eux-mêmes les connaissances nécessaires.</a:t>
            </a:r>
          </a:p>
          <a:p>
            <a:r>
              <a:rPr lang="fr-FR" sz="2400" b="1" dirty="0"/>
              <a:t>L’apprentissage par projets </a:t>
            </a:r>
            <a:r>
              <a:rPr lang="fr-FR" sz="2400" dirty="0"/>
              <a:t>: concevoir et réaliser une production concrète (exposé, prototype, dossier) en groupe, de la planification à la finalisation.</a:t>
            </a:r>
          </a:p>
          <a:p>
            <a:r>
              <a:rPr lang="fr-FR" sz="2400" b="1" dirty="0"/>
              <a:t>Les études de cas </a:t>
            </a:r>
            <a:r>
              <a:rPr lang="fr-FR" sz="2400" dirty="0"/>
              <a:t>: analyser collectivement une situation réelle ou simulée pour en tirer des enseignements et proposer des solutions.</a:t>
            </a:r>
          </a:p>
          <a:p>
            <a:r>
              <a:rPr lang="fr-FR" sz="2400" b="1" dirty="0"/>
              <a:t>Les discussions dirigées et les débats </a:t>
            </a:r>
            <a:r>
              <a:rPr lang="fr-FR" sz="2400" dirty="0"/>
              <a:t>: confronter les points de vue et les arguments pour faire émerger une compréhension partagée et nuancée.</a:t>
            </a:r>
          </a:p>
          <a:p>
            <a:r>
              <a:rPr lang="fr-FR" sz="2400" b="1" dirty="0"/>
              <a:t>Les jeux de rôle ou mises en situation </a:t>
            </a:r>
            <a:r>
              <a:rPr lang="fr-FR" sz="2400" dirty="0"/>
              <a:t>: incarner des personnages ou des professionnels pour expérimenter et analyser des interactions sociales complexes.</a:t>
            </a:r>
          </a:p>
          <a:p>
            <a:r>
              <a:rPr lang="fr-FR" sz="2400" b="1" dirty="0"/>
              <a:t>L’évaluation par les pairs </a:t>
            </a:r>
            <a:r>
              <a:rPr lang="fr-FR" sz="2400" dirty="0"/>
              <a:t>: les étudiants s'évaluent mutuellement sur la base de critères clairs, ce qui favorise la réflexion critique et la co-construction des standards de qualité.</a:t>
            </a:r>
          </a:p>
        </p:txBody>
      </p:sp>
    </p:spTree>
    <p:extLst>
      <p:ext uri="{BB962C8B-B14F-4D97-AF65-F5344CB8AC3E}">
        <p14:creationId xmlns:p14="http://schemas.microsoft.com/office/powerpoint/2010/main" val="1091144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76BA2B-4E7E-414C-9A1C-6BF13E99346E}"/>
              </a:ext>
            </a:extLst>
          </p:cNvPr>
          <p:cNvSpPr>
            <a:spLocks noGrp="1"/>
          </p:cNvSpPr>
          <p:nvPr>
            <p:ph type="title"/>
          </p:nvPr>
        </p:nvSpPr>
        <p:spPr/>
        <p:txBody>
          <a:bodyPr/>
          <a:lstStyle/>
          <a:p>
            <a:r>
              <a:rPr lang="fr-FR" b="1" dirty="0"/>
              <a:t>L’humanisme : apprendre en développant la personne</a:t>
            </a:r>
          </a:p>
        </p:txBody>
      </p:sp>
      <p:pic>
        <p:nvPicPr>
          <p:cNvPr id="5" name="Espace réservé du contenu 4">
            <a:extLst>
              <a:ext uri="{FF2B5EF4-FFF2-40B4-BE49-F238E27FC236}">
                <a16:creationId xmlns:a16="http://schemas.microsoft.com/office/drawing/2014/main" id="{1B57BDC6-555A-4F15-8848-4FB20FCC7280}"/>
              </a:ext>
            </a:extLst>
          </p:cNvPr>
          <p:cNvPicPr>
            <a:picLocks noGrp="1" noChangeAspect="1"/>
          </p:cNvPicPr>
          <p:nvPr>
            <p:ph idx="1"/>
          </p:nvPr>
        </p:nvPicPr>
        <p:blipFill rotWithShape="1">
          <a:blip r:embed="rId2"/>
          <a:stretch/>
        </p:blipFill>
        <p:spPr>
          <a:xfrm>
            <a:off x="2811841" y="1825625"/>
            <a:ext cx="6568317" cy="4351338"/>
          </a:xfrm>
        </p:spPr>
      </p:pic>
    </p:spTree>
    <p:extLst>
      <p:ext uri="{BB962C8B-B14F-4D97-AF65-F5344CB8AC3E}">
        <p14:creationId xmlns:p14="http://schemas.microsoft.com/office/powerpoint/2010/main" val="1818205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0C87440-A833-4CD1-A453-5AD6AF322185}"/>
              </a:ext>
            </a:extLst>
          </p:cNvPr>
          <p:cNvSpPr>
            <a:spLocks noGrp="1"/>
          </p:cNvSpPr>
          <p:nvPr>
            <p:ph type="title"/>
          </p:nvPr>
        </p:nvSpPr>
        <p:spPr/>
        <p:txBody>
          <a:bodyPr/>
          <a:lstStyle/>
          <a:p>
            <a:r>
              <a:rPr lang="fr-FR" b="1" dirty="0"/>
              <a:t>L’humanisme : apprendre en développant la personne</a:t>
            </a:r>
          </a:p>
        </p:txBody>
      </p:sp>
      <p:sp>
        <p:nvSpPr>
          <p:cNvPr id="3" name="Espace réservé du contenu 2">
            <a:extLst>
              <a:ext uri="{FF2B5EF4-FFF2-40B4-BE49-F238E27FC236}">
                <a16:creationId xmlns:a16="http://schemas.microsoft.com/office/drawing/2014/main" id="{C1CD90A1-F760-45A1-8382-7FD27BA917E7}"/>
              </a:ext>
            </a:extLst>
          </p:cNvPr>
          <p:cNvSpPr>
            <a:spLocks noGrp="1"/>
          </p:cNvSpPr>
          <p:nvPr>
            <p:ph idx="1"/>
          </p:nvPr>
        </p:nvSpPr>
        <p:spPr/>
        <p:txBody>
          <a:bodyPr>
            <a:normAutofit lnSpcReduction="10000"/>
          </a:bodyPr>
          <a:lstStyle/>
          <a:p>
            <a:r>
              <a:rPr lang="fr-FR" dirty="0"/>
              <a:t>L’approche humaniste de l’apprentissage met l’accent sur la dimension personnelle et affective de l’apprenant. Des auteurs comme Rogers et Maslow considèrent que l’apprentissage est favorisé lorsque les besoins psychologiques fondamentaux de l’individu – sécurité, reconnaissance, estime de soi – sont satisfaits.</a:t>
            </a:r>
          </a:p>
          <a:p>
            <a:r>
              <a:rPr lang="fr-FR" dirty="0"/>
              <a:t>Dans cette perspective, l’apprenant est au centre du dispositif pédagogique. L’enseignant adopte une posture empathique, favorisant un climat de confiance et de respect mutuel. L’apprentissage est conçu comme un processus de développement global de la personne, et non uniquement comme une acquisition de connaissances.</a:t>
            </a:r>
          </a:p>
        </p:txBody>
      </p:sp>
    </p:spTree>
    <p:extLst>
      <p:ext uri="{BB962C8B-B14F-4D97-AF65-F5344CB8AC3E}">
        <p14:creationId xmlns:p14="http://schemas.microsoft.com/office/powerpoint/2010/main" val="4123855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0A5BE9-A79C-4695-88CA-7A4CBDCD37C6}"/>
              </a:ext>
            </a:extLst>
          </p:cNvPr>
          <p:cNvSpPr>
            <a:spLocks noGrp="1"/>
          </p:cNvSpPr>
          <p:nvPr>
            <p:ph type="title"/>
          </p:nvPr>
        </p:nvSpPr>
        <p:spPr/>
        <p:txBody>
          <a:bodyPr/>
          <a:lstStyle/>
          <a:p>
            <a:r>
              <a:rPr lang="fr-FR" b="1" dirty="0"/>
              <a:t>LA PÉDAGOGIE ACTIVE</a:t>
            </a:r>
          </a:p>
        </p:txBody>
      </p:sp>
      <p:sp>
        <p:nvSpPr>
          <p:cNvPr id="3" name="Espace réservé du contenu 2">
            <a:extLst>
              <a:ext uri="{FF2B5EF4-FFF2-40B4-BE49-F238E27FC236}">
                <a16:creationId xmlns:a16="http://schemas.microsoft.com/office/drawing/2014/main" id="{5E29EC8B-5C76-49EC-9450-0B932FB82B22}"/>
              </a:ext>
            </a:extLst>
          </p:cNvPr>
          <p:cNvSpPr>
            <a:spLocks noGrp="1"/>
          </p:cNvSpPr>
          <p:nvPr>
            <p:ph idx="1"/>
          </p:nvPr>
        </p:nvSpPr>
        <p:spPr>
          <a:xfrm>
            <a:off x="729343" y="1792967"/>
            <a:ext cx="6912429" cy="4351338"/>
          </a:xfrm>
        </p:spPr>
        <p:txBody>
          <a:bodyPr>
            <a:normAutofit/>
          </a:bodyPr>
          <a:lstStyle/>
          <a:p>
            <a:pPr marL="0" indent="0">
              <a:buNone/>
            </a:pPr>
            <a:r>
              <a:rPr lang="fr-FR" dirty="0"/>
              <a:t>Repose sur l’idée fondamentale que l’apprentissage est plus efficace lorsque l’étudiant est pleinement impliqué dans le processus d’acquisition des connaissances. Contrairement aux approches transmissives traditionnelles, où l’étudiant occupe une position principalement passive, la pédagogie active place l’apprenant au centre du dispositif pédagogique.</a:t>
            </a:r>
          </a:p>
          <a:p>
            <a:pPr marL="0" indent="0">
              <a:buNone/>
            </a:pPr>
            <a:endParaRPr lang="fr-FR" dirty="0"/>
          </a:p>
        </p:txBody>
      </p:sp>
      <p:pic>
        <p:nvPicPr>
          <p:cNvPr id="10242" name="Picture 2" descr="Pédagogie classique vs Pédagogie active">
            <a:extLst>
              <a:ext uri="{FF2B5EF4-FFF2-40B4-BE49-F238E27FC236}">
                <a16:creationId xmlns:a16="http://schemas.microsoft.com/office/drawing/2014/main" id="{EE072C38-5A16-43BD-9989-1074E500A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7472" y="2122713"/>
            <a:ext cx="4376060" cy="2917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683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B4A9FD-DFB7-444A-BF2D-4BA8CAAB6988}"/>
              </a:ext>
            </a:extLst>
          </p:cNvPr>
          <p:cNvSpPr>
            <a:spLocks noGrp="1"/>
          </p:cNvSpPr>
          <p:nvPr>
            <p:ph type="title"/>
          </p:nvPr>
        </p:nvSpPr>
        <p:spPr/>
        <p:txBody>
          <a:bodyPr/>
          <a:lstStyle/>
          <a:p>
            <a:r>
              <a:rPr lang="fr-FR" b="1" dirty="0"/>
              <a:t>LA PÉDAGOGIE ACTIVE</a:t>
            </a:r>
          </a:p>
        </p:txBody>
      </p:sp>
      <p:sp>
        <p:nvSpPr>
          <p:cNvPr id="3" name="Espace réservé du contenu 2">
            <a:extLst>
              <a:ext uri="{FF2B5EF4-FFF2-40B4-BE49-F238E27FC236}">
                <a16:creationId xmlns:a16="http://schemas.microsoft.com/office/drawing/2014/main" id="{2D93AC0D-01B6-4CCC-A4A5-BDEA9A519246}"/>
              </a:ext>
            </a:extLst>
          </p:cNvPr>
          <p:cNvSpPr>
            <a:spLocks noGrp="1"/>
          </p:cNvSpPr>
          <p:nvPr>
            <p:ph idx="1"/>
          </p:nvPr>
        </p:nvSpPr>
        <p:spPr/>
        <p:txBody>
          <a:bodyPr>
            <a:normAutofit/>
          </a:bodyPr>
          <a:lstStyle/>
          <a:p>
            <a:pPr marL="0" indent="0">
              <a:buNone/>
            </a:pPr>
            <a:r>
              <a:rPr lang="fr-FR" dirty="0"/>
              <a:t>Dans le cadre de l’enseignement universitaire, la pédagogie active s’inscrit dans les théories socioconstructivistes et humanistes de l’apprentissage. Elle considère que les connaissances se construisent à travers l’action, l’interaction, la réflexion et la confrontation des points de vue. L’étudiant est ainsi amené à mobiliser ses connaissances antérieures, à résoudre des problèmes complexes et à transférer ses apprentissages dans des situations nouvelles.</a:t>
            </a:r>
          </a:p>
          <a:p>
            <a:pPr marL="0" indent="0">
              <a:buNone/>
            </a:pPr>
            <a:endParaRPr lang="fr-FR" dirty="0"/>
          </a:p>
          <a:p>
            <a:r>
              <a:rPr lang="fr-FR" dirty="0"/>
              <a:t>Classe inversée</a:t>
            </a:r>
          </a:p>
          <a:p>
            <a:r>
              <a:rPr lang="fr-FR" dirty="0"/>
              <a:t>Les études de cas</a:t>
            </a:r>
          </a:p>
          <a:p>
            <a:endParaRPr lang="fr-FR" dirty="0"/>
          </a:p>
        </p:txBody>
      </p:sp>
    </p:spTree>
    <p:extLst>
      <p:ext uri="{BB962C8B-B14F-4D97-AF65-F5344CB8AC3E}">
        <p14:creationId xmlns:p14="http://schemas.microsoft.com/office/powerpoint/2010/main" val="3787115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7C56A1-8FEA-412E-BEE9-E01584B4D821}"/>
              </a:ext>
            </a:extLst>
          </p:cNvPr>
          <p:cNvSpPr>
            <a:spLocks noGrp="1"/>
          </p:cNvSpPr>
          <p:nvPr>
            <p:ph type="title"/>
          </p:nvPr>
        </p:nvSpPr>
        <p:spPr/>
        <p:txBody>
          <a:bodyPr/>
          <a:lstStyle/>
          <a:p>
            <a:r>
              <a:rPr lang="fr-FR" b="1" dirty="0"/>
              <a:t>Classe inversée</a:t>
            </a:r>
          </a:p>
        </p:txBody>
      </p:sp>
      <p:pic>
        <p:nvPicPr>
          <p:cNvPr id="6" name="Image 5">
            <a:extLst>
              <a:ext uri="{FF2B5EF4-FFF2-40B4-BE49-F238E27FC236}">
                <a16:creationId xmlns:a16="http://schemas.microsoft.com/office/drawing/2014/main" id="{2491C26B-46E2-4A53-9039-71DA628E7989}"/>
              </a:ext>
            </a:extLst>
          </p:cNvPr>
          <p:cNvPicPr>
            <a:picLocks noChangeAspect="1"/>
          </p:cNvPicPr>
          <p:nvPr/>
        </p:nvPicPr>
        <p:blipFill>
          <a:blip r:embed="rId2"/>
          <a:stretch>
            <a:fillRect/>
          </a:stretch>
        </p:blipFill>
        <p:spPr>
          <a:xfrm>
            <a:off x="838200" y="2164383"/>
            <a:ext cx="10032671" cy="3028103"/>
          </a:xfrm>
          <a:prstGeom prst="rect">
            <a:avLst/>
          </a:prstGeom>
        </p:spPr>
      </p:pic>
    </p:spTree>
    <p:extLst>
      <p:ext uri="{BB962C8B-B14F-4D97-AF65-F5344CB8AC3E}">
        <p14:creationId xmlns:p14="http://schemas.microsoft.com/office/powerpoint/2010/main" val="3760263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7C56A1-8FEA-412E-BEE9-E01584B4D821}"/>
              </a:ext>
            </a:extLst>
          </p:cNvPr>
          <p:cNvSpPr>
            <a:spLocks noGrp="1"/>
          </p:cNvSpPr>
          <p:nvPr>
            <p:ph type="title"/>
          </p:nvPr>
        </p:nvSpPr>
        <p:spPr/>
        <p:txBody>
          <a:bodyPr/>
          <a:lstStyle/>
          <a:p>
            <a:r>
              <a:rPr lang="fr-FR" b="1" dirty="0"/>
              <a:t>Classe inversée</a:t>
            </a:r>
          </a:p>
        </p:txBody>
      </p:sp>
      <p:pic>
        <p:nvPicPr>
          <p:cNvPr id="5" name="Espace réservé du contenu 5" descr="Brainstorming de groupe avec un remplissage uni">
            <a:extLst>
              <a:ext uri="{FF2B5EF4-FFF2-40B4-BE49-F238E27FC236}">
                <a16:creationId xmlns:a16="http://schemas.microsoft.com/office/drawing/2014/main" id="{1461402F-5587-4F1E-8A44-D9BCF6227BE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57598" y="2133025"/>
            <a:ext cx="3832345" cy="3832345"/>
          </a:xfrm>
          <a:prstGeom prst="rect">
            <a:avLst/>
          </a:prstGeom>
        </p:spPr>
      </p:pic>
    </p:spTree>
    <p:extLst>
      <p:ext uri="{BB962C8B-B14F-4D97-AF65-F5344CB8AC3E}">
        <p14:creationId xmlns:p14="http://schemas.microsoft.com/office/powerpoint/2010/main" val="3737267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361C0FD-CB74-43B6-B437-E836CCEF8BB4}"/>
              </a:ext>
            </a:extLst>
          </p:cNvPr>
          <p:cNvSpPr>
            <a:spLocks noGrp="1"/>
          </p:cNvSpPr>
          <p:nvPr>
            <p:ph type="title"/>
          </p:nvPr>
        </p:nvSpPr>
        <p:spPr/>
        <p:txBody>
          <a:bodyPr/>
          <a:lstStyle/>
          <a:p>
            <a:r>
              <a:rPr lang="fr-FR" b="1" dirty="0"/>
              <a:t>Classe inversée</a:t>
            </a:r>
            <a:endParaRPr lang="fr-FR" dirty="0"/>
          </a:p>
        </p:txBody>
      </p:sp>
      <p:sp>
        <p:nvSpPr>
          <p:cNvPr id="5" name="Espace réservé du contenu 4">
            <a:extLst>
              <a:ext uri="{FF2B5EF4-FFF2-40B4-BE49-F238E27FC236}">
                <a16:creationId xmlns:a16="http://schemas.microsoft.com/office/drawing/2014/main" id="{3DBC1127-1AB1-42E2-BC92-D8CD6CE7E35A}"/>
              </a:ext>
            </a:extLst>
          </p:cNvPr>
          <p:cNvSpPr>
            <a:spLocks noGrp="1"/>
          </p:cNvSpPr>
          <p:nvPr>
            <p:ph idx="1"/>
          </p:nvPr>
        </p:nvSpPr>
        <p:spPr>
          <a:xfrm>
            <a:off x="838200" y="1600200"/>
            <a:ext cx="10515600" cy="4576763"/>
          </a:xfrm>
        </p:spPr>
        <p:txBody>
          <a:bodyPr>
            <a:normAutofit/>
          </a:bodyPr>
          <a:lstStyle/>
          <a:p>
            <a:pPr marL="0" indent="0">
              <a:buNone/>
            </a:pPr>
            <a:r>
              <a:rPr lang="fr-FR" dirty="0"/>
              <a:t>La classe inversée est une approche pédagogique qui renverse le schéma traditionnel de l'enseignement universitaire. </a:t>
            </a:r>
          </a:p>
          <a:p>
            <a:endParaRPr lang="fr-FR" dirty="0"/>
          </a:p>
        </p:txBody>
      </p:sp>
      <p:sp>
        <p:nvSpPr>
          <p:cNvPr id="6" name="Espace réservé du contenu 4">
            <a:extLst>
              <a:ext uri="{FF2B5EF4-FFF2-40B4-BE49-F238E27FC236}">
                <a16:creationId xmlns:a16="http://schemas.microsoft.com/office/drawing/2014/main" id="{01850282-B8E1-45E5-8FA6-0EBAA05F0554}"/>
              </a:ext>
            </a:extLst>
          </p:cNvPr>
          <p:cNvSpPr txBox="1">
            <a:spLocks/>
          </p:cNvSpPr>
          <p:nvPr/>
        </p:nvSpPr>
        <p:spPr>
          <a:xfrm>
            <a:off x="478971" y="2324893"/>
            <a:ext cx="561702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r>
              <a:rPr lang="fr-FR" b="1" dirty="0"/>
              <a:t>Le modèle traditionnel </a:t>
            </a:r>
            <a:r>
              <a:rPr lang="fr-FR" dirty="0"/>
              <a:t>: le professeur transmet le savoir magistralement en amphithéâtre (cours passif). L'étudiant assimile, applique et fait ses exercices seul, chez lui.</a:t>
            </a:r>
          </a:p>
        </p:txBody>
      </p:sp>
      <p:sp>
        <p:nvSpPr>
          <p:cNvPr id="7" name="Espace réservé du contenu 4">
            <a:extLst>
              <a:ext uri="{FF2B5EF4-FFF2-40B4-BE49-F238E27FC236}">
                <a16:creationId xmlns:a16="http://schemas.microsoft.com/office/drawing/2014/main" id="{6909C310-D393-4709-9C96-2706114C5DA2}"/>
              </a:ext>
            </a:extLst>
          </p:cNvPr>
          <p:cNvSpPr txBox="1">
            <a:spLocks/>
          </p:cNvSpPr>
          <p:nvPr/>
        </p:nvSpPr>
        <p:spPr>
          <a:xfrm>
            <a:off x="6019800" y="2324893"/>
            <a:ext cx="5845628"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r>
              <a:rPr lang="fr-FR" b="1" dirty="0"/>
              <a:t>Le modèle inversé </a:t>
            </a:r>
            <a:r>
              <a:rPr lang="fr-FR" dirty="0"/>
              <a:t>: l'étudiant découvre les notions théoriques à la maison, en amont du cours (via des vidéos, des podcasts, des lectures interactives). Le temps de classe (TD ou amphi) est alors libéré pour des activités d'apprentissage actif : études de cas, travaux de groupe, débats, résolution de problèmes complexes et interactions avec l'enseignant.</a:t>
            </a:r>
          </a:p>
        </p:txBody>
      </p:sp>
    </p:spTree>
    <p:extLst>
      <p:ext uri="{BB962C8B-B14F-4D97-AF65-F5344CB8AC3E}">
        <p14:creationId xmlns:p14="http://schemas.microsoft.com/office/powerpoint/2010/main" val="992119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0FE09-9819-40A9-8860-952799197E4C}"/>
              </a:ext>
            </a:extLst>
          </p:cNvPr>
          <p:cNvSpPr>
            <a:spLocks noGrp="1"/>
          </p:cNvSpPr>
          <p:nvPr>
            <p:ph type="title"/>
          </p:nvPr>
        </p:nvSpPr>
        <p:spPr/>
        <p:txBody>
          <a:bodyPr/>
          <a:lstStyle/>
          <a:p>
            <a:r>
              <a:rPr lang="fr-FR" dirty="0"/>
              <a:t>Exemples de la classe inversée</a:t>
            </a:r>
          </a:p>
        </p:txBody>
      </p:sp>
      <p:sp>
        <p:nvSpPr>
          <p:cNvPr id="4" name="Espace réservé du contenu 3">
            <a:extLst>
              <a:ext uri="{FF2B5EF4-FFF2-40B4-BE49-F238E27FC236}">
                <a16:creationId xmlns:a16="http://schemas.microsoft.com/office/drawing/2014/main" id="{49C01C02-353A-4C2A-AEED-CDD84015E67E}"/>
              </a:ext>
            </a:extLst>
          </p:cNvPr>
          <p:cNvSpPr>
            <a:spLocks noGrp="1"/>
          </p:cNvSpPr>
          <p:nvPr>
            <p:ph idx="1"/>
          </p:nvPr>
        </p:nvSpPr>
        <p:spPr/>
        <p:txBody>
          <a:bodyPr/>
          <a:lstStyle/>
          <a:p>
            <a:r>
              <a:rPr lang="fr-FR" b="1" dirty="0"/>
              <a:t>Classe inversée à l'IUTM : </a:t>
            </a:r>
            <a:r>
              <a:rPr lang="fr-FR" b="1" dirty="0">
                <a:hlinkClick r:id="rId2"/>
              </a:rPr>
              <a:t>https://e-diffusion.uha.fr/direction-du-numerique/video/0172-classe-inversee-a-liutm/</a:t>
            </a:r>
            <a:r>
              <a:rPr lang="fr-FR" b="1" dirty="0"/>
              <a:t> </a:t>
            </a:r>
          </a:p>
          <a:p>
            <a:r>
              <a:rPr lang="fr-FR" b="1" dirty="0"/>
              <a:t>Classe inversée pour les </a:t>
            </a:r>
            <a:r>
              <a:rPr lang="fr-FR" b="1" dirty="0" err="1"/>
              <a:t>étudiant·es</a:t>
            </a:r>
            <a:r>
              <a:rPr lang="fr-FR" b="1" dirty="0"/>
              <a:t> de S1 au portail Sciences et Technologies à Bordeaux : comment est-ce possible ?  : </a:t>
            </a:r>
            <a:r>
              <a:rPr lang="fr-FR" b="1" dirty="0">
                <a:hlinkClick r:id="rId3"/>
              </a:rPr>
              <a:t>https://etudesetpedagogies.fr/article/view/9180</a:t>
            </a:r>
            <a:r>
              <a:rPr lang="fr-FR" b="1" dirty="0"/>
              <a:t> </a:t>
            </a:r>
          </a:p>
          <a:p>
            <a:r>
              <a:rPr lang="fr-FR" b="1" dirty="0"/>
              <a:t>Les tableaux tournants : une déclinaison motivante de la classe inversée : </a:t>
            </a:r>
            <a:r>
              <a:rPr lang="fr-FR" b="1" dirty="0">
                <a:hlinkClick r:id="rId4"/>
              </a:rPr>
              <a:t>https://safran.unistra.fr/les-explorations/videos/eric-christoffel-les-tableaux-tournants-une-declinaison-motivante-de-la-classe-inversee/</a:t>
            </a:r>
            <a:r>
              <a:rPr lang="fr-FR" b="1" dirty="0"/>
              <a:t> </a:t>
            </a:r>
          </a:p>
          <a:p>
            <a:endParaRPr lang="fr-FR" b="1" dirty="0"/>
          </a:p>
          <a:p>
            <a:endParaRPr lang="fr-FR" b="1" dirty="0"/>
          </a:p>
          <a:p>
            <a:endParaRPr lang="fr-FR" dirty="0"/>
          </a:p>
        </p:txBody>
      </p:sp>
    </p:spTree>
    <p:extLst>
      <p:ext uri="{BB962C8B-B14F-4D97-AF65-F5344CB8AC3E}">
        <p14:creationId xmlns:p14="http://schemas.microsoft.com/office/powerpoint/2010/main" val="1838721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64BF77-5517-4B47-9017-81FDCB57137D}"/>
              </a:ext>
            </a:extLst>
          </p:cNvPr>
          <p:cNvSpPr>
            <a:spLocks noGrp="1"/>
          </p:cNvSpPr>
          <p:nvPr>
            <p:ph type="title"/>
          </p:nvPr>
        </p:nvSpPr>
        <p:spPr/>
        <p:txBody>
          <a:bodyPr/>
          <a:lstStyle/>
          <a:p>
            <a:r>
              <a:rPr lang="fr-FR" b="1" dirty="0"/>
              <a:t>L’étude de cas</a:t>
            </a:r>
          </a:p>
        </p:txBody>
      </p:sp>
      <p:sp>
        <p:nvSpPr>
          <p:cNvPr id="3" name="Espace réservé du contenu 2">
            <a:extLst>
              <a:ext uri="{FF2B5EF4-FFF2-40B4-BE49-F238E27FC236}">
                <a16:creationId xmlns:a16="http://schemas.microsoft.com/office/drawing/2014/main" id="{766D9BB2-E14D-4F3C-9368-5CDF4F169931}"/>
              </a:ext>
            </a:extLst>
          </p:cNvPr>
          <p:cNvSpPr>
            <a:spLocks noGrp="1"/>
          </p:cNvSpPr>
          <p:nvPr>
            <p:ph idx="1"/>
          </p:nvPr>
        </p:nvSpPr>
        <p:spPr/>
        <p:txBody>
          <a:bodyPr>
            <a:normAutofit fontScale="92500" lnSpcReduction="20000"/>
          </a:bodyPr>
          <a:lstStyle/>
          <a:p>
            <a:pPr marL="0" indent="0">
              <a:buNone/>
            </a:pPr>
            <a:r>
              <a:rPr lang="fr-FR" dirty="0"/>
              <a:t>L’étude de cas est une méthode pédagogique qui consiste à analyser une situation réelle ou fictive, généralement inspirée de la pratique professionnelle. Elle vise à développer la capacité des étudiants à analyser des situations complexes, à prendre des décisions et à justifier leurs choix.</a:t>
            </a:r>
          </a:p>
          <a:p>
            <a:pPr marL="0" indent="0">
              <a:buNone/>
            </a:pPr>
            <a:r>
              <a:rPr lang="fr-FR" dirty="0"/>
              <a:t>Dans l’enseignement universitaire, les études de cas sont particulièrement pertinentes dans les disciplines, telles que la gestion des ressources humaines, l’agriculture, la psychologie et la santé publique. Elles permettent de relier les savoirs théoriques à des problématiques concrètes et de préparer les étudiants à la réalité professionnelle.</a:t>
            </a:r>
          </a:p>
          <a:p>
            <a:pPr marL="0" indent="0">
              <a:buNone/>
            </a:pPr>
            <a:r>
              <a:rPr lang="fr-FR" dirty="0"/>
              <a:t>L’enseignant sélectionne ou conçoit des cas adaptés aux objectifs du cours et guide l’analyse à travers des questions structurantes. L’évaluation peut porter sur la qualité de l’analyse, la pertinence des solutions proposées et la capacité à mobiliser les concepts théoriques.</a:t>
            </a:r>
          </a:p>
        </p:txBody>
      </p:sp>
    </p:spTree>
    <p:extLst>
      <p:ext uri="{BB962C8B-B14F-4D97-AF65-F5344CB8AC3E}">
        <p14:creationId xmlns:p14="http://schemas.microsoft.com/office/powerpoint/2010/main" val="33402866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1496</TotalTime>
  <Words>1861</Words>
  <Application>Microsoft Office PowerPoint</Application>
  <PresentationFormat>Grand écran</PresentationFormat>
  <Paragraphs>132</Paragraphs>
  <Slides>30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30</vt:i4>
      </vt:variant>
    </vt:vector>
  </HeadingPairs>
  <TitlesOfParts>
    <vt:vector size="35" baseType="lpstr">
      <vt:lpstr>Aptos</vt:lpstr>
      <vt:lpstr>Aptos Display</vt:lpstr>
      <vt:lpstr>Arial</vt:lpstr>
      <vt:lpstr>Calibri</vt:lpstr>
      <vt:lpstr>Thème Office</vt:lpstr>
      <vt:lpstr>Présentation PowerPoint</vt:lpstr>
      <vt:lpstr>Alignement pédagogique </vt:lpstr>
      <vt:lpstr>Alignement pédagogique </vt:lpstr>
      <vt:lpstr>Taxonomie de Bloom</vt:lpstr>
      <vt:lpstr>Taxonomie de Bloom</vt:lpstr>
      <vt:lpstr>Taxonomie de Bloom</vt:lpstr>
      <vt:lpstr>Taxonomie de Bloom</vt:lpstr>
      <vt:lpstr>Public cible et prérequis</vt:lpstr>
      <vt:lpstr>H5P</vt:lpstr>
      <vt:lpstr>H5P</vt:lpstr>
      <vt:lpstr>H5P</vt:lpstr>
      <vt:lpstr>H5P</vt:lpstr>
      <vt:lpstr>Le béhaviorisme : apprendre par le conditionnement</vt:lpstr>
      <vt:lpstr>Le béhaviorisme : apprendre par le conditionnement</vt:lpstr>
      <vt:lpstr>Le béhaviorisme : apprendre par le conditionnement</vt:lpstr>
      <vt:lpstr>Le cognitivisme : apprendre par le traitement de l’information</vt:lpstr>
      <vt:lpstr>Le cognitivisme : apprendre par le traitement de l’information</vt:lpstr>
      <vt:lpstr>Le cognitivisme : apprendre par le traitement de l’information</vt:lpstr>
      <vt:lpstr>Le socioconstructivisme : apprendre par l’interaction sociale</vt:lpstr>
      <vt:lpstr>Le socioconstructivisme : quels types d’activités dans l’enseignement supérieur ? </vt:lpstr>
      <vt:lpstr>Exemple d’activités</vt:lpstr>
      <vt:lpstr>L’humanisme : apprendre en développant la personne</vt:lpstr>
      <vt:lpstr>L’humanisme : apprendre en développant la personne</vt:lpstr>
      <vt:lpstr>LA PÉDAGOGIE ACTIVE</vt:lpstr>
      <vt:lpstr>LA PÉDAGOGIE ACTIVE</vt:lpstr>
      <vt:lpstr>Classe inversée</vt:lpstr>
      <vt:lpstr>Classe inversée</vt:lpstr>
      <vt:lpstr>Classe inversée</vt:lpstr>
      <vt:lpstr>Exemples de la classe inversée</vt:lpstr>
      <vt:lpstr>L’étude de cas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Camila Monge Pizarro</dc:creator>
  <cp:lastModifiedBy>MONGE PIZARRO Camila</cp:lastModifiedBy>
  <cp:revision>42</cp:revision>
  <dcterms:created xsi:type="dcterms:W3CDTF">2026-08-31T14:04:11Z</dcterms:created>
  <dcterms:modified xsi:type="dcterms:W3CDTF">2026-09-16T23:55:53Z</dcterms:modified>
</cp:coreProperties>
</file>