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9" r:id="rId4"/>
    <p:sldId id="260" r:id="rId5"/>
    <p:sldId id="263" r:id="rId6"/>
    <p:sldId id="278" r:id="rId7"/>
    <p:sldId id="265" r:id="rId8"/>
    <p:sldId id="266" r:id="rId9"/>
    <p:sldId id="267" r:id="rId10"/>
    <p:sldId id="272" r:id="rId11"/>
    <p:sldId id="273" r:id="rId12"/>
    <p:sldId id="274" r:id="rId13"/>
    <p:sldId id="275" r:id="rId14"/>
    <p:sldId id="276" r:id="rId15"/>
    <p:sldId id="277" r:id="rId16"/>
  </p:sldIdLst>
  <p:sldSz cx="18288000" cy="10287000"/>
  <p:notesSz cx="6858000" cy="9144000"/>
  <p:embeddedFontLst>
    <p:embeddedFont>
      <p:font typeface="Calibri" panose="020F0502020204030204" pitchFamily="34" charset="0"/>
      <p:regular r:id="rId17"/>
      <p:bold r:id="rId18"/>
      <p:italic r:id="rId19"/>
      <p:boldItalic r:id="rId20"/>
    </p:embeddedFont>
    <p:embeddedFont>
      <p:font typeface="Paytone One" panose="020B0604020202020204" charset="0"/>
      <p:regular r:id="rId21"/>
    </p:embeddedFont>
    <p:embeddedFont>
      <p:font typeface="Rubik" panose="02000604000000020004" pitchFamily="2" charset="-79"/>
      <p:regular r:id="rId22"/>
      <p:bold r:id="rId23"/>
      <p:italic r:id="rId24"/>
      <p:boldItalic r:id="rId25"/>
    </p:embeddedFont>
    <p:embeddedFont>
      <p:font typeface="Rubik Bold" panose="020B0604020202020204" charset="-79"/>
      <p:regular r:id="rId26"/>
    </p:embeddedFont>
    <p:embeddedFont>
      <p:font typeface="Rubik Italics" panose="020B0604020202020204" charset="-79"/>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1" d="100"/>
          <a:sy n="41" d="100"/>
        </p:scale>
        <p:origin x="82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6.pn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8" Type="http://schemas.openxmlformats.org/officeDocument/2006/relationships/hyperlink" Target="https://ameliorer-ses-ecrits.univ-cotedazur.fr" TargetMode="External"/><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s://pedagotec.u-bordeaux.fr/informatique_et_societe/public/modules/co/module_Info_societe_3.html" TargetMode="External"/><Relationship Id="rId5" Type="http://schemas.openxmlformats.org/officeDocument/2006/relationships/image" Target="../media/image17.png"/><Relationship Id="rId4" Type="http://schemas.openxmlformats.org/officeDocument/2006/relationships/hyperlink" Target="https://moodle.luniversitenumerique.fr/mod/hvp/view.php?id=10052" TargetMode="External"/><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6.png"/><Relationship Id="rId7" Type="http://schemas.openxmlformats.org/officeDocument/2006/relationships/image" Target="../media/image23.svg"/><Relationship Id="rId12" Type="http://schemas.openxmlformats.org/officeDocument/2006/relationships/image" Target="../media/image28.png"/><Relationship Id="rId17" Type="http://schemas.openxmlformats.org/officeDocument/2006/relationships/image" Target="../media/image33.svg"/><Relationship Id="rId2" Type="http://schemas.openxmlformats.org/officeDocument/2006/relationships/image" Target="../media/image5.png"/><Relationship Id="rId16"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0.png"/><Relationship Id="rId18" Type="http://schemas.openxmlformats.org/officeDocument/2006/relationships/hyperlink" Target="https://aunege.fr" TargetMode="External"/><Relationship Id="rId3" Type="http://schemas.openxmlformats.org/officeDocument/2006/relationships/image" Target="../media/image6.png"/><Relationship Id="rId7" Type="http://schemas.openxmlformats.org/officeDocument/2006/relationships/hyperlink" Target="https://luniversitenumerique.fr" TargetMode="External"/><Relationship Id="rId12" Type="http://schemas.openxmlformats.org/officeDocument/2006/relationships/image" Target="../media/image39.png"/><Relationship Id="rId17" Type="http://schemas.openxmlformats.org/officeDocument/2006/relationships/image" Target="../media/image42.png"/><Relationship Id="rId2" Type="http://schemas.openxmlformats.org/officeDocument/2006/relationships/image" Target="../media/image5.png"/><Relationship Id="rId16" Type="http://schemas.openxmlformats.org/officeDocument/2006/relationships/hyperlink" Target="https://uoh.fr/front/" TargetMode="External"/><Relationship Id="rId20"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6.svg"/><Relationship Id="rId11" Type="http://schemas.openxmlformats.org/officeDocument/2006/relationships/hyperlink" Target="https://www.uved.fr" TargetMode="External"/><Relationship Id="rId5" Type="http://schemas.openxmlformats.org/officeDocument/2006/relationships/image" Target="../media/image35.png"/><Relationship Id="rId15" Type="http://schemas.openxmlformats.org/officeDocument/2006/relationships/image" Target="../media/image41.png"/><Relationship Id="rId10" Type="http://schemas.openxmlformats.org/officeDocument/2006/relationships/image" Target="../media/image38.png"/><Relationship Id="rId19" Type="http://schemas.openxmlformats.org/officeDocument/2006/relationships/image" Target="../media/image43.png"/><Relationship Id="rId4" Type="http://schemas.openxmlformats.org/officeDocument/2006/relationships/image" Target="../media/image34.png"/><Relationship Id="rId9" Type="http://schemas.openxmlformats.org/officeDocument/2006/relationships/hyperlink" Target="https://www.uness.fr" TargetMode="External"/><Relationship Id="rId14" Type="http://schemas.openxmlformats.org/officeDocument/2006/relationships/hyperlink" Target="https://www.iutenligne.ne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hyperlink" Target="https://apes-tchad.org/zerun/"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6.png"/><Relationship Id="rId7" Type="http://schemas.openxmlformats.org/officeDocument/2006/relationships/image" Target="../media/image51.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sv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sv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9.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4.svg"/><Relationship Id="rId3" Type="http://schemas.openxmlformats.org/officeDocument/2006/relationships/image" Target="../media/image6.png"/><Relationship Id="rId7" Type="http://schemas.openxmlformats.org/officeDocument/2006/relationships/image" Target="../media/image59.png"/><Relationship Id="rId12" Type="http://schemas.openxmlformats.org/officeDocument/2006/relationships/image" Target="../media/image63.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8.svg"/><Relationship Id="rId11" Type="http://schemas.openxmlformats.org/officeDocument/2006/relationships/image" Target="../media/image62.svg"/><Relationship Id="rId5" Type="http://schemas.openxmlformats.org/officeDocument/2006/relationships/image" Target="../media/image57.png"/><Relationship Id="rId10" Type="http://schemas.openxmlformats.org/officeDocument/2006/relationships/image" Target="../media/image61.png"/><Relationship Id="rId4" Type="http://schemas.openxmlformats.org/officeDocument/2006/relationships/image" Target="../media/image56.png"/><Relationship Id="rId9" Type="http://schemas.openxmlformats.org/officeDocument/2006/relationships/hyperlink" Target="https://moodle.luniversitenumerique.fr/local/documentation/telechargement.php"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svg"/><Relationship Id="rId18" Type="http://schemas.openxmlformats.org/officeDocument/2006/relationships/image" Target="../media/image79.png"/><Relationship Id="rId3" Type="http://schemas.openxmlformats.org/officeDocument/2006/relationships/image" Target="../media/image6.png"/><Relationship Id="rId21" Type="http://schemas.openxmlformats.org/officeDocument/2006/relationships/image" Target="../media/image82.svg"/><Relationship Id="rId7" Type="http://schemas.openxmlformats.org/officeDocument/2006/relationships/image" Target="../media/image68.png"/><Relationship Id="rId12" Type="http://schemas.openxmlformats.org/officeDocument/2006/relationships/image" Target="../media/image73.png"/><Relationship Id="rId17" Type="http://schemas.openxmlformats.org/officeDocument/2006/relationships/image" Target="../media/image78.svg"/><Relationship Id="rId2" Type="http://schemas.openxmlformats.org/officeDocument/2006/relationships/image" Target="../media/image5.png"/><Relationship Id="rId16" Type="http://schemas.openxmlformats.org/officeDocument/2006/relationships/image" Target="../media/image77.png"/><Relationship Id="rId20" Type="http://schemas.openxmlformats.org/officeDocument/2006/relationships/image" Target="../media/image81.png"/><Relationship Id="rId1" Type="http://schemas.openxmlformats.org/officeDocument/2006/relationships/slideLayout" Target="../slideLayouts/slideLayout7.xml"/><Relationship Id="rId6" Type="http://schemas.openxmlformats.org/officeDocument/2006/relationships/image" Target="../media/image67.png"/><Relationship Id="rId11" Type="http://schemas.openxmlformats.org/officeDocument/2006/relationships/image" Target="../media/image72.svg"/><Relationship Id="rId24" Type="http://schemas.openxmlformats.org/officeDocument/2006/relationships/hyperlink" Target="https://creativecommons.org/licenses/?lang=fr-FR" TargetMode="External"/><Relationship Id="rId5" Type="http://schemas.openxmlformats.org/officeDocument/2006/relationships/image" Target="../media/image66.png"/><Relationship Id="rId15" Type="http://schemas.openxmlformats.org/officeDocument/2006/relationships/image" Target="../media/image76.svg"/><Relationship Id="rId23" Type="http://schemas.openxmlformats.org/officeDocument/2006/relationships/image" Target="../media/image84.svg"/><Relationship Id="rId10" Type="http://schemas.openxmlformats.org/officeDocument/2006/relationships/image" Target="../media/image71.png"/><Relationship Id="rId19" Type="http://schemas.openxmlformats.org/officeDocument/2006/relationships/image" Target="../media/image80.svg"/><Relationship Id="rId4" Type="http://schemas.openxmlformats.org/officeDocument/2006/relationships/image" Target="../media/image65.png"/><Relationship Id="rId9" Type="http://schemas.openxmlformats.org/officeDocument/2006/relationships/image" Target="../media/image70.png"/><Relationship Id="rId14" Type="http://schemas.openxmlformats.org/officeDocument/2006/relationships/image" Target="../media/image75.png"/><Relationship Id="rId22" Type="http://schemas.openxmlformats.org/officeDocument/2006/relationships/image" Target="../media/image83.png"/></Relationships>
</file>

<file path=ppt/slides/_rels/slide11.xml.rels><?xml version="1.0" encoding="UTF-8" standalone="yes"?>
<Relationships xmlns="http://schemas.openxmlformats.org/package/2006/relationships"><Relationship Id="rId8" Type="http://schemas.openxmlformats.org/officeDocument/2006/relationships/hyperlink" Target="https://www.fun-mooc.fr/fr/" TargetMode="External"/><Relationship Id="rId13" Type="http://schemas.openxmlformats.org/officeDocument/2006/relationships/image" Target="../media/image90.png"/><Relationship Id="rId3" Type="http://schemas.openxmlformats.org/officeDocument/2006/relationships/image" Target="../media/image5.png"/><Relationship Id="rId7" Type="http://schemas.openxmlformats.org/officeDocument/2006/relationships/image" Target="../media/image86.png"/><Relationship Id="rId12" Type="http://schemas.openxmlformats.org/officeDocument/2006/relationships/image" Target="../media/image89.png"/><Relationship Id="rId17" Type="http://schemas.openxmlformats.org/officeDocument/2006/relationships/hyperlink" Target="https://luniversitenumerique.fr/ia-sup-ressource-intelligence-artificielle/" TargetMode="External"/><Relationship Id="rId2" Type="http://schemas.openxmlformats.org/officeDocument/2006/relationships/image" Target="../media/image6.png"/><Relationship Id="rId16" Type="http://schemas.openxmlformats.org/officeDocument/2006/relationships/hyperlink" Target="https://ikigai.games/games/gamesList" TargetMode="External"/><Relationship Id="rId1" Type="http://schemas.openxmlformats.org/officeDocument/2006/relationships/slideLayout" Target="../slideLayouts/slideLayout7.xml"/><Relationship Id="rId6" Type="http://schemas.openxmlformats.org/officeDocument/2006/relationships/hyperlink" Target="https://bneuf.auf.org/resource/home" TargetMode="External"/><Relationship Id="rId11" Type="http://schemas.openxmlformats.org/officeDocument/2006/relationships/image" Target="../media/image88.png"/><Relationship Id="rId5" Type="http://schemas.openxmlformats.org/officeDocument/2006/relationships/image" Target="../media/image85.png"/><Relationship Id="rId15" Type="http://schemas.openxmlformats.org/officeDocument/2006/relationships/hyperlink" Target="https://ecriplus.fr" TargetMode="External"/><Relationship Id="rId10" Type="http://schemas.openxmlformats.org/officeDocument/2006/relationships/hyperlink" Target="https://oercommons.org" TargetMode="External"/><Relationship Id="rId4" Type="http://schemas.openxmlformats.org/officeDocument/2006/relationships/hyperlink" Target="https://www.canal-u.tv" TargetMode="External"/><Relationship Id="rId9" Type="http://schemas.openxmlformats.org/officeDocument/2006/relationships/image" Target="../media/image87.png"/><Relationship Id="rId14" Type="http://schemas.openxmlformats.org/officeDocument/2006/relationships/image" Target="../media/image91.png"/></Relationships>
</file>

<file path=ppt/slides/_rels/slide12.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hyperlink" Target="https://www.numistral.fr/fr" TargetMode="External"/><Relationship Id="rId3" Type="http://schemas.openxmlformats.org/officeDocument/2006/relationships/image" Target="../media/image5.png"/><Relationship Id="rId7" Type="http://schemas.openxmlformats.org/officeDocument/2006/relationships/hyperlink" Target="https://www.publicdomainpictures.net/fr/" TargetMode="External"/><Relationship Id="rId12" Type="http://schemas.openxmlformats.org/officeDocument/2006/relationships/hyperlink" Target="https://coverr.co" TargetMode="External"/><Relationship Id="rId17" Type="http://schemas.openxmlformats.org/officeDocument/2006/relationships/image" Target="../media/image94.png"/><Relationship Id="rId2" Type="http://schemas.openxmlformats.org/officeDocument/2006/relationships/image" Target="../media/image6.png"/><Relationship Id="rId16" Type="http://schemas.openxmlformats.org/officeDocument/2006/relationships/hyperlink" Target="https://www.loc.gov" TargetMode="External"/><Relationship Id="rId1" Type="http://schemas.openxmlformats.org/officeDocument/2006/relationships/slideLayout" Target="../slideLayouts/slideLayout7.xml"/><Relationship Id="rId6" Type="http://schemas.openxmlformats.org/officeDocument/2006/relationships/hyperlink" Target="https://www.pexels.com/fr-fr/" TargetMode="External"/><Relationship Id="rId11" Type="http://schemas.openxmlformats.org/officeDocument/2006/relationships/hyperlink" Target="https://pixabay.com/fr/videos/search/videos/" TargetMode="External"/><Relationship Id="rId5" Type="http://schemas.openxmlformats.org/officeDocument/2006/relationships/hyperlink" Target="https://pixabay.com/fr/" TargetMode="External"/><Relationship Id="rId15" Type="http://schemas.openxmlformats.org/officeDocument/2006/relationships/hyperlink" Target="https://commons.wikimedia.org/wiki/Accueil" TargetMode="External"/><Relationship Id="rId10" Type="http://schemas.openxmlformats.org/officeDocument/2006/relationships/hyperlink" Target="https://www.pexels.com/fr-fr/chercher/videos/" TargetMode="External"/><Relationship Id="rId4" Type="http://schemas.openxmlformats.org/officeDocument/2006/relationships/hyperlink" Target="https://unsplash.com/fr" TargetMode="External"/><Relationship Id="rId9" Type="http://schemas.openxmlformats.org/officeDocument/2006/relationships/image" Target="../media/image93.png"/><Relationship Id="rId14" Type="http://schemas.openxmlformats.org/officeDocument/2006/relationships/hyperlink" Target="https://digitalcollections.nypl.or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8.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svg"/><Relationship Id="rId4" Type="http://schemas.openxmlformats.org/officeDocument/2006/relationships/image" Target="../media/image9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2.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svg"/><Relationship Id="rId4" Type="http://schemas.openxmlformats.org/officeDocument/2006/relationships/image" Target="../media/image99.png"/></Relationships>
</file>

<file path=ppt/slides/_rels/slide15.xml.rels><?xml version="1.0" encoding="UTF-8" standalone="yes"?>
<Relationships xmlns="http://schemas.openxmlformats.org/package/2006/relationships"><Relationship Id="rId8" Type="http://schemas.openxmlformats.org/officeDocument/2006/relationships/image" Target="../media/image107.svg"/><Relationship Id="rId3" Type="http://schemas.openxmlformats.org/officeDocument/2006/relationships/image" Target="../media/image2.png"/><Relationship Id="rId7" Type="http://schemas.openxmlformats.org/officeDocument/2006/relationships/image" Target="../media/image106.png"/><Relationship Id="rId2" Type="http://schemas.openxmlformats.org/officeDocument/2006/relationships/image" Target="../media/image103.jpeg"/><Relationship Id="rId1" Type="http://schemas.openxmlformats.org/officeDocument/2006/relationships/slideLayout" Target="../slideLayouts/slideLayout7.xml"/><Relationship Id="rId6" Type="http://schemas.openxmlformats.org/officeDocument/2006/relationships/image" Target="../media/image105.svg"/><Relationship Id="rId5" Type="http://schemas.openxmlformats.org/officeDocument/2006/relationships/image" Target="../media/image104.png"/><Relationship Id="rId10" Type="http://schemas.openxmlformats.org/officeDocument/2006/relationships/hyperlink" Target="https://luniversitenumerique.fr" TargetMode="External"/><Relationship Id="rId4" Type="http://schemas.openxmlformats.org/officeDocument/2006/relationships/image" Target="../media/image3.svg"/><Relationship Id="rId9" Type="http://schemas.openxmlformats.org/officeDocument/2006/relationships/hyperlink" Target="https://www.linkedin.com/company/l-universit%C3%A9-num%C3%A9rique/posts/?feedView=al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9540" y="0"/>
            <a:ext cx="28723800" cy="11621310"/>
            <a:chOff x="0" y="0"/>
            <a:chExt cx="34423028" cy="13927150"/>
          </a:xfrm>
        </p:grpSpPr>
        <p:sp>
          <p:nvSpPr>
            <p:cNvPr id="3" name="Freeform 3"/>
            <p:cNvSpPr/>
            <p:nvPr/>
          </p:nvSpPr>
          <p:spPr>
            <a:xfrm>
              <a:off x="0" y="0"/>
              <a:ext cx="34423009" cy="13927150"/>
            </a:xfrm>
            <a:custGeom>
              <a:avLst/>
              <a:gdLst/>
              <a:ahLst/>
              <a:cxnLst/>
              <a:rect l="l" t="t" r="r" b="b"/>
              <a:pathLst>
                <a:path w="34423009" h="13927150">
                  <a:moveTo>
                    <a:pt x="0" y="0"/>
                  </a:moveTo>
                  <a:lnTo>
                    <a:pt x="34423009" y="0"/>
                  </a:lnTo>
                  <a:lnTo>
                    <a:pt x="34423009" y="13927150"/>
                  </a:lnTo>
                  <a:lnTo>
                    <a:pt x="0" y="13927150"/>
                  </a:lnTo>
                  <a:lnTo>
                    <a:pt x="0" y="0"/>
                  </a:lnTo>
                  <a:close/>
                </a:path>
              </a:pathLst>
            </a:custGeom>
            <a:blipFill>
              <a:blip r:embed="rId2"/>
              <a:stretch>
                <a:fillRect l="-2663" r="-2798"/>
              </a:stretch>
            </a:blipFill>
          </p:spPr>
        </p:sp>
      </p:grpSp>
      <p:sp>
        <p:nvSpPr>
          <p:cNvPr id="4" name="Freeform 4" descr="Logo de L'Université Numérique"/>
          <p:cNvSpPr/>
          <p:nvPr/>
        </p:nvSpPr>
        <p:spPr>
          <a:xfrm>
            <a:off x="965025" y="719395"/>
            <a:ext cx="7542162" cy="2428208"/>
          </a:xfrm>
          <a:custGeom>
            <a:avLst/>
            <a:gdLst/>
            <a:ahLst/>
            <a:cxnLst/>
            <a:rect l="l" t="t" r="r" b="b"/>
            <a:pathLst>
              <a:path w="7542162" h="2428208">
                <a:moveTo>
                  <a:pt x="0" y="0"/>
                </a:moveTo>
                <a:lnTo>
                  <a:pt x="7542162" y="0"/>
                </a:lnTo>
                <a:lnTo>
                  <a:pt x="7542162" y="2428208"/>
                </a:lnTo>
                <a:lnTo>
                  <a:pt x="0" y="2428208"/>
                </a:lnTo>
                <a:lnTo>
                  <a:pt x="0" y="0"/>
                </a:lnTo>
                <a:close/>
              </a:path>
            </a:pathLst>
          </a:custGeom>
          <a:blipFill>
            <a:blip r:embed="rId3">
              <a:extLst>
                <a:ext uri="{96DAC541-7B7A-43D3-8B79-37D633B846F1}">
                  <asvg:svgBlip xmlns:asvg="http://schemas.microsoft.com/office/drawing/2016/SVG/main" r:embed="rId4"/>
                </a:ext>
              </a:extLst>
            </a:blip>
            <a:stretch>
              <a:fillRect t="-591" b="-591"/>
            </a:stretch>
          </a:blipFill>
        </p:spPr>
      </p:sp>
      <p:grpSp>
        <p:nvGrpSpPr>
          <p:cNvPr id="5" name="Group 5"/>
          <p:cNvGrpSpPr/>
          <p:nvPr/>
        </p:nvGrpSpPr>
        <p:grpSpPr>
          <a:xfrm>
            <a:off x="1028700" y="3686861"/>
            <a:ext cx="11118905" cy="1247039"/>
            <a:chOff x="0" y="0"/>
            <a:chExt cx="14825207" cy="1662719"/>
          </a:xfrm>
        </p:grpSpPr>
        <p:sp>
          <p:nvSpPr>
            <p:cNvPr id="6" name="Freeform 6" descr="Les ressources éducatives libres"/>
            <p:cNvSpPr/>
            <p:nvPr/>
          </p:nvSpPr>
          <p:spPr>
            <a:xfrm>
              <a:off x="0" y="0"/>
              <a:ext cx="14825208" cy="1662721"/>
            </a:xfrm>
            <a:custGeom>
              <a:avLst/>
              <a:gdLst/>
              <a:ahLst/>
              <a:cxnLst/>
              <a:rect l="l" t="t" r="r" b="b"/>
              <a:pathLst>
                <a:path w="14825208" h="1662721">
                  <a:moveTo>
                    <a:pt x="0" y="0"/>
                  </a:moveTo>
                  <a:lnTo>
                    <a:pt x="14825208" y="0"/>
                  </a:lnTo>
                  <a:lnTo>
                    <a:pt x="14825208" y="1662721"/>
                  </a:lnTo>
                  <a:lnTo>
                    <a:pt x="0" y="1662721"/>
                  </a:lnTo>
                  <a:close/>
                </a:path>
              </a:pathLst>
            </a:custGeom>
            <a:blipFill>
              <a:blip r:embed="rId5">
                <a:alphaModFix amt="0"/>
              </a:blip>
              <a:stretch>
                <a:fillRect t="-117456" r="7937" b="-102430"/>
              </a:stretch>
            </a:blipFill>
          </p:spPr>
        </p:sp>
        <p:sp>
          <p:nvSpPr>
            <p:cNvPr id="7" name="TextBox 7"/>
            <p:cNvSpPr txBox="1"/>
            <p:nvPr/>
          </p:nvSpPr>
          <p:spPr>
            <a:xfrm>
              <a:off x="0" y="47625"/>
              <a:ext cx="14825207" cy="1615094"/>
            </a:xfrm>
            <a:prstGeom prst="rect">
              <a:avLst/>
            </a:prstGeom>
          </p:spPr>
          <p:txBody>
            <a:bodyPr lIns="0" tIns="0" rIns="0" bIns="0" rtlCol="0" anchor="b"/>
            <a:lstStyle/>
            <a:p>
              <a:pPr algn="l">
                <a:lnSpc>
                  <a:spcPts val="5616"/>
                </a:lnSpc>
              </a:pPr>
              <a:r>
                <a:rPr lang="en-US" sz="5200">
                  <a:solidFill>
                    <a:srgbClr val="FFFFFF"/>
                  </a:solidFill>
                  <a:latin typeface="Paytone One"/>
                  <a:ea typeface="Paytone One"/>
                  <a:cs typeface="Paytone One"/>
                  <a:sym typeface="Paytone One"/>
                </a:rPr>
                <a:t>Les ressources éducatives libres</a:t>
              </a:r>
            </a:p>
          </p:txBody>
        </p:sp>
      </p:grpSp>
      <p:sp>
        <p:nvSpPr>
          <p:cNvPr id="8" name="TextBox 8"/>
          <p:cNvSpPr txBox="1"/>
          <p:nvPr/>
        </p:nvSpPr>
        <p:spPr>
          <a:xfrm>
            <a:off x="1077297" y="5011903"/>
            <a:ext cx="8548840" cy="426720"/>
          </a:xfrm>
          <a:prstGeom prst="rect">
            <a:avLst/>
          </a:prstGeom>
        </p:spPr>
        <p:txBody>
          <a:bodyPr lIns="0" tIns="0" rIns="0" bIns="0" rtlCol="0" anchor="t">
            <a:spAutoFit/>
          </a:bodyPr>
          <a:lstStyle/>
          <a:p>
            <a:pPr algn="l">
              <a:lnSpc>
                <a:spcPts val="3240"/>
              </a:lnSpc>
            </a:pPr>
            <a:r>
              <a:rPr lang="en-US" sz="3000">
                <a:solidFill>
                  <a:srgbClr val="FFFFFF"/>
                </a:solidFill>
                <a:latin typeface="Rubik"/>
                <a:ea typeface="Rubik"/>
                <a:cs typeface="Rubik"/>
                <a:sym typeface="Rubik"/>
              </a:rPr>
              <a:t>Dans l’enseignement supérieur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35" y="-1878806"/>
            <a:ext cx="6299197" cy="12854159"/>
            <a:chOff x="0" y="0"/>
            <a:chExt cx="8398929" cy="17138879"/>
          </a:xfrm>
        </p:grpSpPr>
        <p:sp>
          <p:nvSpPr>
            <p:cNvPr id="3" name="Freeform 3"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2"/>
              <a:stretch>
                <a:fillRect/>
              </a:stretch>
            </a:blipFill>
          </p:spPr>
        </p:sp>
      </p:grpSp>
      <p:grpSp>
        <p:nvGrpSpPr>
          <p:cNvPr id="4" name="Group 4"/>
          <p:cNvGrpSpPr/>
          <p:nvPr/>
        </p:nvGrpSpPr>
        <p:grpSpPr>
          <a:xfrm>
            <a:off x="11486178" y="-3778501"/>
            <a:ext cx="6801822" cy="19517373"/>
            <a:chOff x="0" y="0"/>
            <a:chExt cx="9069095" cy="26023164"/>
          </a:xfrm>
        </p:grpSpPr>
        <p:sp>
          <p:nvSpPr>
            <p:cNvPr id="5" name="Freeform 5"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3"/>
              <a:stretch>
                <a:fillRect/>
              </a:stretch>
            </a:blipFill>
          </p:spPr>
        </p:sp>
      </p:grpSp>
      <p:grpSp>
        <p:nvGrpSpPr>
          <p:cNvPr id="6" name="Group 6"/>
          <p:cNvGrpSpPr/>
          <p:nvPr/>
        </p:nvGrpSpPr>
        <p:grpSpPr>
          <a:xfrm>
            <a:off x="440592" y="298426"/>
            <a:ext cx="17483648" cy="9772782"/>
            <a:chOff x="0" y="0"/>
            <a:chExt cx="1274836" cy="712591"/>
          </a:xfrm>
        </p:grpSpPr>
        <p:sp>
          <p:nvSpPr>
            <p:cNvPr id="7" name="Freeform 7"/>
            <p:cNvSpPr/>
            <p:nvPr/>
          </p:nvSpPr>
          <p:spPr>
            <a:xfrm>
              <a:off x="0" y="0"/>
              <a:ext cx="1274836" cy="712591"/>
            </a:xfrm>
            <a:custGeom>
              <a:avLst/>
              <a:gdLst/>
              <a:ahLst/>
              <a:cxnLst/>
              <a:rect l="l" t="t" r="r" b="b"/>
              <a:pathLst>
                <a:path w="1274836" h="712591">
                  <a:moveTo>
                    <a:pt x="8649" y="0"/>
                  </a:moveTo>
                  <a:lnTo>
                    <a:pt x="1266188" y="0"/>
                  </a:lnTo>
                  <a:cubicBezTo>
                    <a:pt x="1268481" y="0"/>
                    <a:pt x="1270681" y="911"/>
                    <a:pt x="1272303" y="2533"/>
                  </a:cubicBezTo>
                  <a:cubicBezTo>
                    <a:pt x="1273925" y="4155"/>
                    <a:pt x="1274836" y="6355"/>
                    <a:pt x="1274836" y="8649"/>
                  </a:cubicBezTo>
                  <a:lnTo>
                    <a:pt x="1274836" y="703943"/>
                  </a:lnTo>
                  <a:cubicBezTo>
                    <a:pt x="1274836" y="706237"/>
                    <a:pt x="1273925" y="708436"/>
                    <a:pt x="1272303" y="710058"/>
                  </a:cubicBezTo>
                  <a:cubicBezTo>
                    <a:pt x="1270681" y="711680"/>
                    <a:pt x="1268481" y="712591"/>
                    <a:pt x="1266188" y="712591"/>
                  </a:cubicBezTo>
                  <a:lnTo>
                    <a:pt x="8649" y="712591"/>
                  </a:lnTo>
                  <a:cubicBezTo>
                    <a:pt x="6355" y="712591"/>
                    <a:pt x="4155" y="711680"/>
                    <a:pt x="2533" y="710058"/>
                  </a:cubicBezTo>
                  <a:cubicBezTo>
                    <a:pt x="911" y="708436"/>
                    <a:pt x="0" y="706237"/>
                    <a:pt x="0" y="703943"/>
                  </a:cubicBezTo>
                  <a:lnTo>
                    <a:pt x="0" y="8649"/>
                  </a:lnTo>
                  <a:cubicBezTo>
                    <a:pt x="0" y="6355"/>
                    <a:pt x="911" y="4155"/>
                    <a:pt x="2533" y="2533"/>
                  </a:cubicBezTo>
                  <a:cubicBezTo>
                    <a:pt x="4155" y="911"/>
                    <a:pt x="6355" y="0"/>
                    <a:pt x="8649" y="0"/>
                  </a:cubicBezTo>
                  <a:close/>
                </a:path>
              </a:pathLst>
            </a:custGeom>
            <a:gradFill rotWithShape="1">
              <a:gsLst>
                <a:gs pos="0">
                  <a:srgbClr val="000000">
                    <a:alpha val="32000"/>
                  </a:srgbClr>
                </a:gs>
                <a:gs pos="100000">
                  <a:srgbClr val="737373">
                    <a:alpha val="32000"/>
                  </a:srgbClr>
                </a:gs>
              </a:gsLst>
              <a:lin ang="0"/>
            </a:gradFill>
          </p:spPr>
        </p:sp>
        <p:sp>
          <p:nvSpPr>
            <p:cNvPr id="8" name="TextBox 8"/>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440592" y="298426"/>
            <a:ext cx="17375098" cy="9690147"/>
            <a:chOff x="0" y="0"/>
            <a:chExt cx="1264701" cy="705328"/>
          </a:xfrm>
        </p:grpSpPr>
        <p:sp>
          <p:nvSpPr>
            <p:cNvPr id="10" name="Freeform 10"/>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1" name="TextBox 11"/>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sp>
        <p:nvSpPr>
          <p:cNvPr id="12" name="Freeform 12"/>
          <p:cNvSpPr/>
          <p:nvPr/>
        </p:nvSpPr>
        <p:spPr>
          <a:xfrm>
            <a:off x="13813309" y="7494207"/>
            <a:ext cx="1116660" cy="743087"/>
          </a:xfrm>
          <a:custGeom>
            <a:avLst/>
            <a:gdLst/>
            <a:ahLst/>
            <a:cxnLst/>
            <a:rect l="l" t="t" r="r" b="b"/>
            <a:pathLst>
              <a:path w="1116660" h="743087">
                <a:moveTo>
                  <a:pt x="0" y="0"/>
                </a:moveTo>
                <a:lnTo>
                  <a:pt x="1116660" y="0"/>
                </a:lnTo>
                <a:lnTo>
                  <a:pt x="1116660" y="743086"/>
                </a:lnTo>
                <a:lnTo>
                  <a:pt x="0" y="74308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620362" y="4922545"/>
            <a:ext cx="708523" cy="965071"/>
          </a:xfrm>
          <a:custGeom>
            <a:avLst/>
            <a:gdLst/>
            <a:ahLst/>
            <a:cxnLst/>
            <a:rect l="l" t="t" r="r" b="b"/>
            <a:pathLst>
              <a:path w="708523" h="965071">
                <a:moveTo>
                  <a:pt x="0" y="0"/>
                </a:moveTo>
                <a:lnTo>
                  <a:pt x="708523" y="0"/>
                </a:lnTo>
                <a:lnTo>
                  <a:pt x="708523" y="965071"/>
                </a:lnTo>
                <a:lnTo>
                  <a:pt x="0" y="9650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12443783" y="4305274"/>
            <a:ext cx="994165" cy="712721"/>
          </a:xfrm>
          <a:custGeom>
            <a:avLst/>
            <a:gdLst/>
            <a:ahLst/>
            <a:cxnLst/>
            <a:rect l="l" t="t" r="r" b="b"/>
            <a:pathLst>
              <a:path w="994165" h="712721">
                <a:moveTo>
                  <a:pt x="0" y="0"/>
                </a:moveTo>
                <a:lnTo>
                  <a:pt x="994165" y="0"/>
                </a:lnTo>
                <a:lnTo>
                  <a:pt x="994165" y="712721"/>
                </a:lnTo>
                <a:lnTo>
                  <a:pt x="0" y="712721"/>
                </a:lnTo>
                <a:lnTo>
                  <a:pt x="0" y="0"/>
                </a:lnTo>
                <a:close/>
              </a:path>
            </a:pathLst>
          </a:custGeom>
          <a:blipFill>
            <a:blip r:embed="rId8">
              <a:extLst>
                <a:ext uri="{96DAC541-7B7A-43D3-8B79-37D633B846F1}">
                  <asvg:svgBlip xmlns:asvg="http://schemas.microsoft.com/office/drawing/2016/SVG/main" r:embed="rId9"/>
                </a:ext>
              </a:extLst>
            </a:blip>
            <a:stretch>
              <a:fillRect r="-330"/>
            </a:stretch>
          </a:blipFill>
        </p:spPr>
      </p:sp>
      <p:sp>
        <p:nvSpPr>
          <p:cNvPr id="15" name="Freeform 15"/>
          <p:cNvSpPr/>
          <p:nvPr/>
        </p:nvSpPr>
        <p:spPr>
          <a:xfrm>
            <a:off x="9730248" y="5126168"/>
            <a:ext cx="761261" cy="754341"/>
          </a:xfrm>
          <a:custGeom>
            <a:avLst/>
            <a:gdLst/>
            <a:ahLst/>
            <a:cxnLst/>
            <a:rect l="l" t="t" r="r" b="b"/>
            <a:pathLst>
              <a:path w="761261" h="754341">
                <a:moveTo>
                  <a:pt x="0" y="0"/>
                </a:moveTo>
                <a:lnTo>
                  <a:pt x="761261" y="0"/>
                </a:lnTo>
                <a:lnTo>
                  <a:pt x="761261" y="754341"/>
                </a:lnTo>
                <a:lnTo>
                  <a:pt x="0" y="75434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Freeform 16"/>
          <p:cNvSpPr/>
          <p:nvPr/>
        </p:nvSpPr>
        <p:spPr>
          <a:xfrm>
            <a:off x="10987998" y="7378394"/>
            <a:ext cx="838985" cy="738307"/>
          </a:xfrm>
          <a:custGeom>
            <a:avLst/>
            <a:gdLst/>
            <a:ahLst/>
            <a:cxnLst/>
            <a:rect l="l" t="t" r="r" b="b"/>
            <a:pathLst>
              <a:path w="838985" h="738307">
                <a:moveTo>
                  <a:pt x="0" y="0"/>
                </a:moveTo>
                <a:lnTo>
                  <a:pt x="838985" y="0"/>
                </a:lnTo>
                <a:lnTo>
                  <a:pt x="838985" y="738307"/>
                </a:lnTo>
                <a:lnTo>
                  <a:pt x="0" y="73830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17" name="Group 17"/>
          <p:cNvGrpSpPr/>
          <p:nvPr/>
        </p:nvGrpSpPr>
        <p:grpSpPr>
          <a:xfrm>
            <a:off x="1028700" y="3402150"/>
            <a:ext cx="7068884" cy="5654124"/>
            <a:chOff x="0" y="0"/>
            <a:chExt cx="932679" cy="746013"/>
          </a:xfrm>
        </p:grpSpPr>
        <p:sp>
          <p:nvSpPr>
            <p:cNvPr id="18" name="Freeform 18"/>
            <p:cNvSpPr/>
            <p:nvPr/>
          </p:nvSpPr>
          <p:spPr>
            <a:xfrm>
              <a:off x="0" y="0"/>
              <a:ext cx="932679" cy="746013"/>
            </a:xfrm>
            <a:custGeom>
              <a:avLst/>
              <a:gdLst/>
              <a:ahLst/>
              <a:cxnLst/>
              <a:rect l="l" t="t" r="r" b="b"/>
              <a:pathLst>
                <a:path w="932679" h="746013">
                  <a:moveTo>
                    <a:pt x="51475" y="0"/>
                  </a:moveTo>
                  <a:lnTo>
                    <a:pt x="881204" y="0"/>
                  </a:lnTo>
                  <a:cubicBezTo>
                    <a:pt x="894856" y="0"/>
                    <a:pt x="907949" y="5423"/>
                    <a:pt x="917602" y="15077"/>
                  </a:cubicBezTo>
                  <a:cubicBezTo>
                    <a:pt x="927256" y="24730"/>
                    <a:pt x="932679" y="37823"/>
                    <a:pt x="932679" y="51475"/>
                  </a:cubicBezTo>
                  <a:lnTo>
                    <a:pt x="932679" y="694539"/>
                  </a:lnTo>
                  <a:cubicBezTo>
                    <a:pt x="932679" y="708191"/>
                    <a:pt x="927256" y="721283"/>
                    <a:pt x="917602" y="730937"/>
                  </a:cubicBezTo>
                  <a:cubicBezTo>
                    <a:pt x="907949" y="740590"/>
                    <a:pt x="894856" y="746013"/>
                    <a:pt x="881204" y="746013"/>
                  </a:cubicBezTo>
                  <a:lnTo>
                    <a:pt x="51475" y="746013"/>
                  </a:lnTo>
                  <a:cubicBezTo>
                    <a:pt x="37823" y="746013"/>
                    <a:pt x="24730" y="740590"/>
                    <a:pt x="15077" y="730937"/>
                  </a:cubicBezTo>
                  <a:cubicBezTo>
                    <a:pt x="5423" y="721283"/>
                    <a:pt x="0" y="708191"/>
                    <a:pt x="0" y="694539"/>
                  </a:cubicBezTo>
                  <a:lnTo>
                    <a:pt x="0" y="51475"/>
                  </a:lnTo>
                  <a:cubicBezTo>
                    <a:pt x="0" y="37823"/>
                    <a:pt x="5423" y="24730"/>
                    <a:pt x="15077" y="15077"/>
                  </a:cubicBezTo>
                  <a:cubicBezTo>
                    <a:pt x="24730" y="5423"/>
                    <a:pt x="37823" y="0"/>
                    <a:pt x="51475" y="0"/>
                  </a:cubicBezTo>
                  <a:close/>
                </a:path>
              </a:pathLst>
            </a:custGeom>
            <a:solidFill>
              <a:srgbClr val="F8F7F7"/>
            </a:solidFill>
          </p:spPr>
        </p:sp>
        <p:sp>
          <p:nvSpPr>
            <p:cNvPr id="19" name="TextBox 19"/>
            <p:cNvSpPr txBox="1"/>
            <p:nvPr/>
          </p:nvSpPr>
          <p:spPr>
            <a:xfrm>
              <a:off x="0" y="-57150"/>
              <a:ext cx="932679" cy="803163"/>
            </a:xfrm>
            <a:prstGeom prst="rect">
              <a:avLst/>
            </a:prstGeom>
          </p:spPr>
          <p:txBody>
            <a:bodyPr lIns="50800" tIns="50800" rIns="50800" bIns="50800" rtlCol="0" anchor="ctr"/>
            <a:lstStyle/>
            <a:p>
              <a:pPr algn="ctr">
                <a:lnSpc>
                  <a:spcPts val="3359"/>
                </a:lnSpc>
              </a:pPr>
              <a:endParaRPr/>
            </a:p>
          </p:txBody>
        </p:sp>
      </p:grpSp>
      <p:sp>
        <p:nvSpPr>
          <p:cNvPr id="20" name="TextBox 20"/>
          <p:cNvSpPr txBox="1"/>
          <p:nvPr/>
        </p:nvSpPr>
        <p:spPr>
          <a:xfrm>
            <a:off x="1088965" y="751427"/>
            <a:ext cx="8505508" cy="598932"/>
          </a:xfrm>
          <a:prstGeom prst="rect">
            <a:avLst/>
          </a:prstGeom>
        </p:spPr>
        <p:txBody>
          <a:bodyPr lIns="0" tIns="0" rIns="0" bIns="0" rtlCol="0" anchor="t">
            <a:spAutoFit/>
          </a:bodyPr>
          <a:lstStyle/>
          <a:p>
            <a:pPr algn="l">
              <a:lnSpc>
                <a:spcPts val="4643"/>
              </a:lnSpc>
            </a:pPr>
            <a:r>
              <a:rPr lang="en-US" sz="4299">
                <a:solidFill>
                  <a:srgbClr val="1B2E6B"/>
                </a:solidFill>
                <a:latin typeface="Paytone One"/>
                <a:ea typeface="Paytone One"/>
                <a:cs typeface="Paytone One"/>
                <a:sym typeface="Paytone One"/>
              </a:rPr>
              <a:t>Les ressources éducatives libres</a:t>
            </a:r>
          </a:p>
        </p:txBody>
      </p:sp>
      <p:sp>
        <p:nvSpPr>
          <p:cNvPr id="21" name="TextBox 21"/>
          <p:cNvSpPr txBox="1"/>
          <p:nvPr/>
        </p:nvSpPr>
        <p:spPr>
          <a:xfrm>
            <a:off x="9840255" y="2493151"/>
            <a:ext cx="7045520" cy="1058037"/>
          </a:xfrm>
          <a:prstGeom prst="rect">
            <a:avLst/>
          </a:prstGeom>
        </p:spPr>
        <p:txBody>
          <a:bodyPr lIns="0" tIns="0" rIns="0" bIns="0" rtlCol="0" anchor="t">
            <a:spAutoFit/>
          </a:bodyPr>
          <a:lstStyle/>
          <a:p>
            <a:pPr algn="l">
              <a:lnSpc>
                <a:spcPts val="4104"/>
              </a:lnSpc>
            </a:pPr>
            <a:r>
              <a:rPr lang="en-US" sz="3800" b="1">
                <a:solidFill>
                  <a:srgbClr val="1B2E6B"/>
                </a:solidFill>
                <a:latin typeface="Rubik Bold"/>
                <a:ea typeface="Rubik Bold"/>
                <a:cs typeface="Rubik Bold"/>
                <a:sym typeface="Rubik Bold"/>
              </a:rPr>
              <a:t>Elles peuvent prendre différentes formes</a:t>
            </a:r>
          </a:p>
        </p:txBody>
      </p:sp>
      <p:sp>
        <p:nvSpPr>
          <p:cNvPr id="22" name="TextBox 22"/>
          <p:cNvSpPr txBox="1"/>
          <p:nvPr/>
        </p:nvSpPr>
        <p:spPr>
          <a:xfrm>
            <a:off x="1232107" y="4022911"/>
            <a:ext cx="6662070" cy="4746888"/>
          </a:xfrm>
          <a:prstGeom prst="rect">
            <a:avLst/>
          </a:prstGeom>
        </p:spPr>
        <p:txBody>
          <a:bodyPr lIns="0" tIns="0" rIns="0" bIns="0" rtlCol="0" anchor="t">
            <a:spAutoFit/>
          </a:bodyPr>
          <a:lstStyle/>
          <a:p>
            <a:pPr algn="l">
              <a:lnSpc>
                <a:spcPts val="3066"/>
              </a:lnSpc>
            </a:pPr>
            <a:r>
              <a:rPr lang="en-US" sz="2838">
                <a:solidFill>
                  <a:srgbClr val="1B2E6B"/>
                </a:solidFill>
                <a:latin typeface="Rubik"/>
                <a:ea typeface="Rubik"/>
                <a:cs typeface="Rubik"/>
                <a:sym typeface="Rubik"/>
              </a:rPr>
              <a:t>« Les Ressources Éducatives Libres sont des matériaux d’enseignement, d’apprentissage ou de recherche sur tout support, numérique ou autre appartenant au domaine public ou publiés avec une licence de propriété intellectuelle permettant leur utilisation, adaptation et distribution à titre gratuit » </a:t>
            </a:r>
          </a:p>
          <a:p>
            <a:pPr algn="l">
              <a:lnSpc>
                <a:spcPts val="3066"/>
              </a:lnSpc>
            </a:pPr>
            <a:endParaRPr lang="en-US" sz="2838">
              <a:solidFill>
                <a:srgbClr val="1B2E6B"/>
              </a:solidFill>
              <a:latin typeface="Rubik"/>
              <a:ea typeface="Rubik"/>
              <a:cs typeface="Rubik"/>
              <a:sym typeface="Rubik"/>
            </a:endParaRPr>
          </a:p>
          <a:p>
            <a:pPr algn="l">
              <a:lnSpc>
                <a:spcPts val="1149"/>
              </a:lnSpc>
            </a:pPr>
            <a:endParaRPr lang="en-US" sz="2838">
              <a:solidFill>
                <a:srgbClr val="1B2E6B"/>
              </a:solidFill>
              <a:latin typeface="Rubik"/>
              <a:ea typeface="Rubik"/>
              <a:cs typeface="Rubik"/>
              <a:sym typeface="Rubik"/>
            </a:endParaRPr>
          </a:p>
          <a:p>
            <a:pPr algn="l">
              <a:lnSpc>
                <a:spcPts val="3066"/>
              </a:lnSpc>
            </a:pPr>
            <a:r>
              <a:rPr lang="en-US" sz="2838" i="1">
                <a:solidFill>
                  <a:srgbClr val="1B2E6B"/>
                </a:solidFill>
                <a:latin typeface="Rubik Italics"/>
                <a:ea typeface="Rubik Italics"/>
                <a:cs typeface="Rubik Italics"/>
                <a:sym typeface="Rubik Italics"/>
              </a:rPr>
              <a:t>Déclaration de Paris sur les REL (UNESCO) 2012</a:t>
            </a:r>
          </a:p>
        </p:txBody>
      </p:sp>
      <p:sp>
        <p:nvSpPr>
          <p:cNvPr id="23" name="TextBox 23"/>
          <p:cNvSpPr txBox="1"/>
          <p:nvPr/>
        </p:nvSpPr>
        <p:spPr>
          <a:xfrm>
            <a:off x="13437948" y="8346964"/>
            <a:ext cx="1867381" cy="603052"/>
          </a:xfrm>
          <a:prstGeom prst="rect">
            <a:avLst/>
          </a:prstGeom>
        </p:spPr>
        <p:txBody>
          <a:bodyPr lIns="0" tIns="0" rIns="0" bIns="0" rtlCol="0" anchor="t">
            <a:spAutoFit/>
          </a:bodyPr>
          <a:lstStyle/>
          <a:p>
            <a:pPr algn="ctr">
              <a:lnSpc>
                <a:spcPts val="2383"/>
              </a:lnSpc>
            </a:pPr>
            <a:r>
              <a:rPr lang="en-US" sz="2206">
                <a:solidFill>
                  <a:srgbClr val="1B2E6B"/>
                </a:solidFill>
                <a:latin typeface="Rubik"/>
                <a:ea typeface="Rubik"/>
                <a:cs typeface="Rubik"/>
                <a:sym typeface="Rubik"/>
              </a:rPr>
              <a:t>Manuels et autres textes</a:t>
            </a:r>
          </a:p>
        </p:txBody>
      </p:sp>
      <p:sp>
        <p:nvSpPr>
          <p:cNvPr id="24" name="TextBox 24"/>
          <p:cNvSpPr txBox="1"/>
          <p:nvPr/>
        </p:nvSpPr>
        <p:spPr>
          <a:xfrm>
            <a:off x="12124172" y="5185471"/>
            <a:ext cx="1687284" cy="603052"/>
          </a:xfrm>
          <a:prstGeom prst="rect">
            <a:avLst/>
          </a:prstGeom>
        </p:spPr>
        <p:txBody>
          <a:bodyPr lIns="0" tIns="0" rIns="0" bIns="0" rtlCol="0" anchor="t">
            <a:spAutoFit/>
          </a:bodyPr>
          <a:lstStyle/>
          <a:p>
            <a:pPr algn="ctr">
              <a:lnSpc>
                <a:spcPts val="2383"/>
              </a:lnSpc>
            </a:pPr>
            <a:r>
              <a:rPr lang="en-US" sz="2206">
                <a:solidFill>
                  <a:srgbClr val="1B2E6B"/>
                </a:solidFill>
                <a:latin typeface="Rubik"/>
                <a:ea typeface="Rubik"/>
                <a:cs typeface="Rubik"/>
                <a:sym typeface="Rubik"/>
              </a:rPr>
              <a:t>Applications ou codes</a:t>
            </a:r>
          </a:p>
        </p:txBody>
      </p:sp>
      <p:sp>
        <p:nvSpPr>
          <p:cNvPr id="25" name="TextBox 25"/>
          <p:cNvSpPr txBox="1"/>
          <p:nvPr/>
        </p:nvSpPr>
        <p:spPr>
          <a:xfrm>
            <a:off x="14887089" y="6059268"/>
            <a:ext cx="2302083" cy="897289"/>
          </a:xfrm>
          <a:prstGeom prst="rect">
            <a:avLst/>
          </a:prstGeom>
        </p:spPr>
        <p:txBody>
          <a:bodyPr lIns="0" tIns="0" rIns="0" bIns="0" rtlCol="0" anchor="t">
            <a:spAutoFit/>
          </a:bodyPr>
          <a:lstStyle/>
          <a:p>
            <a:pPr algn="ctr">
              <a:lnSpc>
                <a:spcPts val="2383"/>
              </a:lnSpc>
            </a:pPr>
            <a:r>
              <a:rPr lang="en-US" sz="2206">
                <a:solidFill>
                  <a:srgbClr val="1B2E6B"/>
                </a:solidFill>
                <a:latin typeface="Rubik"/>
                <a:ea typeface="Rubik"/>
                <a:cs typeface="Rubik"/>
                <a:sym typeface="Rubik"/>
              </a:rPr>
              <a:t>Scénarios d’activités, d’apprentissages</a:t>
            </a:r>
          </a:p>
        </p:txBody>
      </p:sp>
      <p:sp>
        <p:nvSpPr>
          <p:cNvPr id="26" name="TextBox 26"/>
          <p:cNvSpPr txBox="1"/>
          <p:nvPr/>
        </p:nvSpPr>
        <p:spPr>
          <a:xfrm>
            <a:off x="10690809" y="8346964"/>
            <a:ext cx="1433364" cy="603052"/>
          </a:xfrm>
          <a:prstGeom prst="rect">
            <a:avLst/>
          </a:prstGeom>
        </p:spPr>
        <p:txBody>
          <a:bodyPr lIns="0" tIns="0" rIns="0" bIns="0" rtlCol="0" anchor="t">
            <a:spAutoFit/>
          </a:bodyPr>
          <a:lstStyle/>
          <a:p>
            <a:pPr algn="ctr">
              <a:lnSpc>
                <a:spcPts val="2383"/>
              </a:lnSpc>
            </a:pPr>
            <a:r>
              <a:rPr lang="en-US" sz="2206">
                <a:solidFill>
                  <a:srgbClr val="1B2E6B"/>
                </a:solidFill>
                <a:latin typeface="Rubik"/>
                <a:ea typeface="Rubik"/>
                <a:cs typeface="Rubik"/>
                <a:sym typeface="Rubik"/>
              </a:rPr>
              <a:t>Musiques et audios</a:t>
            </a:r>
          </a:p>
        </p:txBody>
      </p:sp>
      <p:sp>
        <p:nvSpPr>
          <p:cNvPr id="27" name="TextBox 27"/>
          <p:cNvSpPr txBox="1"/>
          <p:nvPr/>
        </p:nvSpPr>
        <p:spPr>
          <a:xfrm>
            <a:off x="9473856" y="6046012"/>
            <a:ext cx="1274045" cy="603052"/>
          </a:xfrm>
          <a:prstGeom prst="rect">
            <a:avLst/>
          </a:prstGeom>
        </p:spPr>
        <p:txBody>
          <a:bodyPr lIns="0" tIns="0" rIns="0" bIns="0" rtlCol="0" anchor="t">
            <a:spAutoFit/>
          </a:bodyPr>
          <a:lstStyle/>
          <a:p>
            <a:pPr algn="ctr">
              <a:lnSpc>
                <a:spcPts val="2383"/>
              </a:lnSpc>
            </a:pPr>
            <a:r>
              <a:rPr lang="en-US" sz="2206">
                <a:solidFill>
                  <a:srgbClr val="1B2E6B"/>
                </a:solidFill>
                <a:latin typeface="Rubik"/>
                <a:ea typeface="Rubik"/>
                <a:cs typeface="Rubik"/>
                <a:sym typeface="Rubik"/>
              </a:rPr>
              <a:t>Vidéos et images</a:t>
            </a:r>
          </a:p>
        </p:txBody>
      </p:sp>
      <p:sp>
        <p:nvSpPr>
          <p:cNvPr id="28" name="TextBox 28"/>
          <p:cNvSpPr txBox="1"/>
          <p:nvPr/>
        </p:nvSpPr>
        <p:spPr>
          <a:xfrm>
            <a:off x="1232107" y="2493151"/>
            <a:ext cx="7045520" cy="543687"/>
          </a:xfrm>
          <a:prstGeom prst="rect">
            <a:avLst/>
          </a:prstGeom>
        </p:spPr>
        <p:txBody>
          <a:bodyPr lIns="0" tIns="0" rIns="0" bIns="0" rtlCol="0" anchor="t">
            <a:spAutoFit/>
          </a:bodyPr>
          <a:lstStyle/>
          <a:p>
            <a:pPr algn="l">
              <a:lnSpc>
                <a:spcPts val="4103"/>
              </a:lnSpc>
            </a:pPr>
            <a:r>
              <a:rPr lang="en-US" sz="3799" b="1">
                <a:solidFill>
                  <a:srgbClr val="1B2E6B"/>
                </a:solidFill>
                <a:latin typeface="Rubik Bold"/>
                <a:ea typeface="Rubik Bold"/>
                <a:cs typeface="Rubik Bold"/>
                <a:sym typeface="Rubik Bold"/>
              </a:rPr>
              <a:t>Définition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35" y="-1878806"/>
            <a:ext cx="6299197" cy="12854159"/>
            <a:chOff x="0" y="0"/>
            <a:chExt cx="8398929" cy="17138879"/>
          </a:xfrm>
        </p:grpSpPr>
        <p:sp>
          <p:nvSpPr>
            <p:cNvPr id="3" name="Freeform 3"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2"/>
              <a:stretch>
                <a:fillRect/>
              </a:stretch>
            </a:blipFill>
          </p:spPr>
        </p:sp>
      </p:grpSp>
      <p:grpSp>
        <p:nvGrpSpPr>
          <p:cNvPr id="4" name="Group 4"/>
          <p:cNvGrpSpPr/>
          <p:nvPr/>
        </p:nvGrpSpPr>
        <p:grpSpPr>
          <a:xfrm>
            <a:off x="11486178" y="-3778501"/>
            <a:ext cx="6801822" cy="19517373"/>
            <a:chOff x="0" y="0"/>
            <a:chExt cx="9069095" cy="26023164"/>
          </a:xfrm>
        </p:grpSpPr>
        <p:sp>
          <p:nvSpPr>
            <p:cNvPr id="5" name="Freeform 5"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3"/>
              <a:stretch>
                <a:fillRect/>
              </a:stretch>
            </a:blipFill>
          </p:spPr>
        </p:sp>
      </p:grpSp>
      <p:grpSp>
        <p:nvGrpSpPr>
          <p:cNvPr id="6" name="Group 6"/>
          <p:cNvGrpSpPr/>
          <p:nvPr/>
        </p:nvGrpSpPr>
        <p:grpSpPr>
          <a:xfrm>
            <a:off x="440592" y="298426"/>
            <a:ext cx="17483648" cy="9772782"/>
            <a:chOff x="0" y="0"/>
            <a:chExt cx="1274836" cy="712591"/>
          </a:xfrm>
        </p:grpSpPr>
        <p:sp>
          <p:nvSpPr>
            <p:cNvPr id="7" name="Freeform 7"/>
            <p:cNvSpPr/>
            <p:nvPr/>
          </p:nvSpPr>
          <p:spPr>
            <a:xfrm>
              <a:off x="0" y="0"/>
              <a:ext cx="1274836" cy="712591"/>
            </a:xfrm>
            <a:custGeom>
              <a:avLst/>
              <a:gdLst/>
              <a:ahLst/>
              <a:cxnLst/>
              <a:rect l="l" t="t" r="r" b="b"/>
              <a:pathLst>
                <a:path w="1274836" h="712591">
                  <a:moveTo>
                    <a:pt x="8649" y="0"/>
                  </a:moveTo>
                  <a:lnTo>
                    <a:pt x="1266188" y="0"/>
                  </a:lnTo>
                  <a:cubicBezTo>
                    <a:pt x="1268481" y="0"/>
                    <a:pt x="1270681" y="911"/>
                    <a:pt x="1272303" y="2533"/>
                  </a:cubicBezTo>
                  <a:cubicBezTo>
                    <a:pt x="1273925" y="4155"/>
                    <a:pt x="1274836" y="6355"/>
                    <a:pt x="1274836" y="8649"/>
                  </a:cubicBezTo>
                  <a:lnTo>
                    <a:pt x="1274836" y="703943"/>
                  </a:lnTo>
                  <a:cubicBezTo>
                    <a:pt x="1274836" y="706237"/>
                    <a:pt x="1273925" y="708436"/>
                    <a:pt x="1272303" y="710058"/>
                  </a:cubicBezTo>
                  <a:cubicBezTo>
                    <a:pt x="1270681" y="711680"/>
                    <a:pt x="1268481" y="712591"/>
                    <a:pt x="1266188" y="712591"/>
                  </a:cubicBezTo>
                  <a:lnTo>
                    <a:pt x="8649" y="712591"/>
                  </a:lnTo>
                  <a:cubicBezTo>
                    <a:pt x="6355" y="712591"/>
                    <a:pt x="4155" y="711680"/>
                    <a:pt x="2533" y="710058"/>
                  </a:cubicBezTo>
                  <a:cubicBezTo>
                    <a:pt x="911" y="708436"/>
                    <a:pt x="0" y="706237"/>
                    <a:pt x="0" y="703943"/>
                  </a:cubicBezTo>
                  <a:lnTo>
                    <a:pt x="0" y="8649"/>
                  </a:lnTo>
                  <a:cubicBezTo>
                    <a:pt x="0" y="6355"/>
                    <a:pt x="911" y="4155"/>
                    <a:pt x="2533" y="2533"/>
                  </a:cubicBezTo>
                  <a:cubicBezTo>
                    <a:pt x="4155" y="911"/>
                    <a:pt x="6355" y="0"/>
                    <a:pt x="8649" y="0"/>
                  </a:cubicBezTo>
                  <a:close/>
                </a:path>
              </a:pathLst>
            </a:custGeom>
            <a:gradFill rotWithShape="1">
              <a:gsLst>
                <a:gs pos="0">
                  <a:srgbClr val="000000">
                    <a:alpha val="32000"/>
                  </a:srgbClr>
                </a:gs>
                <a:gs pos="100000">
                  <a:srgbClr val="737373">
                    <a:alpha val="32000"/>
                  </a:srgbClr>
                </a:gs>
              </a:gsLst>
              <a:lin ang="0"/>
            </a:gradFill>
          </p:spPr>
        </p:sp>
        <p:sp>
          <p:nvSpPr>
            <p:cNvPr id="8" name="TextBox 8"/>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440592" y="298426"/>
            <a:ext cx="17375098" cy="9690147"/>
            <a:chOff x="0" y="0"/>
            <a:chExt cx="1264701" cy="705328"/>
          </a:xfrm>
        </p:grpSpPr>
        <p:sp>
          <p:nvSpPr>
            <p:cNvPr id="10" name="Freeform 10"/>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1" name="TextBox 11"/>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sp>
        <p:nvSpPr>
          <p:cNvPr id="12" name="Freeform 12">
            <a:hlinkClick r:id="rId4" tooltip="https://moodle.luniversitenumerique.fr/mod/hvp/view.php?id=10052"/>
          </p:cNvPr>
          <p:cNvSpPr/>
          <p:nvPr/>
        </p:nvSpPr>
        <p:spPr>
          <a:xfrm>
            <a:off x="1088965" y="5528131"/>
            <a:ext cx="4405079" cy="2905610"/>
          </a:xfrm>
          <a:custGeom>
            <a:avLst/>
            <a:gdLst/>
            <a:ahLst/>
            <a:cxnLst/>
            <a:rect l="l" t="t" r="r" b="b"/>
            <a:pathLst>
              <a:path w="4405079" h="2905610">
                <a:moveTo>
                  <a:pt x="0" y="0"/>
                </a:moveTo>
                <a:lnTo>
                  <a:pt x="4405078" y="0"/>
                </a:lnTo>
                <a:lnTo>
                  <a:pt x="4405078" y="2905610"/>
                </a:lnTo>
                <a:lnTo>
                  <a:pt x="0" y="2905610"/>
                </a:lnTo>
                <a:lnTo>
                  <a:pt x="0" y="0"/>
                </a:lnTo>
                <a:close/>
              </a:path>
            </a:pathLst>
          </a:custGeom>
          <a:blipFill>
            <a:blip r:embed="rId5"/>
            <a:stretch>
              <a:fillRect r="-11314"/>
            </a:stretch>
          </a:blipFill>
        </p:spPr>
      </p:sp>
      <p:sp>
        <p:nvSpPr>
          <p:cNvPr id="13" name="Freeform 13">
            <a:hlinkClick r:id="rId6" tooltip="https://pedagotec.u-bordeaux.fr/informatique_et_societe/public/modules/co/module_Info_societe_3.html"/>
          </p:cNvPr>
          <p:cNvSpPr/>
          <p:nvPr/>
        </p:nvSpPr>
        <p:spPr>
          <a:xfrm>
            <a:off x="6665760" y="5523512"/>
            <a:ext cx="4359603" cy="2901837"/>
          </a:xfrm>
          <a:custGeom>
            <a:avLst/>
            <a:gdLst/>
            <a:ahLst/>
            <a:cxnLst/>
            <a:rect l="l" t="t" r="r" b="b"/>
            <a:pathLst>
              <a:path w="4359603" h="2901837">
                <a:moveTo>
                  <a:pt x="0" y="0"/>
                </a:moveTo>
                <a:lnTo>
                  <a:pt x="4359603" y="0"/>
                </a:lnTo>
                <a:lnTo>
                  <a:pt x="4359603" y="2901836"/>
                </a:lnTo>
                <a:lnTo>
                  <a:pt x="0" y="2901836"/>
                </a:lnTo>
                <a:lnTo>
                  <a:pt x="0" y="0"/>
                </a:lnTo>
                <a:close/>
              </a:path>
            </a:pathLst>
          </a:custGeom>
          <a:blipFill>
            <a:blip r:embed="rId7"/>
            <a:stretch>
              <a:fillRect t="-13477" b="-3109"/>
            </a:stretch>
          </a:blipFill>
        </p:spPr>
      </p:sp>
      <p:sp>
        <p:nvSpPr>
          <p:cNvPr id="14" name="Freeform 14">
            <a:hlinkClick r:id="rId8" tooltip="https://ameliorer-ses-ecrits.univ-cotedazur.fr"/>
          </p:cNvPr>
          <p:cNvSpPr/>
          <p:nvPr/>
        </p:nvSpPr>
        <p:spPr>
          <a:xfrm>
            <a:off x="12346469" y="5523512"/>
            <a:ext cx="4389884" cy="2910230"/>
          </a:xfrm>
          <a:custGeom>
            <a:avLst/>
            <a:gdLst/>
            <a:ahLst/>
            <a:cxnLst/>
            <a:rect l="l" t="t" r="r" b="b"/>
            <a:pathLst>
              <a:path w="4389884" h="2910230">
                <a:moveTo>
                  <a:pt x="0" y="0"/>
                </a:moveTo>
                <a:lnTo>
                  <a:pt x="4389884" y="0"/>
                </a:lnTo>
                <a:lnTo>
                  <a:pt x="4389884" y="2910229"/>
                </a:lnTo>
                <a:lnTo>
                  <a:pt x="0" y="2910229"/>
                </a:lnTo>
                <a:lnTo>
                  <a:pt x="0" y="0"/>
                </a:lnTo>
                <a:close/>
              </a:path>
            </a:pathLst>
          </a:custGeom>
          <a:blipFill>
            <a:blip r:embed="rId9"/>
            <a:stretch>
              <a:fillRect l="-6648" t="-20246" r="-105794" b="-4730"/>
            </a:stretch>
          </a:blipFill>
        </p:spPr>
      </p:sp>
      <p:sp>
        <p:nvSpPr>
          <p:cNvPr id="15" name="TextBox 15"/>
          <p:cNvSpPr txBox="1"/>
          <p:nvPr/>
        </p:nvSpPr>
        <p:spPr>
          <a:xfrm>
            <a:off x="12346469" y="8689833"/>
            <a:ext cx="4094076" cy="309753"/>
          </a:xfrm>
          <a:prstGeom prst="rect">
            <a:avLst/>
          </a:prstGeom>
        </p:spPr>
        <p:txBody>
          <a:bodyPr lIns="0" tIns="0" rIns="0" bIns="0" rtlCol="0" anchor="t">
            <a:spAutoFit/>
          </a:bodyPr>
          <a:lstStyle/>
          <a:p>
            <a:pPr algn="l">
              <a:lnSpc>
                <a:spcPts val="2375"/>
              </a:lnSpc>
            </a:pPr>
            <a:r>
              <a:rPr lang="en-US" sz="2199" u="sng">
                <a:solidFill>
                  <a:srgbClr val="C4040C"/>
                </a:solidFill>
                <a:latin typeface="Rubik"/>
                <a:ea typeface="Rubik"/>
                <a:cs typeface="Rubik"/>
                <a:sym typeface="Rubik"/>
                <a:hlinkClick r:id="rId8" tooltip="https://ameliorer-ses-ecrits.univ-cotedazur.fr"/>
              </a:rPr>
              <a:t>Accéder </a:t>
            </a:r>
            <a:r>
              <a:rPr lang="en-US" sz="2199" u="sng">
                <a:solidFill>
                  <a:srgbClr val="C4040C"/>
                </a:solidFill>
                <a:latin typeface="Rubik"/>
                <a:ea typeface="Rubik"/>
                <a:cs typeface="Rubik"/>
                <a:sym typeface="Rubik"/>
              </a:rPr>
              <a:t>à la ressource</a:t>
            </a:r>
          </a:p>
        </p:txBody>
      </p:sp>
      <p:sp>
        <p:nvSpPr>
          <p:cNvPr id="16" name="TextBox 16"/>
          <p:cNvSpPr txBox="1"/>
          <p:nvPr/>
        </p:nvSpPr>
        <p:spPr>
          <a:xfrm>
            <a:off x="1088965" y="2373930"/>
            <a:ext cx="4945063" cy="2530602"/>
          </a:xfrm>
          <a:prstGeom prst="rect">
            <a:avLst/>
          </a:prstGeom>
        </p:spPr>
        <p:txBody>
          <a:bodyPr lIns="0" tIns="0" rIns="0" bIns="0" rtlCol="0" anchor="t">
            <a:spAutoFit/>
          </a:bodyPr>
          <a:lstStyle/>
          <a:p>
            <a:pPr algn="l">
              <a:lnSpc>
                <a:spcPts val="2484"/>
              </a:lnSpc>
            </a:pPr>
            <a:r>
              <a:rPr lang="en-US" sz="2300">
                <a:solidFill>
                  <a:srgbClr val="C4040C"/>
                </a:solidFill>
                <a:latin typeface="Rubik"/>
                <a:ea typeface="Rubik"/>
                <a:cs typeface="Rubik"/>
                <a:sym typeface="Rubik"/>
              </a:rPr>
              <a:t>Grain pédagogique </a:t>
            </a:r>
            <a:r>
              <a:rPr lang="en-US" sz="2300">
                <a:solidFill>
                  <a:srgbClr val="1B2E6B"/>
                </a:solidFill>
                <a:latin typeface="Rubik"/>
                <a:ea typeface="Rubik"/>
                <a:cs typeface="Rubik"/>
                <a:sym typeface="Rubik"/>
              </a:rPr>
              <a:t>:</a:t>
            </a:r>
            <a:r>
              <a:rPr lang="en-US" sz="2300" b="1">
                <a:solidFill>
                  <a:srgbClr val="1B2E6B"/>
                </a:solidFill>
                <a:latin typeface="Rubik Bold"/>
                <a:ea typeface="Rubik Bold"/>
                <a:cs typeface="Rubik Bold"/>
                <a:sym typeface="Rubik Bold"/>
              </a:rPr>
              <a:t> </a:t>
            </a:r>
            <a:r>
              <a:rPr lang="en-US" sz="2300">
                <a:solidFill>
                  <a:srgbClr val="1B2E6B"/>
                </a:solidFill>
                <a:latin typeface="Rubik"/>
                <a:ea typeface="Rubik"/>
                <a:cs typeface="Rubik"/>
                <a:sym typeface="Rubik"/>
              </a:rPr>
              <a:t>est la plus petite unité de contenu d’un parcours pédagogique. Une vidéo courte, un quiz, un document, etc. sont des grains pédagogiques qu’on va associer pour créer un parcours pédagogique. Il correspond à un objectif bien identifié.</a:t>
            </a:r>
          </a:p>
        </p:txBody>
      </p:sp>
      <p:sp>
        <p:nvSpPr>
          <p:cNvPr id="17" name="TextBox 17"/>
          <p:cNvSpPr txBox="1"/>
          <p:nvPr/>
        </p:nvSpPr>
        <p:spPr>
          <a:xfrm>
            <a:off x="6665760" y="8689833"/>
            <a:ext cx="4176399" cy="309753"/>
          </a:xfrm>
          <a:prstGeom prst="rect">
            <a:avLst/>
          </a:prstGeom>
        </p:spPr>
        <p:txBody>
          <a:bodyPr lIns="0" tIns="0" rIns="0" bIns="0" rtlCol="0" anchor="t">
            <a:spAutoFit/>
          </a:bodyPr>
          <a:lstStyle/>
          <a:p>
            <a:pPr algn="l">
              <a:lnSpc>
                <a:spcPts val="2375"/>
              </a:lnSpc>
            </a:pPr>
            <a:r>
              <a:rPr lang="en-US" sz="2199" u="sng">
                <a:solidFill>
                  <a:srgbClr val="C4040C"/>
                </a:solidFill>
                <a:latin typeface="Rubik"/>
                <a:ea typeface="Rubik"/>
                <a:cs typeface="Rubik"/>
                <a:sym typeface="Rubik"/>
                <a:hlinkClick r:id="rId6" tooltip="https://pedagotec.u-bordeaux.fr/informatique_et_societe/public/modules/co/module_Info_societe_3.html"/>
              </a:rPr>
              <a:t>Accéder à la ressource</a:t>
            </a:r>
          </a:p>
        </p:txBody>
      </p:sp>
      <p:sp>
        <p:nvSpPr>
          <p:cNvPr id="18" name="TextBox 18"/>
          <p:cNvSpPr txBox="1"/>
          <p:nvPr/>
        </p:nvSpPr>
        <p:spPr>
          <a:xfrm>
            <a:off x="1088965" y="751427"/>
            <a:ext cx="5313204" cy="598932"/>
          </a:xfrm>
          <a:prstGeom prst="rect">
            <a:avLst/>
          </a:prstGeom>
        </p:spPr>
        <p:txBody>
          <a:bodyPr lIns="0" tIns="0" rIns="0" bIns="0" rtlCol="0" anchor="t">
            <a:spAutoFit/>
          </a:bodyPr>
          <a:lstStyle/>
          <a:p>
            <a:pPr algn="l">
              <a:lnSpc>
                <a:spcPts val="4643"/>
              </a:lnSpc>
            </a:pPr>
            <a:r>
              <a:rPr lang="en-US" sz="4299">
                <a:solidFill>
                  <a:srgbClr val="1B2E6B"/>
                </a:solidFill>
                <a:latin typeface="Paytone One"/>
                <a:ea typeface="Paytone One"/>
                <a:cs typeface="Paytone One"/>
                <a:sym typeface="Paytone One"/>
              </a:rPr>
              <a:t>La granularisation</a:t>
            </a:r>
          </a:p>
        </p:txBody>
      </p:sp>
      <p:sp>
        <p:nvSpPr>
          <p:cNvPr id="19" name="TextBox 19"/>
          <p:cNvSpPr txBox="1"/>
          <p:nvPr/>
        </p:nvSpPr>
        <p:spPr>
          <a:xfrm>
            <a:off x="1208779" y="8689833"/>
            <a:ext cx="3375188" cy="309753"/>
          </a:xfrm>
          <a:prstGeom prst="rect">
            <a:avLst/>
          </a:prstGeom>
        </p:spPr>
        <p:txBody>
          <a:bodyPr lIns="0" tIns="0" rIns="0" bIns="0" rtlCol="0" anchor="t">
            <a:spAutoFit/>
          </a:bodyPr>
          <a:lstStyle/>
          <a:p>
            <a:pPr algn="l">
              <a:lnSpc>
                <a:spcPts val="2375"/>
              </a:lnSpc>
            </a:pPr>
            <a:r>
              <a:rPr lang="en-US" sz="2199" u="sng">
                <a:solidFill>
                  <a:srgbClr val="C4040C"/>
                </a:solidFill>
                <a:latin typeface="Rubik"/>
                <a:ea typeface="Rubik"/>
                <a:cs typeface="Rubik"/>
                <a:sym typeface="Rubik"/>
              </a:rPr>
              <a:t>Accéder à la ressource</a:t>
            </a:r>
          </a:p>
        </p:txBody>
      </p:sp>
      <p:sp>
        <p:nvSpPr>
          <p:cNvPr id="20" name="TextBox 20"/>
          <p:cNvSpPr txBox="1"/>
          <p:nvPr/>
        </p:nvSpPr>
        <p:spPr>
          <a:xfrm>
            <a:off x="6649689" y="2373930"/>
            <a:ext cx="5432673" cy="1587627"/>
          </a:xfrm>
          <a:prstGeom prst="rect">
            <a:avLst/>
          </a:prstGeom>
        </p:spPr>
        <p:txBody>
          <a:bodyPr lIns="0" tIns="0" rIns="0" bIns="0" rtlCol="0" anchor="t">
            <a:spAutoFit/>
          </a:bodyPr>
          <a:lstStyle/>
          <a:p>
            <a:pPr algn="l">
              <a:lnSpc>
                <a:spcPts val="2483"/>
              </a:lnSpc>
            </a:pPr>
            <a:r>
              <a:rPr lang="en-US" sz="2299">
                <a:solidFill>
                  <a:srgbClr val="C4040C"/>
                </a:solidFill>
                <a:latin typeface="Rubik"/>
                <a:ea typeface="Rubik"/>
                <a:cs typeface="Rubik"/>
                <a:sym typeface="Rubik"/>
              </a:rPr>
              <a:t>Module </a:t>
            </a:r>
            <a:r>
              <a:rPr lang="en-US" sz="2299">
                <a:solidFill>
                  <a:srgbClr val="101F6B"/>
                </a:solidFill>
                <a:latin typeface="Rubik"/>
                <a:ea typeface="Rubik"/>
                <a:cs typeface="Rubik"/>
                <a:sym typeface="Rubik"/>
              </a:rPr>
              <a:t>: u</a:t>
            </a:r>
            <a:r>
              <a:rPr lang="en-US" sz="2299">
                <a:solidFill>
                  <a:srgbClr val="1B2E6B"/>
                </a:solidFill>
                <a:latin typeface="Rubik"/>
                <a:ea typeface="Rubik"/>
                <a:cs typeface="Rubik"/>
                <a:sym typeface="Rubik"/>
              </a:rPr>
              <a:t>n module d'apprentissage comporte des objectifs généraux, souvent formulés en des compétences spécifiques, le tout fonctionnant de manière autonome. </a:t>
            </a:r>
          </a:p>
        </p:txBody>
      </p:sp>
      <p:sp>
        <p:nvSpPr>
          <p:cNvPr id="21" name="TextBox 21"/>
          <p:cNvSpPr txBox="1"/>
          <p:nvPr/>
        </p:nvSpPr>
        <p:spPr>
          <a:xfrm>
            <a:off x="12210413" y="2373930"/>
            <a:ext cx="4945063" cy="1273302"/>
          </a:xfrm>
          <a:prstGeom prst="rect">
            <a:avLst/>
          </a:prstGeom>
        </p:spPr>
        <p:txBody>
          <a:bodyPr lIns="0" tIns="0" rIns="0" bIns="0" rtlCol="0" anchor="t">
            <a:spAutoFit/>
          </a:bodyPr>
          <a:lstStyle/>
          <a:p>
            <a:pPr algn="l">
              <a:lnSpc>
                <a:spcPts val="2483"/>
              </a:lnSpc>
            </a:pPr>
            <a:r>
              <a:rPr lang="en-US" sz="2299">
                <a:solidFill>
                  <a:srgbClr val="BF1E2E"/>
                </a:solidFill>
                <a:latin typeface="Rubik"/>
                <a:ea typeface="Rubik"/>
                <a:cs typeface="Rubik"/>
                <a:sym typeface="Rubik"/>
              </a:rPr>
              <a:t>Cours complet</a:t>
            </a:r>
            <a:r>
              <a:rPr lang="en-US" sz="2299" b="1">
                <a:solidFill>
                  <a:srgbClr val="101F6B"/>
                </a:solidFill>
                <a:latin typeface="Rubik Bold"/>
                <a:ea typeface="Rubik Bold"/>
                <a:cs typeface="Rubik Bold"/>
                <a:sym typeface="Rubik Bold"/>
              </a:rPr>
              <a:t> </a:t>
            </a:r>
            <a:r>
              <a:rPr lang="en-US" sz="2299">
                <a:solidFill>
                  <a:srgbClr val="101F6B"/>
                </a:solidFill>
                <a:latin typeface="Rubik"/>
                <a:ea typeface="Rubik"/>
                <a:cs typeface="Rubik"/>
                <a:sym typeface="Rubik"/>
              </a:rPr>
              <a:t>:</a:t>
            </a:r>
            <a:r>
              <a:rPr lang="en-US" sz="2299">
                <a:solidFill>
                  <a:srgbClr val="1B2E6B"/>
                </a:solidFill>
                <a:latin typeface="Rubik"/>
                <a:ea typeface="Rubik"/>
                <a:cs typeface="Rubik"/>
                <a:sym typeface="Rubik"/>
              </a:rPr>
              <a:t> un cours est une unité d'enseignement ou d'apprentissage composée de modules et de grains.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35" y="-1878806"/>
            <a:ext cx="6299197" cy="12854159"/>
            <a:chOff x="0" y="0"/>
            <a:chExt cx="8398929" cy="17138879"/>
          </a:xfrm>
        </p:grpSpPr>
        <p:sp>
          <p:nvSpPr>
            <p:cNvPr id="3" name="Freeform 3"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2"/>
              <a:stretch>
                <a:fillRect/>
              </a:stretch>
            </a:blipFill>
          </p:spPr>
        </p:sp>
      </p:grpSp>
      <p:grpSp>
        <p:nvGrpSpPr>
          <p:cNvPr id="4" name="Group 4"/>
          <p:cNvGrpSpPr/>
          <p:nvPr/>
        </p:nvGrpSpPr>
        <p:grpSpPr>
          <a:xfrm>
            <a:off x="11486178" y="-3778501"/>
            <a:ext cx="6801822" cy="19517373"/>
            <a:chOff x="0" y="0"/>
            <a:chExt cx="9069095" cy="26023164"/>
          </a:xfrm>
        </p:grpSpPr>
        <p:sp>
          <p:nvSpPr>
            <p:cNvPr id="5" name="Freeform 5"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3"/>
              <a:stretch>
                <a:fillRect/>
              </a:stretch>
            </a:blipFill>
          </p:spPr>
        </p:sp>
      </p:grpSp>
      <p:grpSp>
        <p:nvGrpSpPr>
          <p:cNvPr id="6" name="Group 6"/>
          <p:cNvGrpSpPr/>
          <p:nvPr/>
        </p:nvGrpSpPr>
        <p:grpSpPr>
          <a:xfrm>
            <a:off x="440592" y="298426"/>
            <a:ext cx="17483648" cy="9772782"/>
            <a:chOff x="0" y="0"/>
            <a:chExt cx="1274836" cy="712591"/>
          </a:xfrm>
        </p:grpSpPr>
        <p:sp>
          <p:nvSpPr>
            <p:cNvPr id="7" name="Freeform 7"/>
            <p:cNvSpPr/>
            <p:nvPr/>
          </p:nvSpPr>
          <p:spPr>
            <a:xfrm>
              <a:off x="0" y="0"/>
              <a:ext cx="1274836" cy="712591"/>
            </a:xfrm>
            <a:custGeom>
              <a:avLst/>
              <a:gdLst/>
              <a:ahLst/>
              <a:cxnLst/>
              <a:rect l="l" t="t" r="r" b="b"/>
              <a:pathLst>
                <a:path w="1274836" h="712591">
                  <a:moveTo>
                    <a:pt x="8649" y="0"/>
                  </a:moveTo>
                  <a:lnTo>
                    <a:pt x="1266188" y="0"/>
                  </a:lnTo>
                  <a:cubicBezTo>
                    <a:pt x="1268481" y="0"/>
                    <a:pt x="1270681" y="911"/>
                    <a:pt x="1272303" y="2533"/>
                  </a:cubicBezTo>
                  <a:cubicBezTo>
                    <a:pt x="1273925" y="4155"/>
                    <a:pt x="1274836" y="6355"/>
                    <a:pt x="1274836" y="8649"/>
                  </a:cubicBezTo>
                  <a:lnTo>
                    <a:pt x="1274836" y="703943"/>
                  </a:lnTo>
                  <a:cubicBezTo>
                    <a:pt x="1274836" y="706237"/>
                    <a:pt x="1273925" y="708436"/>
                    <a:pt x="1272303" y="710058"/>
                  </a:cubicBezTo>
                  <a:cubicBezTo>
                    <a:pt x="1270681" y="711680"/>
                    <a:pt x="1268481" y="712591"/>
                    <a:pt x="1266188" y="712591"/>
                  </a:cubicBezTo>
                  <a:lnTo>
                    <a:pt x="8649" y="712591"/>
                  </a:lnTo>
                  <a:cubicBezTo>
                    <a:pt x="6355" y="712591"/>
                    <a:pt x="4155" y="711680"/>
                    <a:pt x="2533" y="710058"/>
                  </a:cubicBezTo>
                  <a:cubicBezTo>
                    <a:pt x="911" y="708436"/>
                    <a:pt x="0" y="706237"/>
                    <a:pt x="0" y="703943"/>
                  </a:cubicBezTo>
                  <a:lnTo>
                    <a:pt x="0" y="8649"/>
                  </a:lnTo>
                  <a:cubicBezTo>
                    <a:pt x="0" y="6355"/>
                    <a:pt x="911" y="4155"/>
                    <a:pt x="2533" y="2533"/>
                  </a:cubicBezTo>
                  <a:cubicBezTo>
                    <a:pt x="4155" y="911"/>
                    <a:pt x="6355" y="0"/>
                    <a:pt x="8649" y="0"/>
                  </a:cubicBezTo>
                  <a:close/>
                </a:path>
              </a:pathLst>
            </a:custGeom>
            <a:gradFill rotWithShape="1">
              <a:gsLst>
                <a:gs pos="0">
                  <a:srgbClr val="000000">
                    <a:alpha val="32000"/>
                  </a:srgbClr>
                </a:gs>
                <a:gs pos="100000">
                  <a:srgbClr val="737373">
                    <a:alpha val="32000"/>
                  </a:srgbClr>
                </a:gs>
              </a:gsLst>
              <a:lin ang="0"/>
            </a:gradFill>
          </p:spPr>
        </p:sp>
        <p:sp>
          <p:nvSpPr>
            <p:cNvPr id="8" name="TextBox 8"/>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440592" y="298426"/>
            <a:ext cx="17375098" cy="9690147"/>
            <a:chOff x="0" y="0"/>
            <a:chExt cx="1264701" cy="705328"/>
          </a:xfrm>
        </p:grpSpPr>
        <p:sp>
          <p:nvSpPr>
            <p:cNvPr id="10" name="Freeform 10"/>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1" name="TextBox 11"/>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sp>
        <p:nvSpPr>
          <p:cNvPr id="12" name="Freeform 12"/>
          <p:cNvSpPr/>
          <p:nvPr/>
        </p:nvSpPr>
        <p:spPr>
          <a:xfrm>
            <a:off x="6955480" y="2786889"/>
            <a:ext cx="707729" cy="725875"/>
          </a:xfrm>
          <a:custGeom>
            <a:avLst/>
            <a:gdLst/>
            <a:ahLst/>
            <a:cxnLst/>
            <a:rect l="l" t="t" r="r" b="b"/>
            <a:pathLst>
              <a:path w="707729" h="725875">
                <a:moveTo>
                  <a:pt x="0" y="0"/>
                </a:moveTo>
                <a:lnTo>
                  <a:pt x="707728" y="0"/>
                </a:lnTo>
                <a:lnTo>
                  <a:pt x="707728" y="725876"/>
                </a:lnTo>
                <a:lnTo>
                  <a:pt x="0" y="7258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8213176" y="3306396"/>
            <a:ext cx="742627" cy="764610"/>
          </a:xfrm>
          <a:custGeom>
            <a:avLst/>
            <a:gdLst/>
            <a:ahLst/>
            <a:cxnLst/>
            <a:rect l="l" t="t" r="r" b="b"/>
            <a:pathLst>
              <a:path w="742627" h="764610">
                <a:moveTo>
                  <a:pt x="0" y="0"/>
                </a:moveTo>
                <a:lnTo>
                  <a:pt x="742627" y="0"/>
                </a:lnTo>
                <a:lnTo>
                  <a:pt x="742627" y="764609"/>
                </a:lnTo>
                <a:lnTo>
                  <a:pt x="0" y="76460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rot="516399">
            <a:off x="5782210" y="3319222"/>
            <a:ext cx="669065" cy="738958"/>
          </a:xfrm>
          <a:custGeom>
            <a:avLst/>
            <a:gdLst/>
            <a:ahLst/>
            <a:cxnLst/>
            <a:rect l="l" t="t" r="r" b="b"/>
            <a:pathLst>
              <a:path w="669065" h="738958">
                <a:moveTo>
                  <a:pt x="0" y="0"/>
                </a:moveTo>
                <a:lnTo>
                  <a:pt x="669065" y="0"/>
                </a:lnTo>
                <a:lnTo>
                  <a:pt x="669065" y="738958"/>
                </a:lnTo>
                <a:lnTo>
                  <a:pt x="0" y="73895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rot="-10800000">
            <a:off x="3459677" y="4678938"/>
            <a:ext cx="11336927" cy="5030762"/>
          </a:xfrm>
          <a:custGeom>
            <a:avLst/>
            <a:gdLst/>
            <a:ahLst/>
            <a:cxnLst/>
            <a:rect l="l" t="t" r="r" b="b"/>
            <a:pathLst>
              <a:path w="11336927" h="5030762">
                <a:moveTo>
                  <a:pt x="0" y="0"/>
                </a:moveTo>
                <a:lnTo>
                  <a:pt x="11336928" y="0"/>
                </a:lnTo>
                <a:lnTo>
                  <a:pt x="11336928" y="5030761"/>
                </a:lnTo>
                <a:lnTo>
                  <a:pt x="0" y="503076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Freeform 16"/>
          <p:cNvSpPr/>
          <p:nvPr/>
        </p:nvSpPr>
        <p:spPr>
          <a:xfrm rot="257618">
            <a:off x="9585902" y="3172812"/>
            <a:ext cx="637937" cy="637937"/>
          </a:xfrm>
          <a:custGeom>
            <a:avLst/>
            <a:gdLst/>
            <a:ahLst/>
            <a:cxnLst/>
            <a:rect l="l" t="t" r="r" b="b"/>
            <a:pathLst>
              <a:path w="637937" h="637937">
                <a:moveTo>
                  <a:pt x="0" y="0"/>
                </a:moveTo>
                <a:lnTo>
                  <a:pt x="637937" y="0"/>
                </a:lnTo>
                <a:lnTo>
                  <a:pt x="637937" y="637937"/>
                </a:lnTo>
                <a:lnTo>
                  <a:pt x="0" y="6379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Freeform 17"/>
          <p:cNvSpPr/>
          <p:nvPr/>
        </p:nvSpPr>
        <p:spPr>
          <a:xfrm>
            <a:off x="10772906" y="3451451"/>
            <a:ext cx="1214613" cy="572386"/>
          </a:xfrm>
          <a:custGeom>
            <a:avLst/>
            <a:gdLst/>
            <a:ahLst/>
            <a:cxnLst/>
            <a:rect l="l" t="t" r="r" b="b"/>
            <a:pathLst>
              <a:path w="1214613" h="572386">
                <a:moveTo>
                  <a:pt x="0" y="0"/>
                </a:moveTo>
                <a:lnTo>
                  <a:pt x="1214613" y="0"/>
                </a:lnTo>
                <a:lnTo>
                  <a:pt x="1214613" y="572387"/>
                </a:lnTo>
                <a:lnTo>
                  <a:pt x="0" y="572387"/>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w="9525" cap="sq">
            <a:solidFill>
              <a:srgbClr val="C4040C"/>
            </a:solidFill>
            <a:prstDash val="solid"/>
            <a:miter/>
          </a:ln>
        </p:spPr>
      </p:sp>
      <p:sp>
        <p:nvSpPr>
          <p:cNvPr id="18" name="Freeform 18"/>
          <p:cNvSpPr/>
          <p:nvPr/>
        </p:nvSpPr>
        <p:spPr>
          <a:xfrm rot="508863">
            <a:off x="12427239" y="2763145"/>
            <a:ext cx="672574" cy="920188"/>
          </a:xfrm>
          <a:custGeom>
            <a:avLst/>
            <a:gdLst/>
            <a:ahLst/>
            <a:cxnLst/>
            <a:rect l="l" t="t" r="r" b="b"/>
            <a:pathLst>
              <a:path w="672574" h="920188">
                <a:moveTo>
                  <a:pt x="0" y="0"/>
                </a:moveTo>
                <a:lnTo>
                  <a:pt x="672573" y="0"/>
                </a:lnTo>
                <a:lnTo>
                  <a:pt x="672573" y="920188"/>
                </a:lnTo>
                <a:lnTo>
                  <a:pt x="0" y="92018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9" name="TextBox 19"/>
          <p:cNvSpPr txBox="1"/>
          <p:nvPr/>
        </p:nvSpPr>
        <p:spPr>
          <a:xfrm>
            <a:off x="7365677" y="1921660"/>
            <a:ext cx="3496970" cy="382964"/>
          </a:xfrm>
          <a:prstGeom prst="rect">
            <a:avLst/>
          </a:prstGeom>
        </p:spPr>
        <p:txBody>
          <a:bodyPr lIns="0" tIns="0" rIns="0" bIns="0" rtlCol="0" anchor="t">
            <a:spAutoFit/>
          </a:bodyPr>
          <a:lstStyle/>
          <a:p>
            <a:pPr algn="l">
              <a:lnSpc>
                <a:spcPts val="2858"/>
              </a:lnSpc>
            </a:pPr>
            <a:r>
              <a:rPr lang="en-US" sz="2646" b="1">
                <a:solidFill>
                  <a:srgbClr val="C4040C"/>
                </a:solidFill>
                <a:latin typeface="Rubik Bold"/>
                <a:ea typeface="Rubik Bold"/>
                <a:cs typeface="Rubik Bold"/>
                <a:sym typeface="Rubik Bold"/>
              </a:rPr>
              <a:t>Grain pédagogique</a:t>
            </a:r>
          </a:p>
        </p:txBody>
      </p:sp>
      <p:sp>
        <p:nvSpPr>
          <p:cNvPr id="20" name="TextBox 20"/>
          <p:cNvSpPr txBox="1"/>
          <p:nvPr/>
        </p:nvSpPr>
        <p:spPr>
          <a:xfrm>
            <a:off x="1088965" y="751427"/>
            <a:ext cx="5313204" cy="598932"/>
          </a:xfrm>
          <a:prstGeom prst="rect">
            <a:avLst/>
          </a:prstGeom>
        </p:spPr>
        <p:txBody>
          <a:bodyPr lIns="0" tIns="0" rIns="0" bIns="0" rtlCol="0" anchor="t">
            <a:spAutoFit/>
          </a:bodyPr>
          <a:lstStyle/>
          <a:p>
            <a:pPr algn="l">
              <a:lnSpc>
                <a:spcPts val="4643"/>
              </a:lnSpc>
            </a:pPr>
            <a:r>
              <a:rPr lang="en-US" sz="4299">
                <a:solidFill>
                  <a:srgbClr val="1B2E6B"/>
                </a:solidFill>
                <a:latin typeface="Paytone One"/>
                <a:ea typeface="Paytone One"/>
                <a:cs typeface="Paytone One"/>
                <a:sym typeface="Paytone One"/>
              </a:rPr>
              <a:t>La granularisation</a:t>
            </a:r>
          </a:p>
        </p:txBody>
      </p:sp>
      <p:sp>
        <p:nvSpPr>
          <p:cNvPr id="21" name="TextBox 21"/>
          <p:cNvSpPr txBox="1"/>
          <p:nvPr/>
        </p:nvSpPr>
        <p:spPr>
          <a:xfrm>
            <a:off x="3559472" y="5315257"/>
            <a:ext cx="1613088" cy="382964"/>
          </a:xfrm>
          <a:prstGeom prst="rect">
            <a:avLst/>
          </a:prstGeom>
        </p:spPr>
        <p:txBody>
          <a:bodyPr lIns="0" tIns="0" rIns="0" bIns="0" rtlCol="0" anchor="t">
            <a:spAutoFit/>
          </a:bodyPr>
          <a:lstStyle/>
          <a:p>
            <a:pPr algn="ctr">
              <a:lnSpc>
                <a:spcPts val="2858"/>
              </a:lnSpc>
            </a:pPr>
            <a:r>
              <a:rPr lang="en-US" sz="2646" b="1">
                <a:solidFill>
                  <a:srgbClr val="C4040C"/>
                </a:solidFill>
                <a:latin typeface="Rubik Bold"/>
                <a:ea typeface="Rubik Bold"/>
                <a:cs typeface="Rubik Bold"/>
                <a:sym typeface="Rubik Bold"/>
              </a:rPr>
              <a:t>Module </a:t>
            </a:r>
          </a:p>
        </p:txBody>
      </p:sp>
      <p:sp>
        <p:nvSpPr>
          <p:cNvPr id="22" name="TextBox 22"/>
          <p:cNvSpPr txBox="1"/>
          <p:nvPr/>
        </p:nvSpPr>
        <p:spPr>
          <a:xfrm>
            <a:off x="7790734" y="8539770"/>
            <a:ext cx="2674814" cy="382964"/>
          </a:xfrm>
          <a:prstGeom prst="rect">
            <a:avLst/>
          </a:prstGeom>
        </p:spPr>
        <p:txBody>
          <a:bodyPr lIns="0" tIns="0" rIns="0" bIns="0" rtlCol="0" anchor="t">
            <a:spAutoFit/>
          </a:bodyPr>
          <a:lstStyle/>
          <a:p>
            <a:pPr algn="l">
              <a:lnSpc>
                <a:spcPts val="2858"/>
              </a:lnSpc>
            </a:pPr>
            <a:r>
              <a:rPr lang="en-US" sz="2646" b="1">
                <a:solidFill>
                  <a:srgbClr val="BF1E2E"/>
                </a:solidFill>
                <a:latin typeface="Rubik Bold"/>
                <a:ea typeface="Rubik Bold"/>
                <a:cs typeface="Rubik Bold"/>
                <a:sym typeface="Rubik Bold"/>
              </a:rPr>
              <a:t>Cours complet</a:t>
            </a:r>
            <a:r>
              <a:rPr lang="en-US" sz="2646" b="1">
                <a:solidFill>
                  <a:srgbClr val="101F6B"/>
                </a:solidFill>
                <a:latin typeface="Rubik Bold"/>
                <a:ea typeface="Rubik Bold"/>
                <a:cs typeface="Rubik Bold"/>
                <a:sym typeface="Rubik Bold"/>
              </a:rPr>
              <a:t> </a:t>
            </a:r>
          </a:p>
        </p:txBody>
      </p:sp>
      <p:sp>
        <p:nvSpPr>
          <p:cNvPr id="23" name="TextBox 23"/>
          <p:cNvSpPr txBox="1"/>
          <p:nvPr/>
        </p:nvSpPr>
        <p:spPr>
          <a:xfrm>
            <a:off x="5975561" y="5309974"/>
            <a:ext cx="1613088" cy="382964"/>
          </a:xfrm>
          <a:prstGeom prst="rect">
            <a:avLst/>
          </a:prstGeom>
        </p:spPr>
        <p:txBody>
          <a:bodyPr lIns="0" tIns="0" rIns="0" bIns="0" rtlCol="0" anchor="t">
            <a:spAutoFit/>
          </a:bodyPr>
          <a:lstStyle/>
          <a:p>
            <a:pPr algn="ctr">
              <a:lnSpc>
                <a:spcPts val="2858"/>
              </a:lnSpc>
            </a:pPr>
            <a:r>
              <a:rPr lang="en-US" sz="2646" b="1">
                <a:solidFill>
                  <a:srgbClr val="C4040C"/>
                </a:solidFill>
                <a:latin typeface="Rubik Bold"/>
                <a:ea typeface="Rubik Bold"/>
                <a:cs typeface="Rubik Bold"/>
                <a:sym typeface="Rubik Bold"/>
              </a:rPr>
              <a:t>Module </a:t>
            </a:r>
          </a:p>
        </p:txBody>
      </p:sp>
      <p:sp>
        <p:nvSpPr>
          <p:cNvPr id="24" name="TextBox 24"/>
          <p:cNvSpPr txBox="1"/>
          <p:nvPr/>
        </p:nvSpPr>
        <p:spPr>
          <a:xfrm>
            <a:off x="8321597" y="5315257"/>
            <a:ext cx="1613088" cy="382964"/>
          </a:xfrm>
          <a:prstGeom prst="rect">
            <a:avLst/>
          </a:prstGeom>
        </p:spPr>
        <p:txBody>
          <a:bodyPr lIns="0" tIns="0" rIns="0" bIns="0" rtlCol="0" anchor="t">
            <a:spAutoFit/>
          </a:bodyPr>
          <a:lstStyle/>
          <a:p>
            <a:pPr algn="ctr">
              <a:lnSpc>
                <a:spcPts val="2858"/>
              </a:lnSpc>
            </a:pPr>
            <a:r>
              <a:rPr lang="en-US" sz="2646" b="1">
                <a:solidFill>
                  <a:srgbClr val="C4040C"/>
                </a:solidFill>
                <a:latin typeface="Rubik Bold"/>
                <a:ea typeface="Rubik Bold"/>
                <a:cs typeface="Rubik Bold"/>
                <a:sym typeface="Rubik Bold"/>
              </a:rPr>
              <a:t>Module </a:t>
            </a:r>
          </a:p>
        </p:txBody>
      </p:sp>
      <p:sp>
        <p:nvSpPr>
          <p:cNvPr id="25" name="TextBox 25"/>
          <p:cNvSpPr txBox="1"/>
          <p:nvPr/>
        </p:nvSpPr>
        <p:spPr>
          <a:xfrm>
            <a:off x="10734768" y="5315257"/>
            <a:ext cx="1613088" cy="382964"/>
          </a:xfrm>
          <a:prstGeom prst="rect">
            <a:avLst/>
          </a:prstGeom>
        </p:spPr>
        <p:txBody>
          <a:bodyPr lIns="0" tIns="0" rIns="0" bIns="0" rtlCol="0" anchor="t">
            <a:spAutoFit/>
          </a:bodyPr>
          <a:lstStyle/>
          <a:p>
            <a:pPr algn="ctr">
              <a:lnSpc>
                <a:spcPts val="2858"/>
              </a:lnSpc>
            </a:pPr>
            <a:r>
              <a:rPr lang="en-US" sz="2646" b="1">
                <a:solidFill>
                  <a:srgbClr val="C4040C"/>
                </a:solidFill>
                <a:latin typeface="Rubik Bold"/>
                <a:ea typeface="Rubik Bold"/>
                <a:cs typeface="Rubik Bold"/>
                <a:sym typeface="Rubik Bold"/>
              </a:rPr>
              <a:t>Module </a:t>
            </a:r>
          </a:p>
        </p:txBody>
      </p:sp>
      <p:sp>
        <p:nvSpPr>
          <p:cNvPr id="26" name="TextBox 26"/>
          <p:cNvSpPr txBox="1"/>
          <p:nvPr/>
        </p:nvSpPr>
        <p:spPr>
          <a:xfrm>
            <a:off x="13082178" y="5315257"/>
            <a:ext cx="1613088" cy="382964"/>
          </a:xfrm>
          <a:prstGeom prst="rect">
            <a:avLst/>
          </a:prstGeom>
        </p:spPr>
        <p:txBody>
          <a:bodyPr lIns="0" tIns="0" rIns="0" bIns="0" rtlCol="0" anchor="t">
            <a:spAutoFit/>
          </a:bodyPr>
          <a:lstStyle/>
          <a:p>
            <a:pPr algn="ctr">
              <a:lnSpc>
                <a:spcPts val="2858"/>
              </a:lnSpc>
            </a:pPr>
            <a:r>
              <a:rPr lang="en-US" sz="2646" b="1">
                <a:solidFill>
                  <a:srgbClr val="C4040C"/>
                </a:solidFill>
                <a:latin typeface="Rubik Bold"/>
                <a:ea typeface="Rubik Bold"/>
                <a:cs typeface="Rubik Bold"/>
                <a:sym typeface="Rubik Bold"/>
              </a:rPr>
              <a:t>Module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35" y="-1878806"/>
            <a:ext cx="6299197" cy="12854159"/>
            <a:chOff x="0" y="0"/>
            <a:chExt cx="8398929" cy="17138879"/>
          </a:xfrm>
        </p:grpSpPr>
        <p:sp>
          <p:nvSpPr>
            <p:cNvPr id="3" name="Freeform 3"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2"/>
              <a:stretch>
                <a:fillRect/>
              </a:stretch>
            </a:blipFill>
          </p:spPr>
        </p:sp>
      </p:grpSp>
      <p:grpSp>
        <p:nvGrpSpPr>
          <p:cNvPr id="4" name="Group 4"/>
          <p:cNvGrpSpPr/>
          <p:nvPr/>
        </p:nvGrpSpPr>
        <p:grpSpPr>
          <a:xfrm>
            <a:off x="11486178" y="-3778501"/>
            <a:ext cx="6801822" cy="19517373"/>
            <a:chOff x="0" y="0"/>
            <a:chExt cx="9069095" cy="26023164"/>
          </a:xfrm>
        </p:grpSpPr>
        <p:sp>
          <p:nvSpPr>
            <p:cNvPr id="5" name="Freeform 5"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3"/>
              <a:stretch>
                <a:fillRect/>
              </a:stretch>
            </a:blipFill>
          </p:spPr>
        </p:sp>
      </p:grpSp>
      <p:grpSp>
        <p:nvGrpSpPr>
          <p:cNvPr id="6" name="Group 6"/>
          <p:cNvGrpSpPr/>
          <p:nvPr/>
        </p:nvGrpSpPr>
        <p:grpSpPr>
          <a:xfrm>
            <a:off x="1630226" y="2771937"/>
            <a:ext cx="3431312" cy="1687711"/>
            <a:chOff x="0" y="0"/>
            <a:chExt cx="535538" cy="263407"/>
          </a:xfrm>
        </p:grpSpPr>
        <p:sp>
          <p:nvSpPr>
            <p:cNvPr id="7" name="Freeform 7">
              <a:extLst>
                <a:ext uri="{C183D7F6-B498-43B3-948B-1728B52AA6E4}">
                  <adec:decorative xmlns:adec="http://schemas.microsoft.com/office/drawing/2017/decorative" val="1"/>
                </a:ext>
              </a:extLst>
            </p:cNvPr>
            <p:cNvSpPr/>
            <p:nvPr/>
          </p:nvSpPr>
          <p:spPr>
            <a:xfrm>
              <a:off x="0" y="0"/>
              <a:ext cx="535538" cy="263407"/>
            </a:xfrm>
            <a:custGeom>
              <a:avLst/>
              <a:gdLst/>
              <a:ahLst/>
              <a:cxnLst/>
              <a:rect l="l" t="t" r="r" b="b"/>
              <a:pathLst>
                <a:path w="535538" h="263407">
                  <a:moveTo>
                    <a:pt x="106044" y="0"/>
                  </a:moveTo>
                  <a:lnTo>
                    <a:pt x="429494" y="0"/>
                  </a:lnTo>
                  <a:cubicBezTo>
                    <a:pt x="488060" y="0"/>
                    <a:pt x="535538" y="47478"/>
                    <a:pt x="535538" y="106044"/>
                  </a:cubicBezTo>
                  <a:lnTo>
                    <a:pt x="535538" y="157363"/>
                  </a:lnTo>
                  <a:cubicBezTo>
                    <a:pt x="535538" y="185488"/>
                    <a:pt x="524365" y="212461"/>
                    <a:pt x="504478" y="232348"/>
                  </a:cubicBezTo>
                  <a:cubicBezTo>
                    <a:pt x="484591" y="252235"/>
                    <a:pt x="457618" y="263407"/>
                    <a:pt x="429494" y="263407"/>
                  </a:cubicBezTo>
                  <a:lnTo>
                    <a:pt x="106044" y="263407"/>
                  </a:lnTo>
                  <a:cubicBezTo>
                    <a:pt x="77919" y="263407"/>
                    <a:pt x="50947" y="252235"/>
                    <a:pt x="31060" y="232348"/>
                  </a:cubicBezTo>
                  <a:cubicBezTo>
                    <a:pt x="11172" y="212461"/>
                    <a:pt x="0" y="185488"/>
                    <a:pt x="0" y="157363"/>
                  </a:cubicBezTo>
                  <a:lnTo>
                    <a:pt x="0" y="106044"/>
                  </a:lnTo>
                  <a:cubicBezTo>
                    <a:pt x="0" y="77919"/>
                    <a:pt x="11172" y="50947"/>
                    <a:pt x="31060" y="31060"/>
                  </a:cubicBezTo>
                  <a:cubicBezTo>
                    <a:pt x="50947" y="11172"/>
                    <a:pt x="77919" y="0"/>
                    <a:pt x="106044" y="0"/>
                  </a:cubicBezTo>
                  <a:close/>
                </a:path>
              </a:pathLst>
            </a:custGeom>
            <a:solidFill>
              <a:srgbClr val="FFFFFF"/>
            </a:solidFill>
          </p:spPr>
        </p:sp>
        <p:sp>
          <p:nvSpPr>
            <p:cNvPr id="8" name="TextBox 8"/>
            <p:cNvSpPr txBox="1"/>
            <p:nvPr/>
          </p:nvSpPr>
          <p:spPr>
            <a:xfrm>
              <a:off x="0" y="19050"/>
              <a:ext cx="535538" cy="244357"/>
            </a:xfrm>
            <a:prstGeom prst="rect">
              <a:avLst/>
            </a:prstGeom>
          </p:spPr>
          <p:txBody>
            <a:bodyPr lIns="50800" tIns="50800" rIns="50800" bIns="50800" rtlCol="0" anchor="ctr"/>
            <a:lstStyle/>
            <a:p>
              <a:pPr algn="ctr">
                <a:lnSpc>
                  <a:spcPts val="2375"/>
                </a:lnSpc>
              </a:pPr>
              <a:endParaRPr/>
            </a:p>
          </p:txBody>
        </p:sp>
      </p:grpSp>
      <p:grpSp>
        <p:nvGrpSpPr>
          <p:cNvPr id="9" name="Group 9"/>
          <p:cNvGrpSpPr/>
          <p:nvPr/>
        </p:nvGrpSpPr>
        <p:grpSpPr>
          <a:xfrm>
            <a:off x="440592" y="298426"/>
            <a:ext cx="17514345" cy="9789941"/>
            <a:chOff x="0" y="0"/>
            <a:chExt cx="23352460" cy="13053255"/>
          </a:xfrm>
        </p:grpSpPr>
        <p:grpSp>
          <p:nvGrpSpPr>
            <p:cNvPr id="10" name="Group 10"/>
            <p:cNvGrpSpPr/>
            <p:nvPr/>
          </p:nvGrpSpPr>
          <p:grpSpPr>
            <a:xfrm>
              <a:off x="0" y="0"/>
              <a:ext cx="23352460" cy="13053255"/>
              <a:chOff x="0" y="0"/>
              <a:chExt cx="1274836" cy="712591"/>
            </a:xfrm>
          </p:grpSpPr>
          <p:sp>
            <p:nvSpPr>
              <p:cNvPr id="11" name="Freeform 11"/>
              <p:cNvSpPr/>
              <p:nvPr/>
            </p:nvSpPr>
            <p:spPr>
              <a:xfrm>
                <a:off x="0" y="0"/>
                <a:ext cx="1274836" cy="712591"/>
              </a:xfrm>
              <a:custGeom>
                <a:avLst/>
                <a:gdLst/>
                <a:ahLst/>
                <a:cxnLst/>
                <a:rect l="l" t="t" r="r" b="b"/>
                <a:pathLst>
                  <a:path w="1274836" h="712591">
                    <a:moveTo>
                      <a:pt x="8633" y="0"/>
                    </a:moveTo>
                    <a:lnTo>
                      <a:pt x="1266203" y="0"/>
                    </a:lnTo>
                    <a:cubicBezTo>
                      <a:pt x="1270971" y="0"/>
                      <a:pt x="1274836" y="3865"/>
                      <a:pt x="1274836" y="8633"/>
                    </a:cubicBezTo>
                    <a:lnTo>
                      <a:pt x="1274836" y="703958"/>
                    </a:lnTo>
                    <a:cubicBezTo>
                      <a:pt x="1274836" y="708726"/>
                      <a:pt x="1270971" y="712591"/>
                      <a:pt x="1266203" y="712591"/>
                    </a:cubicBezTo>
                    <a:lnTo>
                      <a:pt x="8633" y="712591"/>
                    </a:lnTo>
                    <a:cubicBezTo>
                      <a:pt x="3865" y="712591"/>
                      <a:pt x="0" y="708726"/>
                      <a:pt x="0" y="703958"/>
                    </a:cubicBezTo>
                    <a:lnTo>
                      <a:pt x="0" y="8633"/>
                    </a:lnTo>
                    <a:cubicBezTo>
                      <a:pt x="0" y="3865"/>
                      <a:pt x="3865" y="0"/>
                      <a:pt x="8633" y="0"/>
                    </a:cubicBezTo>
                    <a:close/>
                  </a:path>
                </a:pathLst>
              </a:custGeom>
              <a:gradFill rotWithShape="1">
                <a:gsLst>
                  <a:gs pos="0">
                    <a:srgbClr val="000000">
                      <a:alpha val="32000"/>
                    </a:srgbClr>
                  </a:gs>
                  <a:gs pos="100000">
                    <a:srgbClr val="737373">
                      <a:alpha val="32000"/>
                    </a:srgbClr>
                  </a:gs>
                </a:gsLst>
                <a:lin ang="0"/>
              </a:gradFill>
            </p:spPr>
          </p:sp>
          <p:sp>
            <p:nvSpPr>
              <p:cNvPr id="12" name="TextBox 12"/>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13" name="Group 13"/>
            <p:cNvGrpSpPr/>
            <p:nvPr/>
          </p:nvGrpSpPr>
          <p:grpSpPr>
            <a:xfrm>
              <a:off x="0" y="0"/>
              <a:ext cx="23166797" cy="12920196"/>
              <a:chOff x="0" y="0"/>
              <a:chExt cx="1264701" cy="705328"/>
            </a:xfrm>
          </p:grpSpPr>
          <p:sp>
            <p:nvSpPr>
              <p:cNvPr id="14" name="Freeform 14"/>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5" name="TextBox 15"/>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grpSp>
      <p:grpSp>
        <p:nvGrpSpPr>
          <p:cNvPr id="16" name="Group 16"/>
          <p:cNvGrpSpPr/>
          <p:nvPr/>
        </p:nvGrpSpPr>
        <p:grpSpPr>
          <a:xfrm>
            <a:off x="13664935" y="2745051"/>
            <a:ext cx="3264613" cy="1605719"/>
            <a:chOff x="0" y="0"/>
            <a:chExt cx="535538" cy="263407"/>
          </a:xfrm>
        </p:grpSpPr>
        <p:sp>
          <p:nvSpPr>
            <p:cNvPr id="17" name="Freeform 17">
              <a:extLst>
                <a:ext uri="{C183D7F6-B498-43B3-948B-1728B52AA6E4}">
                  <adec:decorative xmlns:adec="http://schemas.microsoft.com/office/drawing/2017/decorative" val="1"/>
                </a:ext>
              </a:extLst>
            </p:cNvPr>
            <p:cNvSpPr/>
            <p:nvPr/>
          </p:nvSpPr>
          <p:spPr>
            <a:xfrm>
              <a:off x="0" y="0"/>
              <a:ext cx="535538" cy="263407"/>
            </a:xfrm>
            <a:custGeom>
              <a:avLst/>
              <a:gdLst/>
              <a:ahLst/>
              <a:cxnLst/>
              <a:rect l="l" t="t" r="r" b="b"/>
              <a:pathLst>
                <a:path w="535538" h="263407">
                  <a:moveTo>
                    <a:pt x="111459" y="0"/>
                  </a:moveTo>
                  <a:lnTo>
                    <a:pt x="424079" y="0"/>
                  </a:lnTo>
                  <a:cubicBezTo>
                    <a:pt x="453640" y="0"/>
                    <a:pt x="481990" y="11743"/>
                    <a:pt x="502892" y="32646"/>
                  </a:cubicBezTo>
                  <a:cubicBezTo>
                    <a:pt x="523795" y="53548"/>
                    <a:pt x="535538" y="81898"/>
                    <a:pt x="535538" y="111459"/>
                  </a:cubicBezTo>
                  <a:lnTo>
                    <a:pt x="535538" y="151948"/>
                  </a:lnTo>
                  <a:cubicBezTo>
                    <a:pt x="535538" y="181509"/>
                    <a:pt x="523795" y="209859"/>
                    <a:pt x="502892" y="230762"/>
                  </a:cubicBezTo>
                  <a:cubicBezTo>
                    <a:pt x="481990" y="251664"/>
                    <a:pt x="453640" y="263407"/>
                    <a:pt x="424079" y="263407"/>
                  </a:cubicBezTo>
                  <a:lnTo>
                    <a:pt x="111459" y="263407"/>
                  </a:lnTo>
                  <a:cubicBezTo>
                    <a:pt x="81898" y="263407"/>
                    <a:pt x="53548" y="251664"/>
                    <a:pt x="32646" y="230762"/>
                  </a:cubicBezTo>
                  <a:cubicBezTo>
                    <a:pt x="11743" y="209859"/>
                    <a:pt x="0" y="181509"/>
                    <a:pt x="0" y="151948"/>
                  </a:cubicBezTo>
                  <a:lnTo>
                    <a:pt x="0" y="111459"/>
                  </a:lnTo>
                  <a:cubicBezTo>
                    <a:pt x="0" y="81898"/>
                    <a:pt x="11743" y="53548"/>
                    <a:pt x="32646" y="32646"/>
                  </a:cubicBezTo>
                  <a:cubicBezTo>
                    <a:pt x="53548" y="11743"/>
                    <a:pt x="81898" y="0"/>
                    <a:pt x="111459" y="0"/>
                  </a:cubicBezTo>
                  <a:close/>
                </a:path>
              </a:pathLst>
            </a:custGeom>
            <a:solidFill>
              <a:srgbClr val="FFFFFF"/>
            </a:solidFill>
          </p:spPr>
        </p:sp>
        <p:sp>
          <p:nvSpPr>
            <p:cNvPr id="18" name="TextBox 18"/>
            <p:cNvSpPr txBox="1"/>
            <p:nvPr/>
          </p:nvSpPr>
          <p:spPr>
            <a:xfrm>
              <a:off x="0" y="19050"/>
              <a:ext cx="535538" cy="244357"/>
            </a:xfrm>
            <a:prstGeom prst="rect">
              <a:avLst/>
            </a:prstGeom>
          </p:spPr>
          <p:txBody>
            <a:bodyPr lIns="50800" tIns="50800" rIns="50800" bIns="50800" rtlCol="0" anchor="ctr"/>
            <a:lstStyle/>
            <a:p>
              <a:pPr algn="ctr">
                <a:lnSpc>
                  <a:spcPts val="2375"/>
                </a:lnSpc>
              </a:pPr>
              <a:endParaRPr/>
            </a:p>
          </p:txBody>
        </p:sp>
      </p:grpSp>
      <p:grpSp>
        <p:nvGrpSpPr>
          <p:cNvPr id="19" name="Group 19"/>
          <p:cNvGrpSpPr/>
          <p:nvPr/>
        </p:nvGrpSpPr>
        <p:grpSpPr>
          <a:xfrm>
            <a:off x="1629129" y="6754310"/>
            <a:ext cx="3431312" cy="1687711"/>
            <a:chOff x="0" y="0"/>
            <a:chExt cx="535538" cy="263407"/>
          </a:xfrm>
        </p:grpSpPr>
        <p:sp>
          <p:nvSpPr>
            <p:cNvPr id="20" name="Freeform 20">
              <a:extLst>
                <a:ext uri="{C183D7F6-B498-43B3-948B-1728B52AA6E4}">
                  <adec:decorative xmlns:adec="http://schemas.microsoft.com/office/drawing/2017/decorative" val="1"/>
                </a:ext>
              </a:extLst>
            </p:cNvPr>
            <p:cNvSpPr/>
            <p:nvPr/>
          </p:nvSpPr>
          <p:spPr>
            <a:xfrm>
              <a:off x="0" y="0"/>
              <a:ext cx="535538" cy="263407"/>
            </a:xfrm>
            <a:custGeom>
              <a:avLst/>
              <a:gdLst/>
              <a:ahLst/>
              <a:cxnLst/>
              <a:rect l="l" t="t" r="r" b="b"/>
              <a:pathLst>
                <a:path w="535538" h="263407">
                  <a:moveTo>
                    <a:pt x="106044" y="0"/>
                  </a:moveTo>
                  <a:lnTo>
                    <a:pt x="429494" y="0"/>
                  </a:lnTo>
                  <a:cubicBezTo>
                    <a:pt x="488060" y="0"/>
                    <a:pt x="535538" y="47478"/>
                    <a:pt x="535538" y="106044"/>
                  </a:cubicBezTo>
                  <a:lnTo>
                    <a:pt x="535538" y="157363"/>
                  </a:lnTo>
                  <a:cubicBezTo>
                    <a:pt x="535538" y="185488"/>
                    <a:pt x="524365" y="212461"/>
                    <a:pt x="504478" y="232348"/>
                  </a:cubicBezTo>
                  <a:cubicBezTo>
                    <a:pt x="484591" y="252235"/>
                    <a:pt x="457618" y="263407"/>
                    <a:pt x="429494" y="263407"/>
                  </a:cubicBezTo>
                  <a:lnTo>
                    <a:pt x="106044" y="263407"/>
                  </a:lnTo>
                  <a:cubicBezTo>
                    <a:pt x="77919" y="263407"/>
                    <a:pt x="50947" y="252235"/>
                    <a:pt x="31060" y="232348"/>
                  </a:cubicBezTo>
                  <a:cubicBezTo>
                    <a:pt x="11172" y="212461"/>
                    <a:pt x="0" y="185488"/>
                    <a:pt x="0" y="157363"/>
                  </a:cubicBezTo>
                  <a:lnTo>
                    <a:pt x="0" y="106044"/>
                  </a:lnTo>
                  <a:cubicBezTo>
                    <a:pt x="0" y="77919"/>
                    <a:pt x="11172" y="50947"/>
                    <a:pt x="31060" y="31060"/>
                  </a:cubicBezTo>
                  <a:cubicBezTo>
                    <a:pt x="50947" y="11172"/>
                    <a:pt x="77919" y="0"/>
                    <a:pt x="106044" y="0"/>
                  </a:cubicBezTo>
                  <a:close/>
                </a:path>
              </a:pathLst>
            </a:custGeom>
            <a:solidFill>
              <a:srgbClr val="FFFFFF"/>
            </a:solidFill>
          </p:spPr>
        </p:sp>
        <p:sp>
          <p:nvSpPr>
            <p:cNvPr id="21" name="TextBox 21"/>
            <p:cNvSpPr txBox="1"/>
            <p:nvPr/>
          </p:nvSpPr>
          <p:spPr>
            <a:xfrm>
              <a:off x="0" y="19050"/>
              <a:ext cx="535538" cy="244357"/>
            </a:xfrm>
            <a:prstGeom prst="rect">
              <a:avLst/>
            </a:prstGeom>
          </p:spPr>
          <p:txBody>
            <a:bodyPr lIns="50800" tIns="50800" rIns="50800" bIns="50800" rtlCol="0" anchor="ctr"/>
            <a:lstStyle/>
            <a:p>
              <a:pPr algn="ctr">
                <a:lnSpc>
                  <a:spcPts val="2375"/>
                </a:lnSpc>
              </a:pPr>
              <a:endParaRPr/>
            </a:p>
          </p:txBody>
        </p:sp>
      </p:grpSp>
      <p:sp>
        <p:nvSpPr>
          <p:cNvPr id="22" name="TextBox 22"/>
          <p:cNvSpPr txBox="1"/>
          <p:nvPr/>
        </p:nvSpPr>
        <p:spPr>
          <a:xfrm>
            <a:off x="1088965" y="751427"/>
            <a:ext cx="11045032" cy="598932"/>
          </a:xfrm>
          <a:prstGeom prst="rect">
            <a:avLst/>
          </a:prstGeom>
        </p:spPr>
        <p:txBody>
          <a:bodyPr lIns="0" tIns="0" rIns="0" bIns="0" rtlCol="0" anchor="t">
            <a:spAutoFit/>
          </a:bodyPr>
          <a:lstStyle/>
          <a:p>
            <a:pPr algn="l">
              <a:lnSpc>
                <a:spcPts val="4643"/>
              </a:lnSpc>
            </a:pPr>
            <a:r>
              <a:rPr lang="en-US" sz="4299">
                <a:solidFill>
                  <a:srgbClr val="1B2E6B"/>
                </a:solidFill>
                <a:latin typeface="Paytone One"/>
                <a:ea typeface="Paytone One"/>
                <a:cs typeface="Paytone One"/>
                <a:sym typeface="Paytone One"/>
              </a:rPr>
              <a:t>L’écosystème de L’Université Numérique</a:t>
            </a:r>
          </a:p>
        </p:txBody>
      </p:sp>
      <p:sp>
        <p:nvSpPr>
          <p:cNvPr id="23" name="Freeform 23"/>
          <p:cNvSpPr/>
          <p:nvPr/>
        </p:nvSpPr>
        <p:spPr>
          <a:xfrm rot="5400000">
            <a:off x="9150548" y="869783"/>
            <a:ext cx="6535221" cy="9286281"/>
          </a:xfrm>
          <a:custGeom>
            <a:avLst/>
            <a:gdLst/>
            <a:ahLst/>
            <a:cxnLst/>
            <a:rect l="l" t="t" r="r" b="b"/>
            <a:pathLst>
              <a:path w="6535221" h="9286281">
                <a:moveTo>
                  <a:pt x="0" y="0"/>
                </a:moveTo>
                <a:lnTo>
                  <a:pt x="6535220" y="0"/>
                </a:lnTo>
                <a:lnTo>
                  <a:pt x="6535220" y="9286282"/>
                </a:lnTo>
                <a:lnTo>
                  <a:pt x="0" y="9286282"/>
                </a:lnTo>
                <a:lnTo>
                  <a:pt x="0" y="0"/>
                </a:lnTo>
                <a:close/>
              </a:path>
            </a:pathLst>
          </a:custGeom>
          <a:blipFill>
            <a:blip r:embed="rId4">
              <a:alphaModFix amt="19999"/>
            </a:blip>
            <a:stretch>
              <a:fillRect/>
            </a:stretch>
          </a:blipFill>
          <a:ln cap="sq">
            <a:noFill/>
            <a:prstDash val="lgDash"/>
            <a:miter/>
          </a:ln>
        </p:spPr>
      </p:sp>
      <p:sp>
        <p:nvSpPr>
          <p:cNvPr id="24" name="Freeform 24"/>
          <p:cNvSpPr/>
          <p:nvPr/>
        </p:nvSpPr>
        <p:spPr>
          <a:xfrm>
            <a:off x="10872268" y="1677183"/>
            <a:ext cx="2135736" cy="2135736"/>
          </a:xfrm>
          <a:custGeom>
            <a:avLst/>
            <a:gdLst/>
            <a:ahLst/>
            <a:cxnLst/>
            <a:rect l="l" t="t" r="r" b="b"/>
            <a:pathLst>
              <a:path w="2135736" h="2135736">
                <a:moveTo>
                  <a:pt x="0" y="0"/>
                </a:moveTo>
                <a:lnTo>
                  <a:pt x="2135737" y="0"/>
                </a:lnTo>
                <a:lnTo>
                  <a:pt x="2135737" y="2135736"/>
                </a:lnTo>
                <a:lnTo>
                  <a:pt x="0" y="213573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5" name="Freeform 25"/>
          <p:cNvSpPr/>
          <p:nvPr/>
        </p:nvSpPr>
        <p:spPr>
          <a:xfrm>
            <a:off x="14404124" y="2569308"/>
            <a:ext cx="2525424" cy="1901058"/>
          </a:xfrm>
          <a:custGeom>
            <a:avLst/>
            <a:gdLst/>
            <a:ahLst/>
            <a:cxnLst/>
            <a:rect l="l" t="t" r="r" b="b"/>
            <a:pathLst>
              <a:path w="1901058" h="1901058">
                <a:moveTo>
                  <a:pt x="0" y="0"/>
                </a:moveTo>
                <a:lnTo>
                  <a:pt x="1901058" y="0"/>
                </a:lnTo>
                <a:lnTo>
                  <a:pt x="1901058" y="1901059"/>
                </a:lnTo>
                <a:lnTo>
                  <a:pt x="0" y="190105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6" name="Freeform 26"/>
          <p:cNvSpPr/>
          <p:nvPr/>
        </p:nvSpPr>
        <p:spPr>
          <a:xfrm>
            <a:off x="15649794" y="5512924"/>
            <a:ext cx="1770978" cy="1770978"/>
          </a:xfrm>
          <a:custGeom>
            <a:avLst/>
            <a:gdLst/>
            <a:ahLst/>
            <a:cxnLst/>
            <a:rect l="l" t="t" r="r" b="b"/>
            <a:pathLst>
              <a:path w="1770978" h="1770978">
                <a:moveTo>
                  <a:pt x="0" y="0"/>
                </a:moveTo>
                <a:lnTo>
                  <a:pt x="1770978" y="0"/>
                </a:lnTo>
                <a:lnTo>
                  <a:pt x="1770978" y="1770978"/>
                </a:lnTo>
                <a:lnTo>
                  <a:pt x="0" y="177097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7" name="Freeform 27"/>
          <p:cNvSpPr/>
          <p:nvPr/>
        </p:nvSpPr>
        <p:spPr>
          <a:xfrm>
            <a:off x="12879276" y="7438017"/>
            <a:ext cx="2026194" cy="2026194"/>
          </a:xfrm>
          <a:custGeom>
            <a:avLst/>
            <a:gdLst/>
            <a:ahLst/>
            <a:cxnLst/>
            <a:rect l="l" t="t" r="r" b="b"/>
            <a:pathLst>
              <a:path w="2026194" h="2026194">
                <a:moveTo>
                  <a:pt x="0" y="0"/>
                </a:moveTo>
                <a:lnTo>
                  <a:pt x="2026194" y="0"/>
                </a:lnTo>
                <a:lnTo>
                  <a:pt x="2026194" y="2026194"/>
                </a:lnTo>
                <a:lnTo>
                  <a:pt x="0" y="20261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8" name="Freeform 28"/>
          <p:cNvSpPr/>
          <p:nvPr/>
        </p:nvSpPr>
        <p:spPr>
          <a:xfrm>
            <a:off x="8736532" y="7275166"/>
            <a:ext cx="2135736" cy="2135736"/>
          </a:xfrm>
          <a:custGeom>
            <a:avLst/>
            <a:gdLst/>
            <a:ahLst/>
            <a:cxnLst/>
            <a:rect l="l" t="t" r="r" b="b"/>
            <a:pathLst>
              <a:path w="2135736" h="2135736">
                <a:moveTo>
                  <a:pt x="0" y="0"/>
                </a:moveTo>
                <a:lnTo>
                  <a:pt x="2135736" y="0"/>
                </a:lnTo>
                <a:lnTo>
                  <a:pt x="2135736" y="2135736"/>
                </a:lnTo>
                <a:lnTo>
                  <a:pt x="0" y="213573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9" name="Freeform 29"/>
          <p:cNvSpPr/>
          <p:nvPr/>
        </p:nvSpPr>
        <p:spPr>
          <a:xfrm>
            <a:off x="7271793" y="3907578"/>
            <a:ext cx="1872207" cy="1872207"/>
          </a:xfrm>
          <a:custGeom>
            <a:avLst/>
            <a:gdLst/>
            <a:ahLst/>
            <a:cxnLst/>
            <a:rect l="l" t="t" r="r" b="b"/>
            <a:pathLst>
              <a:path w="1872207" h="1872207">
                <a:moveTo>
                  <a:pt x="0" y="0"/>
                </a:moveTo>
                <a:lnTo>
                  <a:pt x="1872207" y="0"/>
                </a:lnTo>
                <a:lnTo>
                  <a:pt x="1872207" y="1872206"/>
                </a:lnTo>
                <a:lnTo>
                  <a:pt x="0" y="18722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0" name="Freeform 30">
            <a:hlinkClick r:id="rId7" tooltip="https://luniversitenumerique.fr"/>
          </p:cNvPr>
          <p:cNvSpPr/>
          <p:nvPr/>
        </p:nvSpPr>
        <p:spPr>
          <a:xfrm>
            <a:off x="9701061" y="4548273"/>
            <a:ext cx="5770931" cy="2058299"/>
          </a:xfrm>
          <a:custGeom>
            <a:avLst/>
            <a:gdLst/>
            <a:ahLst/>
            <a:cxnLst/>
            <a:rect l="l" t="t" r="r" b="b"/>
            <a:pathLst>
              <a:path w="5770931" h="2058299">
                <a:moveTo>
                  <a:pt x="0" y="0"/>
                </a:moveTo>
                <a:lnTo>
                  <a:pt x="5770931" y="0"/>
                </a:lnTo>
                <a:lnTo>
                  <a:pt x="5770931" y="2058299"/>
                </a:lnTo>
                <a:lnTo>
                  <a:pt x="0" y="2058299"/>
                </a:lnTo>
                <a:lnTo>
                  <a:pt x="0" y="0"/>
                </a:lnTo>
                <a:close/>
              </a:path>
            </a:pathLst>
          </a:custGeom>
          <a:blipFill>
            <a:blip r:embed="rId8"/>
            <a:stretch>
              <a:fillRect/>
            </a:stretch>
          </a:blipFill>
        </p:spPr>
      </p:sp>
      <p:sp>
        <p:nvSpPr>
          <p:cNvPr id="31" name="Freeform 31" descr="Logo uness">
            <a:hlinkClick r:id="rId9" tooltip="https://www.uness.fr"/>
          </p:cNvPr>
          <p:cNvSpPr/>
          <p:nvPr/>
        </p:nvSpPr>
        <p:spPr>
          <a:xfrm>
            <a:off x="15921093" y="6233278"/>
            <a:ext cx="1368114" cy="451408"/>
          </a:xfrm>
          <a:custGeom>
            <a:avLst/>
            <a:gdLst/>
            <a:ahLst/>
            <a:cxnLst/>
            <a:rect l="l" t="t" r="r" b="b"/>
            <a:pathLst>
              <a:path w="1368114" h="451408">
                <a:moveTo>
                  <a:pt x="0" y="0"/>
                </a:moveTo>
                <a:lnTo>
                  <a:pt x="1368114" y="0"/>
                </a:lnTo>
                <a:lnTo>
                  <a:pt x="1368114" y="451409"/>
                </a:lnTo>
                <a:lnTo>
                  <a:pt x="0" y="451409"/>
                </a:lnTo>
                <a:lnTo>
                  <a:pt x="0" y="0"/>
                </a:lnTo>
                <a:close/>
              </a:path>
            </a:pathLst>
          </a:custGeom>
          <a:blipFill>
            <a:blip r:embed="rId10"/>
            <a:stretch>
              <a:fillRect/>
            </a:stretch>
          </a:blipFill>
        </p:spPr>
      </p:sp>
      <p:sp>
        <p:nvSpPr>
          <p:cNvPr id="32" name="Freeform 32" descr="logo uved">
            <a:hlinkClick r:id="rId11" tooltip="https://www.uved.fr"/>
          </p:cNvPr>
          <p:cNvSpPr/>
          <p:nvPr/>
        </p:nvSpPr>
        <p:spPr>
          <a:xfrm>
            <a:off x="14898406" y="3377793"/>
            <a:ext cx="1195837" cy="529785"/>
          </a:xfrm>
          <a:custGeom>
            <a:avLst/>
            <a:gdLst/>
            <a:ahLst/>
            <a:cxnLst/>
            <a:rect l="l" t="t" r="r" b="b"/>
            <a:pathLst>
              <a:path w="1195837" h="529785">
                <a:moveTo>
                  <a:pt x="0" y="0"/>
                </a:moveTo>
                <a:lnTo>
                  <a:pt x="1195836" y="0"/>
                </a:lnTo>
                <a:lnTo>
                  <a:pt x="1195836" y="529785"/>
                </a:lnTo>
                <a:lnTo>
                  <a:pt x="0" y="529785"/>
                </a:lnTo>
                <a:lnTo>
                  <a:pt x="0" y="0"/>
                </a:lnTo>
                <a:close/>
              </a:path>
            </a:pathLst>
          </a:custGeom>
          <a:blipFill>
            <a:blip r:embed="rId12"/>
            <a:stretch>
              <a:fillRect r="-3932" b="-25407"/>
            </a:stretch>
          </a:blipFill>
        </p:spPr>
      </p:sp>
      <p:sp>
        <p:nvSpPr>
          <p:cNvPr id="33" name="Freeform 33" descr="logo fondation unit"/>
          <p:cNvSpPr/>
          <p:nvPr/>
        </p:nvSpPr>
        <p:spPr>
          <a:xfrm>
            <a:off x="8504732" y="8130812"/>
            <a:ext cx="1629368" cy="565686"/>
          </a:xfrm>
          <a:custGeom>
            <a:avLst/>
            <a:gdLst/>
            <a:ahLst/>
            <a:cxnLst/>
            <a:rect l="l" t="t" r="r" b="b"/>
            <a:pathLst>
              <a:path w="1629368" h="565686">
                <a:moveTo>
                  <a:pt x="0" y="0"/>
                </a:moveTo>
                <a:lnTo>
                  <a:pt x="1629368" y="0"/>
                </a:lnTo>
                <a:lnTo>
                  <a:pt x="1629368" y="565685"/>
                </a:lnTo>
                <a:lnTo>
                  <a:pt x="0" y="565685"/>
                </a:lnTo>
                <a:lnTo>
                  <a:pt x="0" y="0"/>
                </a:lnTo>
                <a:close/>
              </a:path>
            </a:pathLst>
          </a:custGeom>
          <a:blipFill>
            <a:blip r:embed="rId13"/>
            <a:stretch>
              <a:fillRect/>
            </a:stretch>
          </a:blipFill>
        </p:spPr>
      </p:sp>
      <p:sp>
        <p:nvSpPr>
          <p:cNvPr id="34" name="Freeform 34" descr="logo iut en ligne">
            <a:hlinkClick r:id="rId14" tooltip="https://www.iutenligne.net"/>
          </p:cNvPr>
          <p:cNvSpPr/>
          <p:nvPr/>
        </p:nvSpPr>
        <p:spPr>
          <a:xfrm>
            <a:off x="11065640" y="2418473"/>
            <a:ext cx="1595554" cy="1129437"/>
          </a:xfrm>
          <a:custGeom>
            <a:avLst/>
            <a:gdLst/>
            <a:ahLst/>
            <a:cxnLst/>
            <a:rect l="l" t="t" r="r" b="b"/>
            <a:pathLst>
              <a:path w="1595554" h="1129437">
                <a:moveTo>
                  <a:pt x="0" y="0"/>
                </a:moveTo>
                <a:lnTo>
                  <a:pt x="1595554" y="0"/>
                </a:lnTo>
                <a:lnTo>
                  <a:pt x="1595554" y="1129437"/>
                </a:lnTo>
                <a:lnTo>
                  <a:pt x="0" y="1129437"/>
                </a:lnTo>
                <a:lnTo>
                  <a:pt x="0" y="0"/>
                </a:lnTo>
                <a:close/>
              </a:path>
            </a:pathLst>
          </a:custGeom>
          <a:blipFill>
            <a:blip r:embed="rId15"/>
            <a:stretch>
              <a:fillRect/>
            </a:stretch>
          </a:blipFill>
        </p:spPr>
      </p:sp>
      <p:sp>
        <p:nvSpPr>
          <p:cNvPr id="35" name="Freeform 35" descr="logo UOH">
            <a:hlinkClick r:id="rId16" tooltip="https://uoh.fr/front/"/>
          </p:cNvPr>
          <p:cNvSpPr/>
          <p:nvPr/>
        </p:nvSpPr>
        <p:spPr>
          <a:xfrm>
            <a:off x="7413252" y="4754386"/>
            <a:ext cx="1188180" cy="443121"/>
          </a:xfrm>
          <a:custGeom>
            <a:avLst/>
            <a:gdLst/>
            <a:ahLst/>
            <a:cxnLst/>
            <a:rect l="l" t="t" r="r" b="b"/>
            <a:pathLst>
              <a:path w="1188180" h="443121">
                <a:moveTo>
                  <a:pt x="0" y="0"/>
                </a:moveTo>
                <a:lnTo>
                  <a:pt x="1188180" y="0"/>
                </a:lnTo>
                <a:lnTo>
                  <a:pt x="1188180" y="443121"/>
                </a:lnTo>
                <a:lnTo>
                  <a:pt x="0" y="443121"/>
                </a:lnTo>
                <a:lnTo>
                  <a:pt x="0" y="0"/>
                </a:lnTo>
                <a:close/>
              </a:path>
            </a:pathLst>
          </a:custGeom>
          <a:blipFill>
            <a:blip r:embed="rId17"/>
            <a:stretch>
              <a:fillRect b="-13382"/>
            </a:stretch>
          </a:blipFill>
        </p:spPr>
      </p:sp>
      <p:sp>
        <p:nvSpPr>
          <p:cNvPr id="36" name="Freeform 36" descr="logo aunege">
            <a:hlinkClick r:id="rId18" tooltip="https://aunege.fr"/>
          </p:cNvPr>
          <p:cNvSpPr/>
          <p:nvPr/>
        </p:nvSpPr>
        <p:spPr>
          <a:xfrm>
            <a:off x="13051523" y="8343034"/>
            <a:ext cx="1681701" cy="417963"/>
          </a:xfrm>
          <a:custGeom>
            <a:avLst/>
            <a:gdLst/>
            <a:ahLst/>
            <a:cxnLst/>
            <a:rect l="l" t="t" r="r" b="b"/>
            <a:pathLst>
              <a:path w="1681701" h="417963">
                <a:moveTo>
                  <a:pt x="0" y="0"/>
                </a:moveTo>
                <a:lnTo>
                  <a:pt x="1681700" y="0"/>
                </a:lnTo>
                <a:lnTo>
                  <a:pt x="1681700" y="417963"/>
                </a:lnTo>
                <a:lnTo>
                  <a:pt x="0" y="417963"/>
                </a:lnTo>
                <a:lnTo>
                  <a:pt x="0" y="0"/>
                </a:lnTo>
                <a:close/>
              </a:path>
            </a:pathLst>
          </a:custGeom>
          <a:blipFill>
            <a:blip r:embed="rId19"/>
            <a:stretch>
              <a:fillRect b="-39398"/>
            </a:stretch>
          </a:blipFill>
        </p:spPr>
      </p:sp>
      <p:sp>
        <p:nvSpPr>
          <p:cNvPr id="37" name="TextBox 37"/>
          <p:cNvSpPr txBox="1"/>
          <p:nvPr/>
        </p:nvSpPr>
        <p:spPr>
          <a:xfrm>
            <a:off x="13212670" y="8918494"/>
            <a:ext cx="1520553" cy="240955"/>
          </a:xfrm>
          <a:prstGeom prst="rect">
            <a:avLst/>
          </a:prstGeom>
        </p:spPr>
        <p:txBody>
          <a:bodyPr lIns="0" tIns="0" rIns="0" bIns="0" rtlCol="0" anchor="t">
            <a:spAutoFit/>
          </a:bodyPr>
          <a:lstStyle/>
          <a:p>
            <a:pPr algn="ctr">
              <a:lnSpc>
                <a:spcPts val="1992"/>
              </a:lnSpc>
            </a:pPr>
            <a:r>
              <a:rPr lang="en-US" sz="1423">
                <a:solidFill>
                  <a:srgbClr val="0F2B41"/>
                </a:solidFill>
                <a:latin typeface="Rubik"/>
                <a:ea typeface="Rubik"/>
                <a:cs typeface="Rubik"/>
                <a:sym typeface="Rubik"/>
              </a:rPr>
              <a:t>Économie Gestion</a:t>
            </a:r>
          </a:p>
        </p:txBody>
      </p:sp>
      <p:sp>
        <p:nvSpPr>
          <p:cNvPr id="38" name="TextBox 38"/>
          <p:cNvSpPr txBox="1"/>
          <p:nvPr/>
        </p:nvSpPr>
        <p:spPr>
          <a:xfrm>
            <a:off x="7563644" y="4340760"/>
            <a:ext cx="887397" cy="230638"/>
          </a:xfrm>
          <a:prstGeom prst="rect">
            <a:avLst/>
          </a:prstGeom>
        </p:spPr>
        <p:txBody>
          <a:bodyPr lIns="0" tIns="0" rIns="0" bIns="0" rtlCol="0" anchor="t">
            <a:spAutoFit/>
          </a:bodyPr>
          <a:lstStyle/>
          <a:p>
            <a:pPr algn="ctr">
              <a:lnSpc>
                <a:spcPts val="1895"/>
              </a:lnSpc>
            </a:pPr>
            <a:r>
              <a:rPr lang="en-US" sz="1354">
                <a:solidFill>
                  <a:srgbClr val="0F2B41"/>
                </a:solidFill>
                <a:latin typeface="Rubik"/>
                <a:ea typeface="Rubik"/>
                <a:cs typeface="Rubik"/>
                <a:sym typeface="Rubik"/>
              </a:rPr>
              <a:t>Humanités</a:t>
            </a:r>
          </a:p>
        </p:txBody>
      </p:sp>
      <p:sp>
        <p:nvSpPr>
          <p:cNvPr id="39" name="TextBox 39"/>
          <p:cNvSpPr txBox="1"/>
          <p:nvPr/>
        </p:nvSpPr>
        <p:spPr>
          <a:xfrm>
            <a:off x="16094242" y="5916701"/>
            <a:ext cx="1156307" cy="230638"/>
          </a:xfrm>
          <a:prstGeom prst="rect">
            <a:avLst/>
          </a:prstGeom>
        </p:spPr>
        <p:txBody>
          <a:bodyPr lIns="0" tIns="0" rIns="0" bIns="0" rtlCol="0" anchor="t">
            <a:spAutoFit/>
          </a:bodyPr>
          <a:lstStyle/>
          <a:p>
            <a:pPr algn="ctr">
              <a:lnSpc>
                <a:spcPts val="1895"/>
              </a:lnSpc>
            </a:pPr>
            <a:r>
              <a:rPr lang="en-US" sz="1354">
                <a:solidFill>
                  <a:srgbClr val="0F2B41"/>
                </a:solidFill>
                <a:latin typeface="Rubik"/>
                <a:ea typeface="Rubik"/>
                <a:cs typeface="Rubik"/>
                <a:sym typeface="Rubik"/>
              </a:rPr>
              <a:t>Santé et Sport</a:t>
            </a:r>
          </a:p>
        </p:txBody>
      </p:sp>
      <p:sp>
        <p:nvSpPr>
          <p:cNvPr id="40" name="TextBox 40"/>
          <p:cNvSpPr txBox="1"/>
          <p:nvPr/>
        </p:nvSpPr>
        <p:spPr>
          <a:xfrm>
            <a:off x="14865028" y="2993097"/>
            <a:ext cx="1792746" cy="226729"/>
          </a:xfrm>
          <a:prstGeom prst="rect">
            <a:avLst/>
          </a:prstGeom>
        </p:spPr>
        <p:txBody>
          <a:bodyPr wrap="square" lIns="0" tIns="0" rIns="0" bIns="0" rtlCol="0" anchor="t">
            <a:spAutoFit/>
          </a:bodyPr>
          <a:lstStyle/>
          <a:p>
            <a:pPr algn="ctr">
              <a:lnSpc>
                <a:spcPts val="1895"/>
              </a:lnSpc>
            </a:pPr>
            <a:r>
              <a:rPr lang="en-US" sz="1354" dirty="0" err="1">
                <a:solidFill>
                  <a:srgbClr val="0F2B41"/>
                </a:solidFill>
                <a:latin typeface="Rubik"/>
                <a:ea typeface="Rubik"/>
                <a:cs typeface="Rubik"/>
                <a:sym typeface="Rubik"/>
              </a:rPr>
              <a:t>Environnement</a:t>
            </a:r>
            <a:endParaRPr lang="en-US" sz="1354" dirty="0">
              <a:solidFill>
                <a:srgbClr val="0F2B41"/>
              </a:solidFill>
              <a:latin typeface="Rubik"/>
              <a:ea typeface="Rubik"/>
              <a:cs typeface="Rubik"/>
              <a:sym typeface="Rubik"/>
            </a:endParaRPr>
          </a:p>
        </p:txBody>
      </p:sp>
      <p:sp>
        <p:nvSpPr>
          <p:cNvPr id="41" name="TextBox 41"/>
          <p:cNvSpPr txBox="1"/>
          <p:nvPr/>
        </p:nvSpPr>
        <p:spPr>
          <a:xfrm>
            <a:off x="8732546" y="8812304"/>
            <a:ext cx="1937030" cy="240955"/>
          </a:xfrm>
          <a:prstGeom prst="rect">
            <a:avLst/>
          </a:prstGeom>
        </p:spPr>
        <p:txBody>
          <a:bodyPr lIns="0" tIns="0" rIns="0" bIns="0" rtlCol="0" anchor="t">
            <a:spAutoFit/>
          </a:bodyPr>
          <a:lstStyle/>
          <a:p>
            <a:pPr algn="ctr">
              <a:lnSpc>
                <a:spcPts val="1992"/>
              </a:lnSpc>
            </a:pPr>
            <a:r>
              <a:rPr lang="en-US" sz="1423">
                <a:solidFill>
                  <a:srgbClr val="0F2B41"/>
                </a:solidFill>
                <a:latin typeface="Rubik"/>
                <a:ea typeface="Rubik"/>
                <a:cs typeface="Rubik"/>
                <a:sym typeface="Rubik"/>
              </a:rPr>
              <a:t>Sciences de l’ingénieur</a:t>
            </a:r>
          </a:p>
        </p:txBody>
      </p:sp>
      <p:sp>
        <p:nvSpPr>
          <p:cNvPr id="42" name="TextBox 42"/>
          <p:cNvSpPr txBox="1"/>
          <p:nvPr/>
        </p:nvSpPr>
        <p:spPr>
          <a:xfrm>
            <a:off x="11267196" y="1946352"/>
            <a:ext cx="1192442" cy="465497"/>
          </a:xfrm>
          <a:prstGeom prst="rect">
            <a:avLst/>
          </a:prstGeom>
        </p:spPr>
        <p:txBody>
          <a:bodyPr lIns="0" tIns="0" rIns="0" bIns="0" rtlCol="0" anchor="t">
            <a:spAutoFit/>
          </a:bodyPr>
          <a:lstStyle/>
          <a:p>
            <a:pPr algn="ctr">
              <a:lnSpc>
                <a:spcPts val="1891"/>
              </a:lnSpc>
            </a:pPr>
            <a:r>
              <a:rPr lang="en-US" sz="1351">
                <a:solidFill>
                  <a:srgbClr val="0F2B41"/>
                </a:solidFill>
                <a:latin typeface="Rubik"/>
                <a:ea typeface="Rubik"/>
                <a:cs typeface="Rubik"/>
                <a:sym typeface="Rubik"/>
              </a:rPr>
              <a:t>Enseignement</a:t>
            </a:r>
          </a:p>
          <a:p>
            <a:pPr algn="ctr">
              <a:lnSpc>
                <a:spcPts val="1891"/>
              </a:lnSpc>
            </a:pPr>
            <a:r>
              <a:rPr lang="en-US" sz="1351">
                <a:solidFill>
                  <a:srgbClr val="0F2B41"/>
                </a:solidFill>
                <a:latin typeface="Rubik"/>
                <a:ea typeface="Rubik"/>
                <a:cs typeface="Rubik"/>
                <a:sym typeface="Rubik"/>
              </a:rPr>
              <a:t> technologique</a:t>
            </a:r>
          </a:p>
        </p:txBody>
      </p:sp>
      <p:sp>
        <p:nvSpPr>
          <p:cNvPr id="43" name="Freeform 43"/>
          <p:cNvSpPr/>
          <p:nvPr/>
        </p:nvSpPr>
        <p:spPr>
          <a:xfrm>
            <a:off x="1215707" y="8960187"/>
            <a:ext cx="583704" cy="547886"/>
          </a:xfrm>
          <a:custGeom>
            <a:avLst/>
            <a:gdLst/>
            <a:ahLst/>
            <a:cxnLst/>
            <a:rect l="l" t="t" r="r" b="b"/>
            <a:pathLst>
              <a:path w="583704" h="547886">
                <a:moveTo>
                  <a:pt x="0" y="0"/>
                </a:moveTo>
                <a:lnTo>
                  <a:pt x="583704" y="0"/>
                </a:lnTo>
                <a:lnTo>
                  <a:pt x="583704" y="547886"/>
                </a:lnTo>
                <a:lnTo>
                  <a:pt x="0" y="547886"/>
                </a:lnTo>
                <a:lnTo>
                  <a:pt x="0" y="0"/>
                </a:lnTo>
                <a:close/>
              </a:path>
            </a:pathLst>
          </a:custGeom>
          <a:blipFill>
            <a:blip r:embed="rId20"/>
            <a:stretch>
              <a:fillRect/>
            </a:stretch>
          </a:blipFill>
        </p:spPr>
      </p:sp>
      <p:sp>
        <p:nvSpPr>
          <p:cNvPr id="44" name="TextBox 44"/>
          <p:cNvSpPr txBox="1"/>
          <p:nvPr/>
        </p:nvSpPr>
        <p:spPr>
          <a:xfrm>
            <a:off x="1215707" y="2231488"/>
            <a:ext cx="4912360" cy="576513"/>
          </a:xfrm>
          <a:prstGeom prst="rect">
            <a:avLst/>
          </a:prstGeom>
        </p:spPr>
        <p:txBody>
          <a:bodyPr lIns="0" tIns="0" rIns="0" bIns="0" rtlCol="0" anchor="t">
            <a:spAutoFit/>
          </a:bodyPr>
          <a:lstStyle/>
          <a:p>
            <a:pPr algn="ctr">
              <a:lnSpc>
                <a:spcPts val="4405"/>
              </a:lnSpc>
              <a:spcBef>
                <a:spcPct val="0"/>
              </a:spcBef>
            </a:pPr>
            <a:r>
              <a:rPr lang="en-US" sz="4078">
                <a:solidFill>
                  <a:srgbClr val="1B2E6B"/>
                </a:solidFill>
                <a:latin typeface="Rubik"/>
                <a:ea typeface="Rubik"/>
                <a:cs typeface="Rubik"/>
                <a:sym typeface="Rubik"/>
              </a:rPr>
              <a:t>Qui sommes-nous ? </a:t>
            </a:r>
          </a:p>
        </p:txBody>
      </p:sp>
      <p:sp>
        <p:nvSpPr>
          <p:cNvPr id="45" name="TextBox 45"/>
          <p:cNvSpPr txBox="1"/>
          <p:nvPr/>
        </p:nvSpPr>
        <p:spPr>
          <a:xfrm>
            <a:off x="1028700" y="3014185"/>
            <a:ext cx="6311743" cy="4744720"/>
          </a:xfrm>
          <a:prstGeom prst="rect">
            <a:avLst/>
          </a:prstGeom>
        </p:spPr>
        <p:txBody>
          <a:bodyPr lIns="0" tIns="0" rIns="0" bIns="0" rtlCol="0" anchor="t">
            <a:spAutoFit/>
          </a:bodyPr>
          <a:lstStyle/>
          <a:p>
            <a:pPr marL="474979" lvl="1" indent="-237490" algn="l">
              <a:lnSpc>
                <a:spcPts val="4729"/>
              </a:lnSpc>
              <a:buFont typeface="Arial"/>
              <a:buChar char="•"/>
            </a:pPr>
            <a:r>
              <a:rPr lang="en-US" sz="2199">
                <a:solidFill>
                  <a:srgbClr val="1B2E6B"/>
                </a:solidFill>
                <a:latin typeface="Rubik"/>
                <a:ea typeface="Rubik"/>
                <a:cs typeface="Rubik"/>
                <a:sym typeface="Rubik"/>
              </a:rPr>
              <a:t>Association soutenue par le MESR</a:t>
            </a:r>
          </a:p>
          <a:p>
            <a:pPr marL="474979" lvl="1" indent="-237490" algn="l">
              <a:lnSpc>
                <a:spcPts val="4729"/>
              </a:lnSpc>
              <a:buFont typeface="Arial"/>
              <a:buChar char="•"/>
            </a:pPr>
            <a:r>
              <a:rPr lang="en-US" sz="2199">
                <a:solidFill>
                  <a:srgbClr val="1B2E6B"/>
                </a:solidFill>
                <a:latin typeface="Rubik"/>
                <a:ea typeface="Rubik"/>
                <a:cs typeface="Rubik"/>
                <a:sym typeface="Rubik"/>
              </a:rPr>
              <a:t>Fédération des Universités Numériques Thématiques (UNT)</a:t>
            </a:r>
          </a:p>
          <a:p>
            <a:pPr marL="474979" lvl="1" indent="-237490" algn="l">
              <a:lnSpc>
                <a:spcPts val="4729"/>
              </a:lnSpc>
              <a:buFont typeface="Arial"/>
              <a:buChar char="•"/>
            </a:pPr>
            <a:r>
              <a:rPr lang="en-US" sz="2199">
                <a:solidFill>
                  <a:srgbClr val="1B2E6B"/>
                </a:solidFill>
                <a:latin typeface="Rubik"/>
                <a:ea typeface="Rubik"/>
                <a:cs typeface="Rubik"/>
                <a:sym typeface="Rubik"/>
              </a:rPr>
              <a:t>Ressources pédagogiques validées scientifiquement</a:t>
            </a:r>
          </a:p>
          <a:p>
            <a:pPr marL="474979" lvl="1" indent="-237490" algn="l">
              <a:lnSpc>
                <a:spcPts val="4729"/>
              </a:lnSpc>
              <a:buFont typeface="Arial"/>
              <a:buChar char="•"/>
            </a:pPr>
            <a:r>
              <a:rPr lang="en-US" sz="2199">
                <a:solidFill>
                  <a:srgbClr val="1B2E6B"/>
                </a:solidFill>
                <a:latin typeface="Rubik"/>
                <a:ea typeface="Rubik"/>
                <a:cs typeface="Rubik"/>
                <a:sym typeface="Rubik"/>
              </a:rPr>
              <a:t>Pour la communauté universitaire francophone</a:t>
            </a:r>
          </a:p>
          <a:p>
            <a:pPr algn="l">
              <a:lnSpc>
                <a:spcPts val="4729"/>
              </a:lnSpc>
            </a:pPr>
            <a:endParaRPr lang="en-US" sz="2199">
              <a:solidFill>
                <a:srgbClr val="1B2E6B"/>
              </a:solidFill>
              <a:latin typeface="Rubik"/>
              <a:ea typeface="Rubik"/>
              <a:cs typeface="Rubik"/>
              <a:sym typeface="Rubik"/>
            </a:endParaRPr>
          </a:p>
        </p:txBody>
      </p:sp>
      <p:sp>
        <p:nvSpPr>
          <p:cNvPr id="46" name="TextBox 46"/>
          <p:cNvSpPr txBox="1"/>
          <p:nvPr/>
        </p:nvSpPr>
        <p:spPr>
          <a:xfrm>
            <a:off x="1913250" y="9091212"/>
            <a:ext cx="5934075" cy="372999"/>
          </a:xfrm>
          <a:prstGeom prst="rect">
            <a:avLst/>
          </a:prstGeom>
        </p:spPr>
        <p:txBody>
          <a:bodyPr lIns="0" tIns="0" rIns="0" bIns="0" rtlCol="0" anchor="t">
            <a:spAutoFit/>
          </a:bodyPr>
          <a:lstStyle/>
          <a:p>
            <a:pPr algn="ctr">
              <a:lnSpc>
                <a:spcPts val="2807"/>
              </a:lnSpc>
              <a:spcBef>
                <a:spcPct val="0"/>
              </a:spcBef>
            </a:pPr>
            <a:r>
              <a:rPr lang="en-US" sz="2599">
                <a:solidFill>
                  <a:srgbClr val="1B2E6B"/>
                </a:solidFill>
                <a:latin typeface="Rubik"/>
                <a:ea typeface="Rubik"/>
                <a:cs typeface="Rubik"/>
                <a:sym typeface="Rubik"/>
              </a:rPr>
              <a:t>Ce n'est pas une université diplômante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3">
            <a:extLst>
              <a:ext uri="{FF2B5EF4-FFF2-40B4-BE49-F238E27FC236}">
                <a16:creationId xmlns:a16="http://schemas.microsoft.com/office/drawing/2014/main" id="{1DD7D88C-CF4D-4365-8BD6-31FA6E2DAE84}"/>
              </a:ext>
            </a:extLst>
          </p:cNvPr>
          <p:cNvSpPr txBox="1"/>
          <p:nvPr/>
        </p:nvSpPr>
        <p:spPr>
          <a:xfrm>
            <a:off x="1088965" y="760952"/>
            <a:ext cx="9515475" cy="599237"/>
          </a:xfrm>
          <a:prstGeom prst="rect">
            <a:avLst/>
          </a:prstGeom>
        </p:spPr>
        <p:txBody>
          <a:bodyPr lIns="0" tIns="0" rIns="0" bIns="0" rtlCol="0" anchor="t">
            <a:spAutoFit/>
          </a:bodyPr>
          <a:lstStyle/>
          <a:p>
            <a:pPr algn="l">
              <a:lnSpc>
                <a:spcPts val="4665"/>
              </a:lnSpc>
            </a:pPr>
            <a:r>
              <a:rPr lang="en-US" sz="4320" dirty="0">
                <a:solidFill>
                  <a:srgbClr val="1B2E6B"/>
                </a:solidFill>
                <a:latin typeface="Paytone One"/>
                <a:ea typeface="Paytone One"/>
                <a:cs typeface="Paytone One"/>
                <a:sym typeface="Paytone One"/>
              </a:rPr>
              <a:t>Moodle APES-TCHAD</a:t>
            </a:r>
          </a:p>
        </p:txBody>
      </p:sp>
      <p:pic>
        <p:nvPicPr>
          <p:cNvPr id="4" name="Image 3">
            <a:extLst>
              <a:ext uri="{FF2B5EF4-FFF2-40B4-BE49-F238E27FC236}">
                <a16:creationId xmlns:a16="http://schemas.microsoft.com/office/drawing/2014/main" id="{4757DE2E-9E19-4A7D-AD47-0D6356B68A32}"/>
              </a:ext>
            </a:extLst>
          </p:cNvPr>
          <p:cNvPicPr>
            <a:picLocks noChangeAspect="1"/>
          </p:cNvPicPr>
          <p:nvPr/>
        </p:nvPicPr>
        <p:blipFill>
          <a:blip r:embed="rId2"/>
          <a:stretch>
            <a:fillRect/>
          </a:stretch>
        </p:blipFill>
        <p:spPr>
          <a:xfrm>
            <a:off x="417963" y="1409700"/>
            <a:ext cx="8411596" cy="3505200"/>
          </a:xfrm>
          <a:prstGeom prst="rect">
            <a:avLst/>
          </a:prstGeom>
        </p:spPr>
      </p:pic>
      <p:pic>
        <p:nvPicPr>
          <p:cNvPr id="6" name="Image 5">
            <a:extLst>
              <a:ext uri="{FF2B5EF4-FFF2-40B4-BE49-F238E27FC236}">
                <a16:creationId xmlns:a16="http://schemas.microsoft.com/office/drawing/2014/main" id="{EAF63981-91BA-46A9-8203-7EB6CC8DCFE2}"/>
              </a:ext>
            </a:extLst>
          </p:cNvPr>
          <p:cNvPicPr>
            <a:picLocks noChangeAspect="1"/>
          </p:cNvPicPr>
          <p:nvPr/>
        </p:nvPicPr>
        <p:blipFill>
          <a:blip r:embed="rId3"/>
          <a:stretch>
            <a:fillRect/>
          </a:stretch>
        </p:blipFill>
        <p:spPr>
          <a:xfrm>
            <a:off x="9601200" y="1409700"/>
            <a:ext cx="8454243" cy="3505201"/>
          </a:xfrm>
          <a:prstGeom prst="rect">
            <a:avLst/>
          </a:prstGeom>
        </p:spPr>
      </p:pic>
      <p:sp>
        <p:nvSpPr>
          <p:cNvPr id="9" name="Rectangle : coins arrondis 8">
            <a:extLst>
              <a:ext uri="{FF2B5EF4-FFF2-40B4-BE49-F238E27FC236}">
                <a16:creationId xmlns:a16="http://schemas.microsoft.com/office/drawing/2014/main" id="{1F85820A-771F-4E24-831A-5A4729A6CCF6}"/>
              </a:ext>
            </a:extLst>
          </p:cNvPr>
          <p:cNvSpPr/>
          <p:nvPr/>
        </p:nvSpPr>
        <p:spPr>
          <a:xfrm>
            <a:off x="5447163" y="2542368"/>
            <a:ext cx="2438400" cy="2514600"/>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A8EB179E-8CBA-4959-8436-2A0E8B73933E}"/>
              </a:ext>
            </a:extLst>
          </p:cNvPr>
          <p:cNvSpPr/>
          <p:nvPr/>
        </p:nvSpPr>
        <p:spPr>
          <a:xfrm>
            <a:off x="10323965" y="3266268"/>
            <a:ext cx="2438400" cy="164863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hlinkClick r:id="rId4"/>
            <a:extLst>
              <a:ext uri="{FF2B5EF4-FFF2-40B4-BE49-F238E27FC236}">
                <a16:creationId xmlns:a16="http://schemas.microsoft.com/office/drawing/2014/main" id="{18694235-DFAA-469D-8AED-046AB90EB55A}"/>
              </a:ext>
            </a:extLst>
          </p:cNvPr>
          <p:cNvPicPr>
            <a:picLocks noChangeAspect="1"/>
          </p:cNvPicPr>
          <p:nvPr/>
        </p:nvPicPr>
        <p:blipFill>
          <a:blip r:embed="rId5"/>
          <a:stretch>
            <a:fillRect/>
          </a:stretch>
        </p:blipFill>
        <p:spPr>
          <a:xfrm>
            <a:off x="6414172" y="5230033"/>
            <a:ext cx="11641271" cy="4854719"/>
          </a:xfrm>
          <a:prstGeom prst="rect">
            <a:avLst/>
          </a:prstGeom>
        </p:spPr>
      </p:pic>
      <p:sp>
        <p:nvSpPr>
          <p:cNvPr id="12" name="ZoneTexte 11">
            <a:extLst>
              <a:ext uri="{FF2B5EF4-FFF2-40B4-BE49-F238E27FC236}">
                <a16:creationId xmlns:a16="http://schemas.microsoft.com/office/drawing/2014/main" id="{7DBF36E5-0F3C-4018-BABC-EA28E83821AE}"/>
              </a:ext>
            </a:extLst>
          </p:cNvPr>
          <p:cNvSpPr txBox="1"/>
          <p:nvPr/>
        </p:nvSpPr>
        <p:spPr>
          <a:xfrm>
            <a:off x="622124" y="6515100"/>
            <a:ext cx="6096000" cy="1323439"/>
          </a:xfrm>
          <a:prstGeom prst="rect">
            <a:avLst/>
          </a:prstGeom>
          <a:noFill/>
        </p:spPr>
        <p:txBody>
          <a:bodyPr wrap="square" rtlCol="0">
            <a:spAutoFit/>
          </a:bodyPr>
          <a:lstStyle/>
          <a:p>
            <a:r>
              <a:rPr lang="fr-FR" sz="4000" dirty="0">
                <a:hlinkClick r:id="rId4"/>
              </a:rPr>
              <a:t>Lien vers les contenus de L’Université Numérique</a:t>
            </a:r>
            <a:endParaRPr lang="fr-FR" sz="4000" dirty="0"/>
          </a:p>
        </p:txBody>
      </p:sp>
    </p:spTree>
    <p:extLst>
      <p:ext uri="{BB962C8B-B14F-4D97-AF65-F5344CB8AC3E}">
        <p14:creationId xmlns:p14="http://schemas.microsoft.com/office/powerpoint/2010/main" val="3359974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35" y="-1878806"/>
            <a:ext cx="6299197" cy="12854159"/>
            <a:chOff x="0" y="0"/>
            <a:chExt cx="8398929" cy="17138879"/>
          </a:xfrm>
        </p:grpSpPr>
        <p:sp>
          <p:nvSpPr>
            <p:cNvPr id="3" name="Freeform 3"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2"/>
              <a:stretch>
                <a:fillRect/>
              </a:stretch>
            </a:blipFill>
          </p:spPr>
        </p:sp>
      </p:grpSp>
      <p:grpSp>
        <p:nvGrpSpPr>
          <p:cNvPr id="4" name="Group 4"/>
          <p:cNvGrpSpPr/>
          <p:nvPr/>
        </p:nvGrpSpPr>
        <p:grpSpPr>
          <a:xfrm>
            <a:off x="11486178" y="-3778501"/>
            <a:ext cx="6801822" cy="19517373"/>
            <a:chOff x="0" y="0"/>
            <a:chExt cx="9069095" cy="26023164"/>
          </a:xfrm>
        </p:grpSpPr>
        <p:sp>
          <p:nvSpPr>
            <p:cNvPr id="5" name="Freeform 5"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3"/>
              <a:stretch>
                <a:fillRect/>
              </a:stretch>
            </a:blipFill>
          </p:spPr>
        </p:sp>
      </p:grpSp>
      <p:grpSp>
        <p:nvGrpSpPr>
          <p:cNvPr id="6" name="Group 6"/>
          <p:cNvGrpSpPr/>
          <p:nvPr/>
        </p:nvGrpSpPr>
        <p:grpSpPr>
          <a:xfrm>
            <a:off x="440592" y="298426"/>
            <a:ext cx="17514345" cy="9789941"/>
            <a:chOff x="0" y="0"/>
            <a:chExt cx="23352460" cy="13053255"/>
          </a:xfrm>
        </p:grpSpPr>
        <p:grpSp>
          <p:nvGrpSpPr>
            <p:cNvPr id="7" name="Group 7"/>
            <p:cNvGrpSpPr/>
            <p:nvPr/>
          </p:nvGrpSpPr>
          <p:grpSpPr>
            <a:xfrm>
              <a:off x="0" y="0"/>
              <a:ext cx="23352460" cy="13053255"/>
              <a:chOff x="0" y="0"/>
              <a:chExt cx="1274836" cy="712591"/>
            </a:xfrm>
          </p:grpSpPr>
          <p:sp>
            <p:nvSpPr>
              <p:cNvPr id="8" name="Freeform 8"/>
              <p:cNvSpPr/>
              <p:nvPr/>
            </p:nvSpPr>
            <p:spPr>
              <a:xfrm>
                <a:off x="0" y="0"/>
                <a:ext cx="1274836" cy="712591"/>
              </a:xfrm>
              <a:custGeom>
                <a:avLst/>
                <a:gdLst/>
                <a:ahLst/>
                <a:cxnLst/>
                <a:rect l="l" t="t" r="r" b="b"/>
                <a:pathLst>
                  <a:path w="1274836" h="712591">
                    <a:moveTo>
                      <a:pt x="8633" y="0"/>
                    </a:moveTo>
                    <a:lnTo>
                      <a:pt x="1266203" y="0"/>
                    </a:lnTo>
                    <a:cubicBezTo>
                      <a:pt x="1270971" y="0"/>
                      <a:pt x="1274836" y="3865"/>
                      <a:pt x="1274836" y="8633"/>
                    </a:cubicBezTo>
                    <a:lnTo>
                      <a:pt x="1274836" y="703958"/>
                    </a:lnTo>
                    <a:cubicBezTo>
                      <a:pt x="1274836" y="708726"/>
                      <a:pt x="1270971" y="712591"/>
                      <a:pt x="1266203" y="712591"/>
                    </a:cubicBezTo>
                    <a:lnTo>
                      <a:pt x="8633" y="712591"/>
                    </a:lnTo>
                    <a:cubicBezTo>
                      <a:pt x="3865" y="712591"/>
                      <a:pt x="0" y="708726"/>
                      <a:pt x="0" y="703958"/>
                    </a:cubicBezTo>
                    <a:lnTo>
                      <a:pt x="0" y="8633"/>
                    </a:lnTo>
                    <a:cubicBezTo>
                      <a:pt x="0" y="3865"/>
                      <a:pt x="3865" y="0"/>
                      <a:pt x="8633" y="0"/>
                    </a:cubicBezTo>
                    <a:close/>
                  </a:path>
                </a:pathLst>
              </a:custGeom>
              <a:gradFill rotWithShape="1">
                <a:gsLst>
                  <a:gs pos="0">
                    <a:srgbClr val="000000">
                      <a:alpha val="32000"/>
                    </a:srgbClr>
                  </a:gs>
                  <a:gs pos="100000">
                    <a:srgbClr val="737373">
                      <a:alpha val="32000"/>
                    </a:srgbClr>
                  </a:gs>
                </a:gsLst>
                <a:lin ang="0"/>
              </a:gradFill>
            </p:spPr>
          </p:sp>
          <p:sp>
            <p:nvSpPr>
              <p:cNvPr id="9" name="TextBox 9"/>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a:off x="0" y="0"/>
              <a:ext cx="23166797" cy="12920196"/>
              <a:chOff x="0" y="0"/>
              <a:chExt cx="1264701" cy="705328"/>
            </a:xfrm>
          </p:grpSpPr>
          <p:sp>
            <p:nvSpPr>
              <p:cNvPr id="11" name="Freeform 11"/>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2" name="TextBox 12"/>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grpSp>
      <p:grpSp>
        <p:nvGrpSpPr>
          <p:cNvPr id="13" name="Group 13"/>
          <p:cNvGrpSpPr/>
          <p:nvPr/>
        </p:nvGrpSpPr>
        <p:grpSpPr>
          <a:xfrm>
            <a:off x="3132663" y="2935825"/>
            <a:ext cx="12082939" cy="4515143"/>
            <a:chOff x="0" y="0"/>
            <a:chExt cx="3203698" cy="1197155"/>
          </a:xfrm>
        </p:grpSpPr>
        <p:sp>
          <p:nvSpPr>
            <p:cNvPr id="14" name="Freeform 14"/>
            <p:cNvSpPr/>
            <p:nvPr/>
          </p:nvSpPr>
          <p:spPr>
            <a:xfrm>
              <a:off x="0" y="0"/>
              <a:ext cx="3203698" cy="1197155"/>
            </a:xfrm>
            <a:custGeom>
              <a:avLst/>
              <a:gdLst/>
              <a:ahLst/>
              <a:cxnLst/>
              <a:rect l="l" t="t" r="r" b="b"/>
              <a:pathLst>
                <a:path w="3203698" h="1197155">
                  <a:moveTo>
                    <a:pt x="26911" y="0"/>
                  </a:moveTo>
                  <a:lnTo>
                    <a:pt x="3176787" y="0"/>
                  </a:lnTo>
                  <a:cubicBezTo>
                    <a:pt x="3191649" y="0"/>
                    <a:pt x="3203698" y="12048"/>
                    <a:pt x="3203698" y="26911"/>
                  </a:cubicBezTo>
                  <a:lnTo>
                    <a:pt x="3203698" y="1170244"/>
                  </a:lnTo>
                  <a:cubicBezTo>
                    <a:pt x="3203698" y="1177382"/>
                    <a:pt x="3200862" y="1184227"/>
                    <a:pt x="3195816" y="1189273"/>
                  </a:cubicBezTo>
                  <a:cubicBezTo>
                    <a:pt x="3190769" y="1194320"/>
                    <a:pt x="3183924" y="1197155"/>
                    <a:pt x="3176787" y="1197155"/>
                  </a:cubicBezTo>
                  <a:lnTo>
                    <a:pt x="26911" y="1197155"/>
                  </a:lnTo>
                  <a:cubicBezTo>
                    <a:pt x="19774" y="1197155"/>
                    <a:pt x="12929" y="1194320"/>
                    <a:pt x="7882" y="1189273"/>
                  </a:cubicBezTo>
                  <a:cubicBezTo>
                    <a:pt x="2835" y="1184227"/>
                    <a:pt x="0" y="1177382"/>
                    <a:pt x="0" y="1170244"/>
                  </a:cubicBezTo>
                  <a:lnTo>
                    <a:pt x="0" y="26911"/>
                  </a:lnTo>
                  <a:cubicBezTo>
                    <a:pt x="0" y="19774"/>
                    <a:pt x="2835" y="12929"/>
                    <a:pt x="7882" y="7882"/>
                  </a:cubicBezTo>
                  <a:cubicBezTo>
                    <a:pt x="12929" y="2835"/>
                    <a:pt x="19774" y="0"/>
                    <a:pt x="26911" y="0"/>
                  </a:cubicBezTo>
                  <a:close/>
                </a:path>
              </a:pathLst>
            </a:custGeom>
            <a:solidFill>
              <a:srgbClr val="F1F1F1">
                <a:alpha val="8627"/>
              </a:srgbClr>
            </a:solidFill>
            <a:ln w="38100" cap="rnd">
              <a:solidFill>
                <a:srgbClr val="1B2E6B">
                  <a:alpha val="8627"/>
                </a:srgbClr>
              </a:solidFill>
              <a:prstDash val="solid"/>
              <a:round/>
            </a:ln>
          </p:spPr>
        </p:sp>
        <p:sp>
          <p:nvSpPr>
            <p:cNvPr id="15" name="TextBox 15"/>
            <p:cNvSpPr txBox="1"/>
            <p:nvPr/>
          </p:nvSpPr>
          <p:spPr>
            <a:xfrm>
              <a:off x="0" y="-57150"/>
              <a:ext cx="3203698" cy="1254305"/>
            </a:xfrm>
            <a:prstGeom prst="rect">
              <a:avLst/>
            </a:prstGeom>
          </p:spPr>
          <p:txBody>
            <a:bodyPr lIns="54907" tIns="54907" rIns="54907" bIns="54907" rtlCol="0" anchor="ctr"/>
            <a:lstStyle/>
            <a:p>
              <a:pPr algn="ctr">
                <a:lnSpc>
                  <a:spcPts val="3359"/>
                </a:lnSpc>
              </a:pPr>
              <a:endParaRPr/>
            </a:p>
          </p:txBody>
        </p:sp>
      </p:grpSp>
      <p:grpSp>
        <p:nvGrpSpPr>
          <p:cNvPr id="16" name="Group 16"/>
          <p:cNvGrpSpPr/>
          <p:nvPr/>
        </p:nvGrpSpPr>
        <p:grpSpPr>
          <a:xfrm>
            <a:off x="3132663" y="7666024"/>
            <a:ext cx="3452713" cy="2110740"/>
            <a:chOff x="0" y="0"/>
            <a:chExt cx="915460" cy="559646"/>
          </a:xfrm>
        </p:grpSpPr>
        <p:sp>
          <p:nvSpPr>
            <p:cNvPr id="17" name="Freeform 17"/>
            <p:cNvSpPr/>
            <p:nvPr/>
          </p:nvSpPr>
          <p:spPr>
            <a:xfrm>
              <a:off x="0" y="0"/>
              <a:ext cx="915460" cy="559646"/>
            </a:xfrm>
            <a:custGeom>
              <a:avLst/>
              <a:gdLst/>
              <a:ahLst/>
              <a:cxnLst/>
              <a:rect l="l" t="t" r="r" b="b"/>
              <a:pathLst>
                <a:path w="915460" h="559646">
                  <a:moveTo>
                    <a:pt x="94175" y="0"/>
                  </a:moveTo>
                  <a:lnTo>
                    <a:pt x="821285" y="0"/>
                  </a:lnTo>
                  <a:cubicBezTo>
                    <a:pt x="873296" y="0"/>
                    <a:pt x="915460" y="42164"/>
                    <a:pt x="915460" y="94175"/>
                  </a:cubicBezTo>
                  <a:lnTo>
                    <a:pt x="915460" y="465471"/>
                  </a:lnTo>
                  <a:cubicBezTo>
                    <a:pt x="915460" y="517483"/>
                    <a:pt x="873296" y="559646"/>
                    <a:pt x="821285" y="559646"/>
                  </a:cubicBezTo>
                  <a:lnTo>
                    <a:pt x="94175" y="559646"/>
                  </a:lnTo>
                  <a:cubicBezTo>
                    <a:pt x="69199" y="559646"/>
                    <a:pt x="45245" y="549724"/>
                    <a:pt x="27583" y="532063"/>
                  </a:cubicBezTo>
                  <a:cubicBezTo>
                    <a:pt x="9922" y="514402"/>
                    <a:pt x="0" y="490448"/>
                    <a:pt x="0" y="465471"/>
                  </a:cubicBezTo>
                  <a:lnTo>
                    <a:pt x="0" y="94175"/>
                  </a:lnTo>
                  <a:cubicBezTo>
                    <a:pt x="0" y="42164"/>
                    <a:pt x="42164" y="0"/>
                    <a:pt x="94175" y="0"/>
                  </a:cubicBezTo>
                  <a:close/>
                </a:path>
              </a:pathLst>
            </a:custGeom>
            <a:solidFill>
              <a:srgbClr val="F1F1F1">
                <a:alpha val="8627"/>
              </a:srgbClr>
            </a:solidFill>
            <a:ln w="19050" cap="rnd">
              <a:solidFill>
                <a:srgbClr val="000000">
                  <a:alpha val="8627"/>
                </a:srgbClr>
              </a:solidFill>
              <a:prstDash val="solid"/>
              <a:round/>
            </a:ln>
          </p:spPr>
        </p:sp>
        <p:sp>
          <p:nvSpPr>
            <p:cNvPr id="18" name="TextBox 18"/>
            <p:cNvSpPr txBox="1"/>
            <p:nvPr/>
          </p:nvSpPr>
          <p:spPr>
            <a:xfrm>
              <a:off x="0" y="-57150"/>
              <a:ext cx="915460" cy="616796"/>
            </a:xfrm>
            <a:prstGeom prst="rect">
              <a:avLst/>
            </a:prstGeom>
          </p:spPr>
          <p:txBody>
            <a:bodyPr lIns="54907" tIns="54907" rIns="54907" bIns="54907" rtlCol="0" anchor="ctr"/>
            <a:lstStyle/>
            <a:p>
              <a:pPr algn="ctr">
                <a:lnSpc>
                  <a:spcPts val="3359"/>
                </a:lnSpc>
              </a:pPr>
              <a:endParaRPr/>
            </a:p>
          </p:txBody>
        </p:sp>
      </p:grpSp>
      <p:grpSp>
        <p:nvGrpSpPr>
          <p:cNvPr id="19" name="Group 19"/>
          <p:cNvGrpSpPr/>
          <p:nvPr/>
        </p:nvGrpSpPr>
        <p:grpSpPr>
          <a:xfrm>
            <a:off x="7447776" y="7666024"/>
            <a:ext cx="3452713" cy="2110740"/>
            <a:chOff x="0" y="0"/>
            <a:chExt cx="915460" cy="559646"/>
          </a:xfrm>
        </p:grpSpPr>
        <p:sp>
          <p:nvSpPr>
            <p:cNvPr id="20" name="Freeform 20"/>
            <p:cNvSpPr/>
            <p:nvPr/>
          </p:nvSpPr>
          <p:spPr>
            <a:xfrm>
              <a:off x="0" y="0"/>
              <a:ext cx="915460" cy="559646"/>
            </a:xfrm>
            <a:custGeom>
              <a:avLst/>
              <a:gdLst/>
              <a:ahLst/>
              <a:cxnLst/>
              <a:rect l="l" t="t" r="r" b="b"/>
              <a:pathLst>
                <a:path w="915460" h="559646">
                  <a:moveTo>
                    <a:pt x="94175" y="0"/>
                  </a:moveTo>
                  <a:lnTo>
                    <a:pt x="821285" y="0"/>
                  </a:lnTo>
                  <a:cubicBezTo>
                    <a:pt x="873296" y="0"/>
                    <a:pt x="915460" y="42164"/>
                    <a:pt x="915460" y="94175"/>
                  </a:cubicBezTo>
                  <a:lnTo>
                    <a:pt x="915460" y="465471"/>
                  </a:lnTo>
                  <a:cubicBezTo>
                    <a:pt x="915460" y="517483"/>
                    <a:pt x="873296" y="559646"/>
                    <a:pt x="821285" y="559646"/>
                  </a:cubicBezTo>
                  <a:lnTo>
                    <a:pt x="94175" y="559646"/>
                  </a:lnTo>
                  <a:cubicBezTo>
                    <a:pt x="69199" y="559646"/>
                    <a:pt x="45245" y="549724"/>
                    <a:pt x="27583" y="532063"/>
                  </a:cubicBezTo>
                  <a:cubicBezTo>
                    <a:pt x="9922" y="514402"/>
                    <a:pt x="0" y="490448"/>
                    <a:pt x="0" y="465471"/>
                  </a:cubicBezTo>
                  <a:lnTo>
                    <a:pt x="0" y="94175"/>
                  </a:lnTo>
                  <a:cubicBezTo>
                    <a:pt x="0" y="42164"/>
                    <a:pt x="42164" y="0"/>
                    <a:pt x="94175" y="0"/>
                  </a:cubicBezTo>
                  <a:close/>
                </a:path>
              </a:pathLst>
            </a:custGeom>
            <a:solidFill>
              <a:srgbClr val="F1F1F1">
                <a:alpha val="8627"/>
              </a:srgbClr>
            </a:solidFill>
            <a:ln w="19050" cap="rnd">
              <a:solidFill>
                <a:srgbClr val="000000">
                  <a:alpha val="8627"/>
                </a:srgbClr>
              </a:solidFill>
              <a:prstDash val="solid"/>
              <a:round/>
            </a:ln>
          </p:spPr>
        </p:sp>
        <p:sp>
          <p:nvSpPr>
            <p:cNvPr id="21" name="TextBox 21"/>
            <p:cNvSpPr txBox="1"/>
            <p:nvPr/>
          </p:nvSpPr>
          <p:spPr>
            <a:xfrm>
              <a:off x="0" y="-57150"/>
              <a:ext cx="915460" cy="616796"/>
            </a:xfrm>
            <a:prstGeom prst="rect">
              <a:avLst/>
            </a:prstGeom>
          </p:spPr>
          <p:txBody>
            <a:bodyPr lIns="54907" tIns="54907" rIns="54907" bIns="54907" rtlCol="0" anchor="ctr"/>
            <a:lstStyle/>
            <a:p>
              <a:pPr algn="ctr">
                <a:lnSpc>
                  <a:spcPts val="3359"/>
                </a:lnSpc>
              </a:pPr>
              <a:endParaRPr/>
            </a:p>
          </p:txBody>
        </p:sp>
      </p:grpSp>
      <p:grpSp>
        <p:nvGrpSpPr>
          <p:cNvPr id="22" name="Group 22"/>
          <p:cNvGrpSpPr/>
          <p:nvPr/>
        </p:nvGrpSpPr>
        <p:grpSpPr>
          <a:xfrm>
            <a:off x="11762888" y="7666024"/>
            <a:ext cx="3452713" cy="2110740"/>
            <a:chOff x="0" y="0"/>
            <a:chExt cx="915460" cy="559646"/>
          </a:xfrm>
        </p:grpSpPr>
        <p:sp>
          <p:nvSpPr>
            <p:cNvPr id="23" name="Freeform 23"/>
            <p:cNvSpPr/>
            <p:nvPr/>
          </p:nvSpPr>
          <p:spPr>
            <a:xfrm>
              <a:off x="0" y="0"/>
              <a:ext cx="915460" cy="559646"/>
            </a:xfrm>
            <a:custGeom>
              <a:avLst/>
              <a:gdLst/>
              <a:ahLst/>
              <a:cxnLst/>
              <a:rect l="l" t="t" r="r" b="b"/>
              <a:pathLst>
                <a:path w="915460" h="559646">
                  <a:moveTo>
                    <a:pt x="94175" y="0"/>
                  </a:moveTo>
                  <a:lnTo>
                    <a:pt x="821285" y="0"/>
                  </a:lnTo>
                  <a:cubicBezTo>
                    <a:pt x="873296" y="0"/>
                    <a:pt x="915460" y="42164"/>
                    <a:pt x="915460" y="94175"/>
                  </a:cubicBezTo>
                  <a:lnTo>
                    <a:pt x="915460" y="465471"/>
                  </a:lnTo>
                  <a:cubicBezTo>
                    <a:pt x="915460" y="517483"/>
                    <a:pt x="873296" y="559646"/>
                    <a:pt x="821285" y="559646"/>
                  </a:cubicBezTo>
                  <a:lnTo>
                    <a:pt x="94175" y="559646"/>
                  </a:lnTo>
                  <a:cubicBezTo>
                    <a:pt x="69199" y="559646"/>
                    <a:pt x="45245" y="549724"/>
                    <a:pt x="27583" y="532063"/>
                  </a:cubicBezTo>
                  <a:cubicBezTo>
                    <a:pt x="9922" y="514402"/>
                    <a:pt x="0" y="490448"/>
                    <a:pt x="0" y="465471"/>
                  </a:cubicBezTo>
                  <a:lnTo>
                    <a:pt x="0" y="94175"/>
                  </a:lnTo>
                  <a:cubicBezTo>
                    <a:pt x="0" y="42164"/>
                    <a:pt x="42164" y="0"/>
                    <a:pt x="94175" y="0"/>
                  </a:cubicBezTo>
                  <a:close/>
                </a:path>
              </a:pathLst>
            </a:custGeom>
            <a:solidFill>
              <a:srgbClr val="F1F1F1">
                <a:alpha val="8627"/>
              </a:srgbClr>
            </a:solidFill>
            <a:ln w="19050" cap="rnd">
              <a:solidFill>
                <a:srgbClr val="000000">
                  <a:alpha val="8627"/>
                </a:srgbClr>
              </a:solidFill>
              <a:prstDash val="solid"/>
              <a:round/>
            </a:ln>
          </p:spPr>
        </p:sp>
        <p:sp>
          <p:nvSpPr>
            <p:cNvPr id="24" name="TextBox 24"/>
            <p:cNvSpPr txBox="1"/>
            <p:nvPr/>
          </p:nvSpPr>
          <p:spPr>
            <a:xfrm>
              <a:off x="0" y="-57150"/>
              <a:ext cx="915460" cy="616796"/>
            </a:xfrm>
            <a:prstGeom prst="rect">
              <a:avLst/>
            </a:prstGeom>
          </p:spPr>
          <p:txBody>
            <a:bodyPr lIns="54907" tIns="54907" rIns="54907" bIns="54907" rtlCol="0" anchor="ctr"/>
            <a:lstStyle/>
            <a:p>
              <a:pPr algn="ctr">
                <a:lnSpc>
                  <a:spcPts val="3359"/>
                </a:lnSpc>
              </a:pPr>
              <a:endParaRPr/>
            </a:p>
          </p:txBody>
        </p:sp>
      </p:grpSp>
      <p:sp>
        <p:nvSpPr>
          <p:cNvPr id="25" name="Freeform 25"/>
          <p:cNvSpPr/>
          <p:nvPr/>
        </p:nvSpPr>
        <p:spPr>
          <a:xfrm>
            <a:off x="4450462" y="8054366"/>
            <a:ext cx="777989" cy="721584"/>
          </a:xfrm>
          <a:custGeom>
            <a:avLst/>
            <a:gdLst/>
            <a:ahLst/>
            <a:cxnLst/>
            <a:rect l="l" t="t" r="r" b="b"/>
            <a:pathLst>
              <a:path w="777989" h="721584">
                <a:moveTo>
                  <a:pt x="0" y="0"/>
                </a:moveTo>
                <a:lnTo>
                  <a:pt x="777989" y="0"/>
                </a:lnTo>
                <a:lnTo>
                  <a:pt x="777989" y="721584"/>
                </a:lnTo>
                <a:lnTo>
                  <a:pt x="0" y="7215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6" name="Freeform 26"/>
          <p:cNvSpPr/>
          <p:nvPr/>
        </p:nvSpPr>
        <p:spPr>
          <a:xfrm>
            <a:off x="8803407" y="8108529"/>
            <a:ext cx="675866" cy="644607"/>
          </a:xfrm>
          <a:custGeom>
            <a:avLst/>
            <a:gdLst/>
            <a:ahLst/>
            <a:cxnLst/>
            <a:rect l="l" t="t" r="r" b="b"/>
            <a:pathLst>
              <a:path w="675866" h="644607">
                <a:moveTo>
                  <a:pt x="0" y="0"/>
                </a:moveTo>
                <a:lnTo>
                  <a:pt x="675865" y="0"/>
                </a:lnTo>
                <a:lnTo>
                  <a:pt x="675865" y="644607"/>
                </a:lnTo>
                <a:lnTo>
                  <a:pt x="0" y="64460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7" name="Freeform 27"/>
          <p:cNvSpPr/>
          <p:nvPr/>
        </p:nvSpPr>
        <p:spPr>
          <a:xfrm>
            <a:off x="13119814" y="8054366"/>
            <a:ext cx="641122" cy="698770"/>
          </a:xfrm>
          <a:custGeom>
            <a:avLst/>
            <a:gdLst/>
            <a:ahLst/>
            <a:cxnLst/>
            <a:rect l="l" t="t" r="r" b="b"/>
            <a:pathLst>
              <a:path w="641122" h="698770">
                <a:moveTo>
                  <a:pt x="0" y="0"/>
                </a:moveTo>
                <a:lnTo>
                  <a:pt x="641122" y="0"/>
                </a:lnTo>
                <a:lnTo>
                  <a:pt x="641122" y="698770"/>
                </a:lnTo>
                <a:lnTo>
                  <a:pt x="0" y="6987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8" name="TextBox 28"/>
          <p:cNvSpPr txBox="1"/>
          <p:nvPr/>
        </p:nvSpPr>
        <p:spPr>
          <a:xfrm>
            <a:off x="1088965" y="760952"/>
            <a:ext cx="5212556" cy="599237"/>
          </a:xfrm>
          <a:prstGeom prst="rect">
            <a:avLst/>
          </a:prstGeom>
        </p:spPr>
        <p:txBody>
          <a:bodyPr lIns="0" tIns="0" rIns="0" bIns="0" rtlCol="0" anchor="t">
            <a:spAutoFit/>
          </a:bodyPr>
          <a:lstStyle/>
          <a:p>
            <a:pPr algn="l">
              <a:lnSpc>
                <a:spcPts val="4665"/>
              </a:lnSpc>
            </a:pPr>
            <a:r>
              <a:rPr lang="en-US" sz="4320">
                <a:solidFill>
                  <a:srgbClr val="1B2E6B"/>
                </a:solidFill>
                <a:latin typeface="Paytone One"/>
                <a:ea typeface="Paytone One"/>
                <a:cs typeface="Paytone One"/>
                <a:sym typeface="Paytone One"/>
              </a:rPr>
              <a:t>Les Parcours Types </a:t>
            </a:r>
          </a:p>
        </p:txBody>
      </p:sp>
      <p:sp>
        <p:nvSpPr>
          <p:cNvPr id="29" name="TextBox 29"/>
          <p:cNvSpPr txBox="1"/>
          <p:nvPr/>
        </p:nvSpPr>
        <p:spPr>
          <a:xfrm>
            <a:off x="1028700" y="1702237"/>
            <a:ext cx="16170335" cy="834390"/>
          </a:xfrm>
          <a:prstGeom prst="rect">
            <a:avLst/>
          </a:prstGeom>
        </p:spPr>
        <p:txBody>
          <a:bodyPr lIns="0" tIns="0" rIns="0" bIns="0" rtlCol="0" anchor="t">
            <a:spAutoFit/>
          </a:bodyPr>
          <a:lstStyle/>
          <a:p>
            <a:pPr algn="l">
              <a:lnSpc>
                <a:spcPts val="3359"/>
              </a:lnSpc>
              <a:spcBef>
                <a:spcPct val="0"/>
              </a:spcBef>
            </a:pPr>
            <a:r>
              <a:rPr lang="en-US" sz="2400">
                <a:solidFill>
                  <a:srgbClr val="1B2E6B"/>
                </a:solidFill>
                <a:latin typeface="Rubik"/>
                <a:ea typeface="Rubik"/>
                <a:cs typeface="Rubik"/>
                <a:sym typeface="Rubik"/>
              </a:rPr>
              <a:t>Un accès centralisé à des ressources pédagogiques numériques, organisées et validées, afin de trouver rapidement celle qui répond à un besoin précis sans avoir à multiplier les recherches.</a:t>
            </a:r>
          </a:p>
        </p:txBody>
      </p:sp>
      <p:sp>
        <p:nvSpPr>
          <p:cNvPr id="30" name="TextBox 30"/>
          <p:cNvSpPr txBox="1"/>
          <p:nvPr/>
        </p:nvSpPr>
        <p:spPr>
          <a:xfrm>
            <a:off x="3436112" y="3817162"/>
            <a:ext cx="7318038" cy="3363087"/>
          </a:xfrm>
          <a:prstGeom prst="rect">
            <a:avLst/>
          </a:prstGeom>
        </p:spPr>
        <p:txBody>
          <a:bodyPr lIns="0" tIns="0" rIns="0" bIns="0" rtlCol="0" anchor="t">
            <a:spAutoFit/>
          </a:bodyPr>
          <a:lstStyle/>
          <a:p>
            <a:pPr marL="453390" lvl="1" indent="-226695" algn="l">
              <a:lnSpc>
                <a:spcPts val="3864"/>
              </a:lnSpc>
              <a:buFont typeface="Arial"/>
              <a:buChar char="•"/>
            </a:pPr>
            <a:r>
              <a:rPr lang="en-US" sz="2100">
                <a:solidFill>
                  <a:srgbClr val="1B2E6B"/>
                </a:solidFill>
                <a:latin typeface="Rubik"/>
                <a:ea typeface="Rubik"/>
                <a:cs typeface="Rubik"/>
                <a:sym typeface="Rubik"/>
              </a:rPr>
              <a:t>Un lieu unique pour tout trouver</a:t>
            </a:r>
          </a:p>
          <a:p>
            <a:pPr marL="453390" lvl="1" indent="-226695" algn="l">
              <a:lnSpc>
                <a:spcPts val="3864"/>
              </a:lnSpc>
              <a:buFont typeface="Arial"/>
              <a:buChar char="•"/>
            </a:pPr>
            <a:r>
              <a:rPr lang="en-US" sz="2100">
                <a:solidFill>
                  <a:srgbClr val="1B2E6B"/>
                </a:solidFill>
                <a:latin typeface="Rubik"/>
                <a:ea typeface="Rubik"/>
                <a:cs typeface="Rubik"/>
                <a:sym typeface="Rubik"/>
              </a:rPr>
              <a:t>Des ressources validées scientifiquement, pédagogiquement et techniquement par les pairs</a:t>
            </a:r>
          </a:p>
          <a:p>
            <a:pPr marL="453390" lvl="1" indent="-226695" algn="l">
              <a:lnSpc>
                <a:spcPts val="3864"/>
              </a:lnSpc>
              <a:buFont typeface="Arial"/>
              <a:buChar char="•"/>
            </a:pPr>
            <a:r>
              <a:rPr lang="en-US" sz="2100">
                <a:solidFill>
                  <a:srgbClr val="1B2E6B"/>
                </a:solidFill>
                <a:latin typeface="Rubik"/>
                <a:ea typeface="Rubik"/>
                <a:cs typeface="Rubik"/>
                <a:sym typeface="Rubik"/>
              </a:rPr>
              <a:t>Inspirés de maquettes de formations de plusieurs universités françaises</a:t>
            </a:r>
          </a:p>
          <a:p>
            <a:pPr marL="453390" lvl="1" indent="-226695" algn="l">
              <a:lnSpc>
                <a:spcPts val="3864"/>
              </a:lnSpc>
              <a:buFont typeface="Arial"/>
              <a:buChar char="•"/>
            </a:pPr>
            <a:r>
              <a:rPr lang="en-US" sz="2100">
                <a:solidFill>
                  <a:srgbClr val="1B2E6B"/>
                </a:solidFill>
                <a:latin typeface="Rubik"/>
                <a:ea typeface="Rubik"/>
                <a:cs typeface="Rubik"/>
                <a:sym typeface="Rubik"/>
              </a:rPr>
              <a:t>Classés par discipline, formation et niveau</a:t>
            </a:r>
          </a:p>
          <a:p>
            <a:pPr marL="453390" lvl="1" indent="-226695" algn="l">
              <a:lnSpc>
                <a:spcPts val="3864"/>
              </a:lnSpc>
              <a:buFont typeface="Arial"/>
              <a:buChar char="•"/>
            </a:pPr>
            <a:r>
              <a:rPr lang="en-US" sz="2100">
                <a:solidFill>
                  <a:srgbClr val="1B2E6B"/>
                </a:solidFill>
                <a:latin typeface="Rubik"/>
                <a:ea typeface="Rubik"/>
                <a:cs typeface="Rubik"/>
                <a:sym typeface="Rubik"/>
              </a:rPr>
              <a:t>+</a:t>
            </a:r>
            <a:r>
              <a:rPr lang="en-US" sz="2100" b="1">
                <a:solidFill>
                  <a:srgbClr val="1B2E6B"/>
                </a:solidFill>
                <a:latin typeface="Rubik Bold"/>
                <a:ea typeface="Rubik Bold"/>
                <a:cs typeface="Rubik Bold"/>
                <a:sym typeface="Rubik Bold"/>
              </a:rPr>
              <a:t> de 2000 </a:t>
            </a:r>
            <a:r>
              <a:rPr lang="en-US" sz="2100">
                <a:solidFill>
                  <a:srgbClr val="1B2E6B"/>
                </a:solidFill>
                <a:latin typeface="Rubik"/>
                <a:ea typeface="Rubik"/>
                <a:cs typeface="Rubik"/>
                <a:sym typeface="Rubik"/>
              </a:rPr>
              <a:t>ressources prêtes à l’emploi</a:t>
            </a:r>
          </a:p>
        </p:txBody>
      </p:sp>
      <p:sp>
        <p:nvSpPr>
          <p:cNvPr id="31" name="TextBox 31"/>
          <p:cNvSpPr txBox="1"/>
          <p:nvPr/>
        </p:nvSpPr>
        <p:spPr>
          <a:xfrm>
            <a:off x="3626051" y="3202525"/>
            <a:ext cx="7477483" cy="415290"/>
          </a:xfrm>
          <a:prstGeom prst="rect">
            <a:avLst/>
          </a:prstGeom>
        </p:spPr>
        <p:txBody>
          <a:bodyPr lIns="0" tIns="0" rIns="0" bIns="0" rtlCol="0" anchor="t">
            <a:spAutoFit/>
          </a:bodyPr>
          <a:lstStyle/>
          <a:p>
            <a:pPr algn="l">
              <a:lnSpc>
                <a:spcPts val="3359"/>
              </a:lnSpc>
              <a:spcBef>
                <a:spcPct val="0"/>
              </a:spcBef>
            </a:pPr>
            <a:r>
              <a:rPr lang="en-US" sz="2400" b="1">
                <a:solidFill>
                  <a:srgbClr val="1B2E6B"/>
                </a:solidFill>
                <a:latin typeface="Rubik Bold"/>
                <a:ea typeface="Rubik Bold"/>
                <a:cs typeface="Rubik Bold"/>
                <a:sym typeface="Rubik Bold"/>
              </a:rPr>
              <a:t>Avec les Parcours Types</a:t>
            </a:r>
          </a:p>
        </p:txBody>
      </p:sp>
      <p:sp>
        <p:nvSpPr>
          <p:cNvPr id="32" name="TextBox 32"/>
          <p:cNvSpPr txBox="1"/>
          <p:nvPr/>
        </p:nvSpPr>
        <p:spPr>
          <a:xfrm>
            <a:off x="3741958" y="8780396"/>
            <a:ext cx="2234124" cy="415290"/>
          </a:xfrm>
          <a:prstGeom prst="rect">
            <a:avLst/>
          </a:prstGeom>
        </p:spPr>
        <p:txBody>
          <a:bodyPr lIns="0" tIns="0" rIns="0" bIns="0" rtlCol="0" anchor="t">
            <a:spAutoFit/>
          </a:bodyPr>
          <a:lstStyle/>
          <a:p>
            <a:pPr algn="l">
              <a:lnSpc>
                <a:spcPts val="3359"/>
              </a:lnSpc>
              <a:spcBef>
                <a:spcPct val="0"/>
              </a:spcBef>
            </a:pPr>
            <a:r>
              <a:rPr lang="en-US" sz="2400">
                <a:solidFill>
                  <a:srgbClr val="1B2E6B"/>
                </a:solidFill>
                <a:latin typeface="Rubik"/>
                <a:ea typeface="Rubik"/>
                <a:cs typeface="Rubik"/>
                <a:sym typeface="Rubik"/>
              </a:rPr>
              <a:t>Gain de temps</a:t>
            </a:r>
          </a:p>
        </p:txBody>
      </p:sp>
      <p:sp>
        <p:nvSpPr>
          <p:cNvPr id="33" name="TextBox 33"/>
          <p:cNvSpPr txBox="1"/>
          <p:nvPr/>
        </p:nvSpPr>
        <p:spPr>
          <a:xfrm>
            <a:off x="7404340" y="8796906"/>
            <a:ext cx="3586849" cy="398780"/>
          </a:xfrm>
          <a:prstGeom prst="rect">
            <a:avLst/>
          </a:prstGeom>
        </p:spPr>
        <p:txBody>
          <a:bodyPr lIns="0" tIns="0" rIns="0" bIns="0" rtlCol="0" anchor="t">
            <a:spAutoFit/>
          </a:bodyPr>
          <a:lstStyle/>
          <a:p>
            <a:pPr algn="ctr">
              <a:lnSpc>
                <a:spcPts val="3220"/>
              </a:lnSpc>
              <a:spcBef>
                <a:spcPct val="0"/>
              </a:spcBef>
            </a:pPr>
            <a:r>
              <a:rPr lang="en-US" sz="2300">
                <a:solidFill>
                  <a:srgbClr val="1B2E6B"/>
                </a:solidFill>
                <a:latin typeface="Rubik"/>
                <a:ea typeface="Rubik"/>
                <a:cs typeface="Rubik"/>
                <a:sym typeface="Rubik"/>
              </a:rPr>
              <a:t>Validation des contenus</a:t>
            </a:r>
          </a:p>
        </p:txBody>
      </p:sp>
      <p:sp>
        <p:nvSpPr>
          <p:cNvPr id="34" name="TextBox 34"/>
          <p:cNvSpPr txBox="1"/>
          <p:nvPr/>
        </p:nvSpPr>
        <p:spPr>
          <a:xfrm>
            <a:off x="11994679" y="8772964"/>
            <a:ext cx="2989133" cy="415290"/>
          </a:xfrm>
          <a:prstGeom prst="rect">
            <a:avLst/>
          </a:prstGeom>
        </p:spPr>
        <p:txBody>
          <a:bodyPr lIns="0" tIns="0" rIns="0" bIns="0" rtlCol="0" anchor="t">
            <a:spAutoFit/>
          </a:bodyPr>
          <a:lstStyle/>
          <a:p>
            <a:pPr algn="l">
              <a:lnSpc>
                <a:spcPts val="3359"/>
              </a:lnSpc>
              <a:spcBef>
                <a:spcPct val="0"/>
              </a:spcBef>
            </a:pPr>
            <a:r>
              <a:rPr lang="en-US" sz="2400">
                <a:solidFill>
                  <a:srgbClr val="1B2E6B"/>
                </a:solidFill>
                <a:latin typeface="Rubik"/>
                <a:ea typeface="Rubik"/>
                <a:cs typeface="Rubik"/>
                <a:sym typeface="Rubik"/>
              </a:rPr>
              <a:t>Structure par niveau</a:t>
            </a:r>
          </a:p>
        </p:txBody>
      </p:sp>
      <p:sp>
        <p:nvSpPr>
          <p:cNvPr id="35" name="TextBox 35"/>
          <p:cNvSpPr txBox="1"/>
          <p:nvPr/>
        </p:nvSpPr>
        <p:spPr>
          <a:xfrm>
            <a:off x="11994679" y="9207304"/>
            <a:ext cx="2989133" cy="358775"/>
          </a:xfrm>
          <a:prstGeom prst="rect">
            <a:avLst/>
          </a:prstGeom>
        </p:spPr>
        <p:txBody>
          <a:bodyPr lIns="0" tIns="0" rIns="0" bIns="0" rtlCol="0" anchor="t">
            <a:spAutoFit/>
          </a:bodyPr>
          <a:lstStyle/>
          <a:p>
            <a:pPr algn="ctr">
              <a:lnSpc>
                <a:spcPts val="2800"/>
              </a:lnSpc>
              <a:spcBef>
                <a:spcPct val="0"/>
              </a:spcBef>
            </a:pPr>
            <a:r>
              <a:rPr lang="en-US" sz="2000">
                <a:solidFill>
                  <a:srgbClr val="1B2E6B"/>
                </a:solidFill>
                <a:latin typeface="Rubik"/>
                <a:ea typeface="Rubik"/>
                <a:cs typeface="Rubik"/>
                <a:sym typeface="Rubik"/>
              </a:rPr>
              <a:t>BUT et Licence</a:t>
            </a:r>
          </a:p>
        </p:txBody>
      </p:sp>
      <p:sp>
        <p:nvSpPr>
          <p:cNvPr id="36" name="TextBox 36"/>
          <p:cNvSpPr txBox="1"/>
          <p:nvPr/>
        </p:nvSpPr>
        <p:spPr>
          <a:xfrm>
            <a:off x="7471408" y="9201150"/>
            <a:ext cx="3452713" cy="358775"/>
          </a:xfrm>
          <a:prstGeom prst="rect">
            <a:avLst/>
          </a:prstGeom>
        </p:spPr>
        <p:txBody>
          <a:bodyPr lIns="0" tIns="0" rIns="0" bIns="0" rtlCol="0" anchor="t">
            <a:spAutoFit/>
          </a:bodyPr>
          <a:lstStyle/>
          <a:p>
            <a:pPr algn="ctr">
              <a:lnSpc>
                <a:spcPts val="2800"/>
              </a:lnSpc>
              <a:spcBef>
                <a:spcPct val="0"/>
              </a:spcBef>
            </a:pPr>
            <a:r>
              <a:rPr lang="en-US" sz="2000">
                <a:solidFill>
                  <a:srgbClr val="1B2E6B"/>
                </a:solidFill>
                <a:latin typeface="Rubik"/>
                <a:ea typeface="Rubik"/>
                <a:cs typeface="Rubik"/>
                <a:sym typeface="Rubik"/>
              </a:rPr>
              <a:t>par un conseil scientifique</a:t>
            </a:r>
          </a:p>
        </p:txBody>
      </p:sp>
      <p:sp>
        <p:nvSpPr>
          <p:cNvPr id="37" name="TextBox 37"/>
          <p:cNvSpPr txBox="1"/>
          <p:nvPr/>
        </p:nvSpPr>
        <p:spPr>
          <a:xfrm>
            <a:off x="3128287" y="9207304"/>
            <a:ext cx="3452713" cy="358775"/>
          </a:xfrm>
          <a:prstGeom prst="rect">
            <a:avLst/>
          </a:prstGeom>
        </p:spPr>
        <p:txBody>
          <a:bodyPr lIns="0" tIns="0" rIns="0" bIns="0" rtlCol="0" anchor="t">
            <a:spAutoFit/>
          </a:bodyPr>
          <a:lstStyle/>
          <a:p>
            <a:pPr algn="ctr">
              <a:lnSpc>
                <a:spcPts val="2800"/>
              </a:lnSpc>
              <a:spcBef>
                <a:spcPct val="0"/>
              </a:spcBef>
            </a:pPr>
            <a:r>
              <a:rPr lang="en-US" sz="2000">
                <a:solidFill>
                  <a:srgbClr val="1B2E6B"/>
                </a:solidFill>
                <a:latin typeface="Rubik"/>
                <a:ea typeface="Rubik"/>
                <a:cs typeface="Rubik"/>
                <a:sym typeface="Rubik"/>
              </a:rPr>
              <a:t>Tout au même endroit</a:t>
            </a:r>
          </a:p>
        </p:txBody>
      </p:sp>
      <p:grpSp>
        <p:nvGrpSpPr>
          <p:cNvPr id="38" name="Group 38"/>
          <p:cNvGrpSpPr/>
          <p:nvPr/>
        </p:nvGrpSpPr>
        <p:grpSpPr>
          <a:xfrm>
            <a:off x="10735099" y="3341619"/>
            <a:ext cx="4432877" cy="3703557"/>
            <a:chOff x="0" y="0"/>
            <a:chExt cx="5910503" cy="4938076"/>
          </a:xfrm>
        </p:grpSpPr>
        <p:sp>
          <p:nvSpPr>
            <p:cNvPr id="39" name="Freeform 39"/>
            <p:cNvSpPr/>
            <p:nvPr/>
          </p:nvSpPr>
          <p:spPr>
            <a:xfrm>
              <a:off x="0" y="0"/>
              <a:ext cx="5910503" cy="4938076"/>
            </a:xfrm>
            <a:custGeom>
              <a:avLst/>
              <a:gdLst/>
              <a:ahLst/>
              <a:cxnLst/>
              <a:rect l="l" t="t" r="r" b="b"/>
              <a:pathLst>
                <a:path w="5910503" h="4938076">
                  <a:moveTo>
                    <a:pt x="0" y="0"/>
                  </a:moveTo>
                  <a:lnTo>
                    <a:pt x="5910503" y="0"/>
                  </a:lnTo>
                  <a:lnTo>
                    <a:pt x="5910503" y="4938076"/>
                  </a:lnTo>
                  <a:lnTo>
                    <a:pt x="0" y="4938076"/>
                  </a:lnTo>
                  <a:lnTo>
                    <a:pt x="0" y="0"/>
                  </a:lnTo>
                  <a:close/>
                </a:path>
              </a:pathLst>
            </a:custGeom>
            <a:blipFill>
              <a:blip r:embed="rId10"/>
              <a:stretch>
                <a:fillRect t="-632" r="-184158" b="-632"/>
              </a:stretch>
            </a:blipFill>
          </p:spPr>
        </p:sp>
        <p:sp>
          <p:nvSpPr>
            <p:cNvPr id="40" name="Freeform 40"/>
            <p:cNvSpPr/>
            <p:nvPr/>
          </p:nvSpPr>
          <p:spPr>
            <a:xfrm>
              <a:off x="5294668" y="0"/>
              <a:ext cx="615835" cy="4938076"/>
            </a:xfrm>
            <a:custGeom>
              <a:avLst/>
              <a:gdLst/>
              <a:ahLst/>
              <a:cxnLst/>
              <a:rect l="l" t="t" r="r" b="b"/>
              <a:pathLst>
                <a:path w="615835" h="4938076">
                  <a:moveTo>
                    <a:pt x="0" y="0"/>
                  </a:moveTo>
                  <a:lnTo>
                    <a:pt x="615835" y="0"/>
                  </a:lnTo>
                  <a:lnTo>
                    <a:pt x="615835" y="4938076"/>
                  </a:lnTo>
                  <a:lnTo>
                    <a:pt x="0" y="4938076"/>
                  </a:lnTo>
                  <a:lnTo>
                    <a:pt x="0" y="0"/>
                  </a:lnTo>
                  <a:close/>
                </a:path>
              </a:pathLst>
            </a:custGeom>
            <a:blipFill>
              <a:blip r:embed="rId10"/>
              <a:stretch>
                <a:fillRect l="-2612616" t="-632" r="-14611" b="-632"/>
              </a:stretch>
            </a:blipFill>
          </p:spPr>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35" y="-1878806"/>
            <a:ext cx="6299197" cy="12854159"/>
            <a:chOff x="0" y="0"/>
            <a:chExt cx="8398929" cy="17138879"/>
          </a:xfrm>
        </p:grpSpPr>
        <p:sp>
          <p:nvSpPr>
            <p:cNvPr id="3" name="Freeform 3"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2"/>
              <a:stretch>
                <a:fillRect/>
              </a:stretch>
            </a:blipFill>
          </p:spPr>
        </p:sp>
      </p:grpSp>
      <p:grpSp>
        <p:nvGrpSpPr>
          <p:cNvPr id="4" name="Group 4"/>
          <p:cNvGrpSpPr/>
          <p:nvPr/>
        </p:nvGrpSpPr>
        <p:grpSpPr>
          <a:xfrm>
            <a:off x="11486178" y="-3778501"/>
            <a:ext cx="6801822" cy="19517373"/>
            <a:chOff x="0" y="0"/>
            <a:chExt cx="9069095" cy="26023164"/>
          </a:xfrm>
        </p:grpSpPr>
        <p:sp>
          <p:nvSpPr>
            <p:cNvPr id="5" name="Freeform 5"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3"/>
              <a:stretch>
                <a:fillRect/>
              </a:stretch>
            </a:blipFill>
          </p:spPr>
        </p:sp>
      </p:grpSp>
      <p:grpSp>
        <p:nvGrpSpPr>
          <p:cNvPr id="6" name="Group 6"/>
          <p:cNvGrpSpPr/>
          <p:nvPr/>
        </p:nvGrpSpPr>
        <p:grpSpPr>
          <a:xfrm>
            <a:off x="440592" y="298426"/>
            <a:ext cx="17514345" cy="9789941"/>
            <a:chOff x="0" y="0"/>
            <a:chExt cx="23352460" cy="13053255"/>
          </a:xfrm>
        </p:grpSpPr>
        <p:grpSp>
          <p:nvGrpSpPr>
            <p:cNvPr id="7" name="Group 7"/>
            <p:cNvGrpSpPr/>
            <p:nvPr/>
          </p:nvGrpSpPr>
          <p:grpSpPr>
            <a:xfrm>
              <a:off x="0" y="0"/>
              <a:ext cx="23352460" cy="13053255"/>
              <a:chOff x="0" y="0"/>
              <a:chExt cx="1274836" cy="712591"/>
            </a:xfrm>
          </p:grpSpPr>
          <p:sp>
            <p:nvSpPr>
              <p:cNvPr id="8" name="Freeform 8"/>
              <p:cNvSpPr/>
              <p:nvPr/>
            </p:nvSpPr>
            <p:spPr>
              <a:xfrm>
                <a:off x="0" y="0"/>
                <a:ext cx="1274836" cy="712591"/>
              </a:xfrm>
              <a:custGeom>
                <a:avLst/>
                <a:gdLst/>
                <a:ahLst/>
                <a:cxnLst/>
                <a:rect l="l" t="t" r="r" b="b"/>
                <a:pathLst>
                  <a:path w="1274836" h="712591">
                    <a:moveTo>
                      <a:pt x="8633" y="0"/>
                    </a:moveTo>
                    <a:lnTo>
                      <a:pt x="1266203" y="0"/>
                    </a:lnTo>
                    <a:cubicBezTo>
                      <a:pt x="1270971" y="0"/>
                      <a:pt x="1274836" y="3865"/>
                      <a:pt x="1274836" y="8633"/>
                    </a:cubicBezTo>
                    <a:lnTo>
                      <a:pt x="1274836" y="703958"/>
                    </a:lnTo>
                    <a:cubicBezTo>
                      <a:pt x="1274836" y="708726"/>
                      <a:pt x="1270971" y="712591"/>
                      <a:pt x="1266203" y="712591"/>
                    </a:cubicBezTo>
                    <a:lnTo>
                      <a:pt x="8633" y="712591"/>
                    </a:lnTo>
                    <a:cubicBezTo>
                      <a:pt x="3865" y="712591"/>
                      <a:pt x="0" y="708726"/>
                      <a:pt x="0" y="703958"/>
                    </a:cubicBezTo>
                    <a:lnTo>
                      <a:pt x="0" y="8633"/>
                    </a:lnTo>
                    <a:cubicBezTo>
                      <a:pt x="0" y="3865"/>
                      <a:pt x="3865" y="0"/>
                      <a:pt x="8633" y="0"/>
                    </a:cubicBezTo>
                    <a:close/>
                  </a:path>
                </a:pathLst>
              </a:custGeom>
              <a:gradFill rotWithShape="1">
                <a:gsLst>
                  <a:gs pos="0">
                    <a:srgbClr val="000000">
                      <a:alpha val="32000"/>
                    </a:srgbClr>
                  </a:gs>
                  <a:gs pos="100000">
                    <a:srgbClr val="737373">
                      <a:alpha val="32000"/>
                    </a:srgbClr>
                  </a:gs>
                </a:gsLst>
                <a:lin ang="0"/>
              </a:gradFill>
            </p:spPr>
          </p:sp>
          <p:sp>
            <p:nvSpPr>
              <p:cNvPr id="9" name="TextBox 9"/>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a:off x="0" y="0"/>
              <a:ext cx="23166797" cy="12920196"/>
              <a:chOff x="0" y="0"/>
              <a:chExt cx="1264701" cy="705328"/>
            </a:xfrm>
          </p:grpSpPr>
          <p:sp>
            <p:nvSpPr>
              <p:cNvPr id="11" name="Freeform 11"/>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2" name="TextBox 12"/>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grpSp>
      <p:sp>
        <p:nvSpPr>
          <p:cNvPr id="13" name="Freeform 13"/>
          <p:cNvSpPr/>
          <p:nvPr/>
        </p:nvSpPr>
        <p:spPr>
          <a:xfrm>
            <a:off x="2661573" y="3043457"/>
            <a:ext cx="13628567" cy="2981249"/>
          </a:xfrm>
          <a:custGeom>
            <a:avLst/>
            <a:gdLst/>
            <a:ahLst/>
            <a:cxnLst/>
            <a:rect l="l" t="t" r="r" b="b"/>
            <a:pathLst>
              <a:path w="13628567" h="2981249">
                <a:moveTo>
                  <a:pt x="0" y="0"/>
                </a:moveTo>
                <a:lnTo>
                  <a:pt x="13628567" y="0"/>
                </a:lnTo>
                <a:lnTo>
                  <a:pt x="13628567" y="2981249"/>
                </a:lnTo>
                <a:lnTo>
                  <a:pt x="0" y="2981249"/>
                </a:lnTo>
                <a:lnTo>
                  <a:pt x="0" y="0"/>
                </a:lnTo>
                <a:close/>
              </a:path>
            </a:pathLst>
          </a:custGeom>
          <a:blipFill>
            <a:blip r:embed="rId4"/>
            <a:stretch>
              <a:fillRect/>
            </a:stretch>
          </a:blipFill>
        </p:spPr>
      </p:sp>
      <p:sp>
        <p:nvSpPr>
          <p:cNvPr id="14" name="AutoShape 14"/>
          <p:cNvSpPr/>
          <p:nvPr/>
        </p:nvSpPr>
        <p:spPr>
          <a:xfrm flipV="1">
            <a:off x="2368842" y="6103353"/>
            <a:ext cx="592227" cy="462340"/>
          </a:xfrm>
          <a:prstGeom prst="line">
            <a:avLst/>
          </a:prstGeom>
          <a:ln w="38100" cap="flat">
            <a:solidFill>
              <a:srgbClr val="C4040C"/>
            </a:solidFill>
            <a:prstDash val="sysDot"/>
            <a:headEnd type="none" w="sm" len="sm"/>
            <a:tailEnd type="arrow" w="med" len="sm"/>
          </a:ln>
        </p:spPr>
      </p:sp>
      <p:sp>
        <p:nvSpPr>
          <p:cNvPr id="15" name="AutoShape 15"/>
          <p:cNvSpPr/>
          <p:nvPr/>
        </p:nvSpPr>
        <p:spPr>
          <a:xfrm flipH="1" flipV="1">
            <a:off x="16069929" y="6024706"/>
            <a:ext cx="220211" cy="809891"/>
          </a:xfrm>
          <a:prstGeom prst="line">
            <a:avLst/>
          </a:prstGeom>
          <a:ln w="38100" cap="flat">
            <a:solidFill>
              <a:srgbClr val="C4040C"/>
            </a:solidFill>
            <a:prstDash val="sysDot"/>
            <a:headEnd type="none" w="sm" len="sm"/>
            <a:tailEnd type="arrow" w="med" len="sm"/>
          </a:ln>
        </p:spPr>
      </p:sp>
      <p:sp>
        <p:nvSpPr>
          <p:cNvPr id="16" name="AutoShape 16"/>
          <p:cNvSpPr/>
          <p:nvPr/>
        </p:nvSpPr>
        <p:spPr>
          <a:xfrm>
            <a:off x="10119343" y="2108721"/>
            <a:ext cx="840229" cy="2425361"/>
          </a:xfrm>
          <a:prstGeom prst="line">
            <a:avLst/>
          </a:prstGeom>
          <a:ln w="38100" cap="flat">
            <a:solidFill>
              <a:srgbClr val="C4040C"/>
            </a:solidFill>
            <a:prstDash val="sysDot"/>
            <a:headEnd type="none" w="sm" len="sm"/>
            <a:tailEnd type="arrow" w="med" len="sm"/>
          </a:ln>
        </p:spPr>
      </p:sp>
      <p:sp>
        <p:nvSpPr>
          <p:cNvPr id="17" name="TextBox 17"/>
          <p:cNvSpPr txBox="1"/>
          <p:nvPr/>
        </p:nvSpPr>
        <p:spPr>
          <a:xfrm>
            <a:off x="15204752" y="1455275"/>
            <a:ext cx="2170777" cy="737235"/>
          </a:xfrm>
          <a:prstGeom prst="rect">
            <a:avLst/>
          </a:prstGeom>
        </p:spPr>
        <p:txBody>
          <a:bodyPr lIns="0" tIns="0" rIns="0" bIns="0" rtlCol="0" anchor="t">
            <a:spAutoFit/>
          </a:bodyPr>
          <a:lstStyle/>
          <a:p>
            <a:pPr algn="l">
              <a:lnSpc>
                <a:spcPts val="2940"/>
              </a:lnSpc>
              <a:spcBef>
                <a:spcPct val="0"/>
              </a:spcBef>
            </a:pPr>
            <a:r>
              <a:rPr lang="en-US" sz="2100">
                <a:solidFill>
                  <a:srgbClr val="1B2E6B"/>
                </a:solidFill>
                <a:latin typeface="Rubik"/>
                <a:ea typeface="Rubik"/>
                <a:cs typeface="Rubik"/>
                <a:sym typeface="Rubik"/>
              </a:rPr>
              <a:t>Temps estimé pour l’apprenant</a:t>
            </a:r>
          </a:p>
        </p:txBody>
      </p:sp>
      <p:sp>
        <p:nvSpPr>
          <p:cNvPr id="18" name="AutoShape 18"/>
          <p:cNvSpPr/>
          <p:nvPr/>
        </p:nvSpPr>
        <p:spPr>
          <a:xfrm flipH="1">
            <a:off x="13750376" y="2391426"/>
            <a:ext cx="1454376" cy="2299558"/>
          </a:xfrm>
          <a:prstGeom prst="line">
            <a:avLst/>
          </a:prstGeom>
          <a:ln w="38100" cap="flat">
            <a:solidFill>
              <a:srgbClr val="C4040C"/>
            </a:solidFill>
            <a:prstDash val="sysDot"/>
            <a:headEnd type="none" w="sm" len="sm"/>
            <a:tailEnd type="arrow" w="med" len="sm"/>
          </a:ln>
        </p:spPr>
      </p:sp>
      <p:sp>
        <p:nvSpPr>
          <p:cNvPr id="19" name="TextBox 19"/>
          <p:cNvSpPr txBox="1"/>
          <p:nvPr/>
        </p:nvSpPr>
        <p:spPr>
          <a:xfrm>
            <a:off x="1088965" y="760952"/>
            <a:ext cx="5212556" cy="599237"/>
          </a:xfrm>
          <a:prstGeom prst="rect">
            <a:avLst/>
          </a:prstGeom>
        </p:spPr>
        <p:txBody>
          <a:bodyPr lIns="0" tIns="0" rIns="0" bIns="0" rtlCol="0" anchor="t">
            <a:spAutoFit/>
          </a:bodyPr>
          <a:lstStyle/>
          <a:p>
            <a:pPr algn="l">
              <a:lnSpc>
                <a:spcPts val="4665"/>
              </a:lnSpc>
            </a:pPr>
            <a:r>
              <a:rPr lang="en-US" sz="4320">
                <a:solidFill>
                  <a:srgbClr val="1B2E6B"/>
                </a:solidFill>
                <a:latin typeface="Paytone One"/>
                <a:ea typeface="Paytone One"/>
                <a:cs typeface="Paytone One"/>
                <a:sym typeface="Paytone One"/>
              </a:rPr>
              <a:t>Les Parcours Types </a:t>
            </a:r>
          </a:p>
        </p:txBody>
      </p:sp>
      <p:sp>
        <p:nvSpPr>
          <p:cNvPr id="20" name="TextBox 20"/>
          <p:cNvSpPr txBox="1"/>
          <p:nvPr/>
        </p:nvSpPr>
        <p:spPr>
          <a:xfrm>
            <a:off x="1321876" y="6518068"/>
            <a:ext cx="1768487" cy="1480185"/>
          </a:xfrm>
          <a:prstGeom prst="rect">
            <a:avLst/>
          </a:prstGeom>
        </p:spPr>
        <p:txBody>
          <a:bodyPr lIns="0" tIns="0" rIns="0" bIns="0" rtlCol="0" anchor="t">
            <a:spAutoFit/>
          </a:bodyPr>
          <a:lstStyle/>
          <a:p>
            <a:pPr algn="l">
              <a:lnSpc>
                <a:spcPts val="2940"/>
              </a:lnSpc>
            </a:pPr>
            <a:r>
              <a:rPr lang="en-US" sz="2100">
                <a:solidFill>
                  <a:srgbClr val="1B2E6B"/>
                </a:solidFill>
                <a:latin typeface="Rubik"/>
                <a:ea typeface="Rubik"/>
                <a:cs typeface="Rubik"/>
                <a:sym typeface="Rubik"/>
              </a:rPr>
              <a:t>Lien direct vers les contenus</a:t>
            </a:r>
          </a:p>
          <a:p>
            <a:pPr algn="l">
              <a:lnSpc>
                <a:spcPts val="2940"/>
              </a:lnSpc>
              <a:spcBef>
                <a:spcPct val="0"/>
              </a:spcBef>
            </a:pPr>
            <a:r>
              <a:rPr lang="en-US" sz="2100">
                <a:solidFill>
                  <a:srgbClr val="1B2E6B"/>
                </a:solidFill>
                <a:latin typeface="Rubik"/>
                <a:ea typeface="Rubik"/>
                <a:cs typeface="Rubik"/>
                <a:sym typeface="Rubik"/>
              </a:rPr>
              <a:t>(lien externe)</a:t>
            </a:r>
          </a:p>
        </p:txBody>
      </p:sp>
      <p:sp>
        <p:nvSpPr>
          <p:cNvPr id="21" name="TextBox 21"/>
          <p:cNvSpPr txBox="1"/>
          <p:nvPr/>
        </p:nvSpPr>
        <p:spPr>
          <a:xfrm>
            <a:off x="15405897" y="6889543"/>
            <a:ext cx="1768487" cy="1108710"/>
          </a:xfrm>
          <a:prstGeom prst="rect">
            <a:avLst/>
          </a:prstGeom>
        </p:spPr>
        <p:txBody>
          <a:bodyPr lIns="0" tIns="0" rIns="0" bIns="0" rtlCol="0" anchor="t">
            <a:spAutoFit/>
          </a:bodyPr>
          <a:lstStyle/>
          <a:p>
            <a:pPr algn="l">
              <a:lnSpc>
                <a:spcPts val="2940"/>
              </a:lnSpc>
              <a:spcBef>
                <a:spcPct val="0"/>
              </a:spcBef>
            </a:pPr>
            <a:r>
              <a:rPr lang="en-US" sz="2100">
                <a:solidFill>
                  <a:srgbClr val="1B2E6B"/>
                </a:solidFill>
                <a:latin typeface="Rubik"/>
                <a:ea typeface="Rubik"/>
                <a:cs typeface="Rubik"/>
                <a:sym typeface="Rubik"/>
              </a:rPr>
              <a:t>Licence libre de la ressource</a:t>
            </a:r>
          </a:p>
        </p:txBody>
      </p:sp>
      <p:sp>
        <p:nvSpPr>
          <p:cNvPr id="22" name="TextBox 22"/>
          <p:cNvSpPr txBox="1"/>
          <p:nvPr/>
        </p:nvSpPr>
        <p:spPr>
          <a:xfrm>
            <a:off x="9480121" y="1255445"/>
            <a:ext cx="3072472" cy="737235"/>
          </a:xfrm>
          <a:prstGeom prst="rect">
            <a:avLst/>
          </a:prstGeom>
        </p:spPr>
        <p:txBody>
          <a:bodyPr lIns="0" tIns="0" rIns="0" bIns="0" rtlCol="0" anchor="t">
            <a:spAutoFit/>
          </a:bodyPr>
          <a:lstStyle/>
          <a:p>
            <a:pPr algn="l">
              <a:lnSpc>
                <a:spcPts val="2940"/>
              </a:lnSpc>
            </a:pPr>
            <a:r>
              <a:rPr lang="en-US" sz="2100">
                <a:solidFill>
                  <a:srgbClr val="1B2E6B"/>
                </a:solidFill>
                <a:latin typeface="Rubik"/>
                <a:ea typeface="Rubik"/>
                <a:cs typeface="Rubik"/>
                <a:sym typeface="Rubik"/>
              </a:rPr>
              <a:t>Différentes typologies</a:t>
            </a:r>
          </a:p>
          <a:p>
            <a:pPr marL="453392" lvl="1" indent="-226696" algn="l">
              <a:lnSpc>
                <a:spcPts val="2940"/>
              </a:lnSpc>
              <a:spcBef>
                <a:spcPct val="0"/>
              </a:spcBef>
              <a:buFont typeface="Arial"/>
              <a:buChar char="•"/>
            </a:pPr>
            <a:r>
              <a:rPr lang="en-US" sz="2100">
                <a:solidFill>
                  <a:srgbClr val="1B2E6B"/>
                </a:solidFill>
                <a:latin typeface="Rubik"/>
                <a:ea typeface="Rubik"/>
                <a:cs typeface="Rubik"/>
                <a:sym typeface="Rubik"/>
              </a:rPr>
              <a:t>Grains, modules, TP...</a:t>
            </a:r>
          </a:p>
        </p:txBody>
      </p:sp>
      <p:sp>
        <p:nvSpPr>
          <p:cNvPr id="23" name="AutoShape 23"/>
          <p:cNvSpPr/>
          <p:nvPr/>
        </p:nvSpPr>
        <p:spPr>
          <a:xfrm flipH="1">
            <a:off x="4505642" y="2670084"/>
            <a:ext cx="370931" cy="789507"/>
          </a:xfrm>
          <a:prstGeom prst="line">
            <a:avLst/>
          </a:prstGeom>
          <a:ln w="38100" cap="flat">
            <a:solidFill>
              <a:srgbClr val="C4040C"/>
            </a:solidFill>
            <a:prstDash val="sysDot"/>
            <a:headEnd type="none" w="sm" len="sm"/>
            <a:tailEnd type="arrow" w="med" len="sm"/>
          </a:ln>
        </p:spPr>
      </p:sp>
      <p:sp>
        <p:nvSpPr>
          <p:cNvPr id="24" name="TextBox 24"/>
          <p:cNvSpPr txBox="1"/>
          <p:nvPr/>
        </p:nvSpPr>
        <p:spPr>
          <a:xfrm>
            <a:off x="4410374" y="1791405"/>
            <a:ext cx="3717376" cy="737235"/>
          </a:xfrm>
          <a:prstGeom prst="rect">
            <a:avLst/>
          </a:prstGeom>
        </p:spPr>
        <p:txBody>
          <a:bodyPr lIns="0" tIns="0" rIns="0" bIns="0" rtlCol="0" anchor="t">
            <a:spAutoFit/>
          </a:bodyPr>
          <a:lstStyle/>
          <a:p>
            <a:pPr algn="l">
              <a:lnSpc>
                <a:spcPts val="2940"/>
              </a:lnSpc>
            </a:pPr>
            <a:r>
              <a:rPr lang="en-US" sz="2100">
                <a:solidFill>
                  <a:srgbClr val="1B2E6B"/>
                </a:solidFill>
                <a:latin typeface="Rubik"/>
                <a:ea typeface="Rubik"/>
                <a:cs typeface="Rubik"/>
                <a:sym typeface="Rubik"/>
              </a:rPr>
              <a:t>Année du diplôme (Licence 1ère année)</a:t>
            </a:r>
          </a:p>
        </p:txBody>
      </p:sp>
      <p:sp>
        <p:nvSpPr>
          <p:cNvPr id="25" name="AutoShape 25"/>
          <p:cNvSpPr/>
          <p:nvPr/>
        </p:nvSpPr>
        <p:spPr>
          <a:xfrm>
            <a:off x="1420052" y="4433581"/>
            <a:ext cx="1241521" cy="100501"/>
          </a:xfrm>
          <a:prstGeom prst="line">
            <a:avLst/>
          </a:prstGeom>
          <a:ln w="38100" cap="flat">
            <a:solidFill>
              <a:srgbClr val="C4040C"/>
            </a:solidFill>
            <a:prstDash val="sysDot"/>
            <a:headEnd type="none" w="sm" len="sm"/>
            <a:tailEnd type="arrow" w="med" len="sm"/>
          </a:ln>
        </p:spPr>
      </p:sp>
      <p:sp>
        <p:nvSpPr>
          <p:cNvPr id="26" name="TextBox 26"/>
          <p:cNvSpPr txBox="1"/>
          <p:nvPr/>
        </p:nvSpPr>
        <p:spPr>
          <a:xfrm>
            <a:off x="601906" y="3570511"/>
            <a:ext cx="2238816" cy="737235"/>
          </a:xfrm>
          <a:prstGeom prst="rect">
            <a:avLst/>
          </a:prstGeom>
        </p:spPr>
        <p:txBody>
          <a:bodyPr lIns="0" tIns="0" rIns="0" bIns="0" rtlCol="0" anchor="t">
            <a:spAutoFit/>
          </a:bodyPr>
          <a:lstStyle/>
          <a:p>
            <a:pPr algn="l">
              <a:lnSpc>
                <a:spcPts val="2940"/>
              </a:lnSpc>
            </a:pPr>
            <a:r>
              <a:rPr lang="en-US" sz="2100">
                <a:solidFill>
                  <a:srgbClr val="1B2E6B"/>
                </a:solidFill>
                <a:latin typeface="Rubik"/>
                <a:ea typeface="Rubik"/>
                <a:cs typeface="Rubik"/>
                <a:sym typeface="Rubik"/>
              </a:rPr>
              <a:t>Unité d’enseignement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35" y="-1878806"/>
            <a:ext cx="6299197" cy="12854159"/>
            <a:chOff x="0" y="0"/>
            <a:chExt cx="8398929" cy="17138879"/>
          </a:xfrm>
        </p:grpSpPr>
        <p:sp>
          <p:nvSpPr>
            <p:cNvPr id="3" name="Freeform 3"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2"/>
              <a:stretch>
                <a:fillRect/>
              </a:stretch>
            </a:blipFill>
          </p:spPr>
        </p:sp>
      </p:grpSp>
      <p:grpSp>
        <p:nvGrpSpPr>
          <p:cNvPr id="4" name="Group 4"/>
          <p:cNvGrpSpPr/>
          <p:nvPr/>
        </p:nvGrpSpPr>
        <p:grpSpPr>
          <a:xfrm>
            <a:off x="11486178" y="-3778501"/>
            <a:ext cx="6801822" cy="19517373"/>
            <a:chOff x="0" y="0"/>
            <a:chExt cx="9069095" cy="26023164"/>
          </a:xfrm>
        </p:grpSpPr>
        <p:sp>
          <p:nvSpPr>
            <p:cNvPr id="5" name="Freeform 5"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3"/>
              <a:stretch>
                <a:fillRect/>
              </a:stretch>
            </a:blipFill>
          </p:spPr>
        </p:sp>
      </p:grpSp>
      <p:grpSp>
        <p:nvGrpSpPr>
          <p:cNvPr id="6" name="Group 6"/>
          <p:cNvGrpSpPr/>
          <p:nvPr/>
        </p:nvGrpSpPr>
        <p:grpSpPr>
          <a:xfrm>
            <a:off x="440592" y="298426"/>
            <a:ext cx="17514345" cy="9789941"/>
            <a:chOff x="0" y="0"/>
            <a:chExt cx="23352460" cy="13053255"/>
          </a:xfrm>
        </p:grpSpPr>
        <p:grpSp>
          <p:nvGrpSpPr>
            <p:cNvPr id="7" name="Group 7"/>
            <p:cNvGrpSpPr/>
            <p:nvPr/>
          </p:nvGrpSpPr>
          <p:grpSpPr>
            <a:xfrm>
              <a:off x="0" y="0"/>
              <a:ext cx="23352460" cy="13053255"/>
              <a:chOff x="0" y="0"/>
              <a:chExt cx="1274836" cy="712591"/>
            </a:xfrm>
          </p:grpSpPr>
          <p:sp>
            <p:nvSpPr>
              <p:cNvPr id="8" name="Freeform 8"/>
              <p:cNvSpPr/>
              <p:nvPr/>
            </p:nvSpPr>
            <p:spPr>
              <a:xfrm>
                <a:off x="0" y="0"/>
                <a:ext cx="1274836" cy="712591"/>
              </a:xfrm>
              <a:custGeom>
                <a:avLst/>
                <a:gdLst/>
                <a:ahLst/>
                <a:cxnLst/>
                <a:rect l="l" t="t" r="r" b="b"/>
                <a:pathLst>
                  <a:path w="1274836" h="712591">
                    <a:moveTo>
                      <a:pt x="8633" y="0"/>
                    </a:moveTo>
                    <a:lnTo>
                      <a:pt x="1266203" y="0"/>
                    </a:lnTo>
                    <a:cubicBezTo>
                      <a:pt x="1270971" y="0"/>
                      <a:pt x="1274836" y="3865"/>
                      <a:pt x="1274836" y="8633"/>
                    </a:cubicBezTo>
                    <a:lnTo>
                      <a:pt x="1274836" y="703958"/>
                    </a:lnTo>
                    <a:cubicBezTo>
                      <a:pt x="1274836" y="708726"/>
                      <a:pt x="1270971" y="712591"/>
                      <a:pt x="1266203" y="712591"/>
                    </a:cubicBezTo>
                    <a:lnTo>
                      <a:pt x="8633" y="712591"/>
                    </a:lnTo>
                    <a:cubicBezTo>
                      <a:pt x="3865" y="712591"/>
                      <a:pt x="0" y="708726"/>
                      <a:pt x="0" y="703958"/>
                    </a:cubicBezTo>
                    <a:lnTo>
                      <a:pt x="0" y="8633"/>
                    </a:lnTo>
                    <a:cubicBezTo>
                      <a:pt x="0" y="3865"/>
                      <a:pt x="3865" y="0"/>
                      <a:pt x="8633" y="0"/>
                    </a:cubicBezTo>
                    <a:close/>
                  </a:path>
                </a:pathLst>
              </a:custGeom>
              <a:gradFill rotWithShape="1">
                <a:gsLst>
                  <a:gs pos="0">
                    <a:srgbClr val="000000">
                      <a:alpha val="32000"/>
                    </a:srgbClr>
                  </a:gs>
                  <a:gs pos="100000">
                    <a:srgbClr val="737373">
                      <a:alpha val="32000"/>
                    </a:srgbClr>
                  </a:gs>
                </a:gsLst>
                <a:lin ang="0"/>
              </a:gradFill>
            </p:spPr>
          </p:sp>
          <p:sp>
            <p:nvSpPr>
              <p:cNvPr id="9" name="TextBox 9"/>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a:off x="0" y="0"/>
              <a:ext cx="23166797" cy="12920196"/>
              <a:chOff x="0" y="0"/>
              <a:chExt cx="1264701" cy="705328"/>
            </a:xfrm>
          </p:grpSpPr>
          <p:sp>
            <p:nvSpPr>
              <p:cNvPr id="11" name="Freeform 11"/>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2" name="TextBox 12"/>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grpSp>
      <p:sp>
        <p:nvSpPr>
          <p:cNvPr id="13" name="Freeform 13"/>
          <p:cNvSpPr/>
          <p:nvPr/>
        </p:nvSpPr>
        <p:spPr>
          <a:xfrm>
            <a:off x="1028700" y="3835823"/>
            <a:ext cx="5169620" cy="4288725"/>
          </a:xfrm>
          <a:custGeom>
            <a:avLst/>
            <a:gdLst/>
            <a:ahLst/>
            <a:cxnLst/>
            <a:rect l="l" t="t" r="r" b="b"/>
            <a:pathLst>
              <a:path w="5169620" h="4288725">
                <a:moveTo>
                  <a:pt x="0" y="0"/>
                </a:moveTo>
                <a:lnTo>
                  <a:pt x="5169620" y="0"/>
                </a:lnTo>
                <a:lnTo>
                  <a:pt x="5169620" y="4288725"/>
                </a:lnTo>
                <a:lnTo>
                  <a:pt x="0" y="4288725"/>
                </a:lnTo>
                <a:lnTo>
                  <a:pt x="0" y="0"/>
                </a:lnTo>
                <a:close/>
              </a:path>
            </a:pathLst>
          </a:custGeom>
          <a:blipFill>
            <a:blip r:embed="rId4"/>
            <a:stretch>
              <a:fillRect l="-107469" t="-15494" r="-8800" b="-46460"/>
            </a:stretch>
          </a:blipFill>
        </p:spPr>
      </p:sp>
      <p:grpSp>
        <p:nvGrpSpPr>
          <p:cNvPr id="14" name="Group 14"/>
          <p:cNvGrpSpPr/>
          <p:nvPr/>
        </p:nvGrpSpPr>
        <p:grpSpPr>
          <a:xfrm>
            <a:off x="8565495" y="3818470"/>
            <a:ext cx="3803816" cy="2379487"/>
            <a:chOff x="0" y="0"/>
            <a:chExt cx="5071754" cy="3172649"/>
          </a:xfrm>
        </p:grpSpPr>
        <p:grpSp>
          <p:nvGrpSpPr>
            <p:cNvPr id="15" name="Group 15"/>
            <p:cNvGrpSpPr/>
            <p:nvPr/>
          </p:nvGrpSpPr>
          <p:grpSpPr>
            <a:xfrm>
              <a:off x="0" y="0"/>
              <a:ext cx="5071754" cy="3172649"/>
              <a:chOff x="0" y="0"/>
              <a:chExt cx="1008552" cy="630902"/>
            </a:xfrm>
          </p:grpSpPr>
          <p:sp>
            <p:nvSpPr>
              <p:cNvPr id="16" name="Freeform 16"/>
              <p:cNvSpPr/>
              <p:nvPr/>
            </p:nvSpPr>
            <p:spPr>
              <a:xfrm>
                <a:off x="0" y="0"/>
                <a:ext cx="1008552" cy="630902"/>
              </a:xfrm>
              <a:custGeom>
                <a:avLst/>
                <a:gdLst/>
                <a:ahLst/>
                <a:cxnLst/>
                <a:rect l="l" t="t" r="r" b="b"/>
                <a:pathLst>
                  <a:path w="1008552" h="630902">
                    <a:moveTo>
                      <a:pt x="92394" y="0"/>
                    </a:moveTo>
                    <a:lnTo>
                      <a:pt x="916159" y="0"/>
                    </a:lnTo>
                    <a:cubicBezTo>
                      <a:pt x="940663" y="0"/>
                      <a:pt x="964164" y="9734"/>
                      <a:pt x="981491" y="27061"/>
                    </a:cubicBezTo>
                    <a:cubicBezTo>
                      <a:pt x="998818" y="44389"/>
                      <a:pt x="1008552" y="67889"/>
                      <a:pt x="1008552" y="92394"/>
                    </a:cubicBezTo>
                    <a:lnTo>
                      <a:pt x="1008552" y="538509"/>
                    </a:lnTo>
                    <a:cubicBezTo>
                      <a:pt x="1008552" y="563013"/>
                      <a:pt x="998818" y="586514"/>
                      <a:pt x="981491" y="603841"/>
                    </a:cubicBezTo>
                    <a:cubicBezTo>
                      <a:pt x="964164" y="621168"/>
                      <a:pt x="940663" y="630902"/>
                      <a:pt x="916159" y="630902"/>
                    </a:cubicBezTo>
                    <a:lnTo>
                      <a:pt x="92394" y="630902"/>
                    </a:lnTo>
                    <a:cubicBezTo>
                      <a:pt x="67889" y="630902"/>
                      <a:pt x="44389" y="621168"/>
                      <a:pt x="27061" y="603841"/>
                    </a:cubicBezTo>
                    <a:cubicBezTo>
                      <a:pt x="9734" y="586514"/>
                      <a:pt x="0" y="563013"/>
                      <a:pt x="0" y="538509"/>
                    </a:cubicBezTo>
                    <a:lnTo>
                      <a:pt x="0" y="92394"/>
                    </a:lnTo>
                    <a:cubicBezTo>
                      <a:pt x="0" y="67889"/>
                      <a:pt x="9734" y="44389"/>
                      <a:pt x="27061" y="27061"/>
                    </a:cubicBezTo>
                    <a:cubicBezTo>
                      <a:pt x="44389" y="9734"/>
                      <a:pt x="67889" y="0"/>
                      <a:pt x="92394" y="0"/>
                    </a:cubicBezTo>
                    <a:close/>
                  </a:path>
                </a:pathLst>
              </a:custGeom>
              <a:solidFill>
                <a:srgbClr val="C4040C">
                  <a:alpha val="8627"/>
                </a:srgbClr>
              </a:solidFill>
            </p:spPr>
          </p:sp>
          <p:sp>
            <p:nvSpPr>
              <p:cNvPr id="17" name="TextBox 17"/>
              <p:cNvSpPr txBox="1"/>
              <p:nvPr/>
            </p:nvSpPr>
            <p:spPr>
              <a:xfrm>
                <a:off x="0" y="-57150"/>
                <a:ext cx="1008552" cy="688052"/>
              </a:xfrm>
              <a:prstGeom prst="rect">
                <a:avLst/>
              </a:prstGeom>
            </p:spPr>
            <p:txBody>
              <a:bodyPr lIns="50800" tIns="50800" rIns="50800" bIns="50800" rtlCol="0" anchor="ctr"/>
              <a:lstStyle/>
              <a:p>
                <a:pPr algn="ctr">
                  <a:lnSpc>
                    <a:spcPts val="3359"/>
                  </a:lnSpc>
                </a:pPr>
                <a:endParaRPr/>
              </a:p>
            </p:txBody>
          </p:sp>
        </p:grpSp>
        <p:sp>
          <p:nvSpPr>
            <p:cNvPr id="18" name="TextBox 18"/>
            <p:cNvSpPr txBox="1"/>
            <p:nvPr/>
          </p:nvSpPr>
          <p:spPr>
            <a:xfrm>
              <a:off x="483656" y="440514"/>
              <a:ext cx="4104442" cy="2243995"/>
            </a:xfrm>
            <a:prstGeom prst="rect">
              <a:avLst/>
            </a:prstGeom>
          </p:spPr>
          <p:txBody>
            <a:bodyPr lIns="0" tIns="0" rIns="0" bIns="0" rtlCol="0" anchor="t">
              <a:spAutoFit/>
            </a:bodyPr>
            <a:lstStyle/>
            <a:p>
              <a:pPr algn="l">
                <a:lnSpc>
                  <a:spcPts val="2731"/>
                </a:lnSpc>
              </a:pPr>
              <a:r>
                <a:rPr lang="en-US" sz="1951" b="1">
                  <a:solidFill>
                    <a:srgbClr val="1B2E6B"/>
                  </a:solidFill>
                  <a:latin typeface="Rubik Bold"/>
                  <a:ea typeface="Rubik Bold"/>
                  <a:cs typeface="Rubik Bold"/>
                  <a:sym typeface="Rubik Bold"/>
                </a:rPr>
                <a:t>Plusieurs niveaux</a:t>
              </a:r>
              <a:r>
                <a:rPr lang="en-US" sz="1951">
                  <a:solidFill>
                    <a:srgbClr val="1B2E6B"/>
                  </a:solidFill>
                  <a:latin typeface="Rubik"/>
                  <a:ea typeface="Rubik"/>
                  <a:cs typeface="Rubik"/>
                  <a:sym typeface="Rubik"/>
                </a:rPr>
                <a:t> </a:t>
              </a:r>
            </a:p>
            <a:p>
              <a:pPr algn="l">
                <a:lnSpc>
                  <a:spcPts val="2731"/>
                </a:lnSpc>
              </a:pPr>
              <a:r>
                <a:rPr lang="en-US" sz="1951">
                  <a:solidFill>
                    <a:srgbClr val="1B2E6B"/>
                  </a:solidFill>
                  <a:latin typeface="Rubik"/>
                  <a:ea typeface="Rubik"/>
                  <a:cs typeface="Rubik"/>
                  <a:sym typeface="Rubik"/>
                </a:rPr>
                <a:t>BUT/Licence  :</a:t>
              </a:r>
            </a:p>
            <a:p>
              <a:pPr marL="421247" lvl="1" indent="-210623" algn="l">
                <a:lnSpc>
                  <a:spcPts val="2731"/>
                </a:lnSpc>
                <a:buFont typeface="Arial"/>
                <a:buChar char="•"/>
              </a:pPr>
              <a:r>
                <a:rPr lang="en-US" sz="1951">
                  <a:solidFill>
                    <a:srgbClr val="1B2E6B"/>
                  </a:solidFill>
                  <a:latin typeface="Rubik"/>
                  <a:ea typeface="Rubik"/>
                  <a:cs typeface="Rubik"/>
                  <a:sym typeface="Rubik"/>
                </a:rPr>
                <a:t>1ère année </a:t>
              </a:r>
            </a:p>
            <a:p>
              <a:pPr marL="421247" lvl="1" indent="-210623" algn="l">
                <a:lnSpc>
                  <a:spcPts val="2731"/>
                </a:lnSpc>
                <a:buFont typeface="Arial"/>
                <a:buChar char="•"/>
              </a:pPr>
              <a:r>
                <a:rPr lang="en-US" sz="1951">
                  <a:solidFill>
                    <a:srgbClr val="1B2E6B"/>
                  </a:solidFill>
                  <a:latin typeface="Rubik"/>
                  <a:ea typeface="Rubik"/>
                  <a:cs typeface="Rubik"/>
                  <a:sym typeface="Rubik"/>
                </a:rPr>
                <a:t>2 année</a:t>
              </a:r>
            </a:p>
            <a:p>
              <a:pPr marL="421247" lvl="1" indent="-210623" algn="l">
                <a:lnSpc>
                  <a:spcPts val="2731"/>
                </a:lnSpc>
                <a:spcBef>
                  <a:spcPct val="0"/>
                </a:spcBef>
                <a:buFont typeface="Arial"/>
                <a:buChar char="•"/>
              </a:pPr>
              <a:r>
                <a:rPr lang="en-US" sz="1951">
                  <a:solidFill>
                    <a:srgbClr val="1B2E6B"/>
                  </a:solidFill>
                  <a:latin typeface="Rubik"/>
                  <a:ea typeface="Rubik"/>
                  <a:cs typeface="Rubik"/>
                  <a:sym typeface="Rubik"/>
                </a:rPr>
                <a:t>3e année </a:t>
              </a:r>
            </a:p>
          </p:txBody>
        </p:sp>
      </p:grpSp>
      <p:grpSp>
        <p:nvGrpSpPr>
          <p:cNvPr id="19" name="Group 19"/>
          <p:cNvGrpSpPr/>
          <p:nvPr/>
        </p:nvGrpSpPr>
        <p:grpSpPr>
          <a:xfrm>
            <a:off x="12711193" y="5923989"/>
            <a:ext cx="4026103" cy="1353036"/>
            <a:chOff x="0" y="0"/>
            <a:chExt cx="5368138" cy="1804048"/>
          </a:xfrm>
        </p:grpSpPr>
        <p:grpSp>
          <p:nvGrpSpPr>
            <p:cNvPr id="20" name="Group 20"/>
            <p:cNvGrpSpPr/>
            <p:nvPr/>
          </p:nvGrpSpPr>
          <p:grpSpPr>
            <a:xfrm>
              <a:off x="0" y="0"/>
              <a:ext cx="5368138" cy="1804048"/>
              <a:chOff x="0" y="0"/>
              <a:chExt cx="1360102" cy="457084"/>
            </a:xfrm>
          </p:grpSpPr>
          <p:sp>
            <p:nvSpPr>
              <p:cNvPr id="21" name="Freeform 21"/>
              <p:cNvSpPr/>
              <p:nvPr/>
            </p:nvSpPr>
            <p:spPr>
              <a:xfrm>
                <a:off x="0" y="0"/>
                <a:ext cx="1360102" cy="457084"/>
              </a:xfrm>
              <a:custGeom>
                <a:avLst/>
                <a:gdLst/>
                <a:ahLst/>
                <a:cxnLst/>
                <a:rect l="l" t="t" r="r" b="b"/>
                <a:pathLst>
                  <a:path w="1360102" h="457084">
                    <a:moveTo>
                      <a:pt x="68512" y="0"/>
                    </a:moveTo>
                    <a:lnTo>
                      <a:pt x="1291590" y="0"/>
                    </a:lnTo>
                    <a:cubicBezTo>
                      <a:pt x="1309760" y="0"/>
                      <a:pt x="1327187" y="7218"/>
                      <a:pt x="1340035" y="20067"/>
                    </a:cubicBezTo>
                    <a:cubicBezTo>
                      <a:pt x="1352884" y="32915"/>
                      <a:pt x="1360102" y="50342"/>
                      <a:pt x="1360102" y="68512"/>
                    </a:cubicBezTo>
                    <a:lnTo>
                      <a:pt x="1360102" y="388572"/>
                    </a:lnTo>
                    <a:cubicBezTo>
                      <a:pt x="1360102" y="406742"/>
                      <a:pt x="1352884" y="424168"/>
                      <a:pt x="1340035" y="437017"/>
                    </a:cubicBezTo>
                    <a:cubicBezTo>
                      <a:pt x="1327187" y="449866"/>
                      <a:pt x="1309760" y="457084"/>
                      <a:pt x="1291590" y="457084"/>
                    </a:cubicBezTo>
                    <a:lnTo>
                      <a:pt x="68512" y="457084"/>
                    </a:lnTo>
                    <a:cubicBezTo>
                      <a:pt x="50342" y="457084"/>
                      <a:pt x="32915" y="449866"/>
                      <a:pt x="20067" y="437017"/>
                    </a:cubicBezTo>
                    <a:cubicBezTo>
                      <a:pt x="7218" y="424168"/>
                      <a:pt x="0" y="406742"/>
                      <a:pt x="0" y="388572"/>
                    </a:cubicBezTo>
                    <a:lnTo>
                      <a:pt x="0" y="68512"/>
                    </a:lnTo>
                    <a:cubicBezTo>
                      <a:pt x="0" y="50342"/>
                      <a:pt x="7218" y="32915"/>
                      <a:pt x="20067" y="20067"/>
                    </a:cubicBezTo>
                    <a:cubicBezTo>
                      <a:pt x="32915" y="7218"/>
                      <a:pt x="50342" y="0"/>
                      <a:pt x="68512" y="0"/>
                    </a:cubicBezTo>
                    <a:close/>
                  </a:path>
                </a:pathLst>
              </a:custGeom>
              <a:solidFill>
                <a:srgbClr val="C4040C">
                  <a:alpha val="8627"/>
                </a:srgbClr>
              </a:solidFill>
            </p:spPr>
          </p:sp>
          <p:sp>
            <p:nvSpPr>
              <p:cNvPr id="22" name="TextBox 22"/>
              <p:cNvSpPr txBox="1"/>
              <p:nvPr/>
            </p:nvSpPr>
            <p:spPr>
              <a:xfrm>
                <a:off x="0" y="-57150"/>
                <a:ext cx="1360102" cy="514234"/>
              </a:xfrm>
              <a:prstGeom prst="rect">
                <a:avLst/>
              </a:prstGeom>
            </p:spPr>
            <p:txBody>
              <a:bodyPr lIns="50800" tIns="50800" rIns="50800" bIns="50800" rtlCol="0" anchor="ctr"/>
              <a:lstStyle/>
              <a:p>
                <a:pPr algn="ctr">
                  <a:lnSpc>
                    <a:spcPts val="3359"/>
                  </a:lnSpc>
                </a:pPr>
                <a:endParaRPr/>
              </a:p>
            </p:txBody>
          </p:sp>
        </p:grpSp>
        <p:sp>
          <p:nvSpPr>
            <p:cNvPr id="23" name="TextBox 23"/>
            <p:cNvSpPr txBox="1"/>
            <p:nvPr/>
          </p:nvSpPr>
          <p:spPr>
            <a:xfrm>
              <a:off x="485281" y="237832"/>
              <a:ext cx="4621339" cy="1339016"/>
            </a:xfrm>
            <a:prstGeom prst="rect">
              <a:avLst/>
            </a:prstGeom>
          </p:spPr>
          <p:txBody>
            <a:bodyPr lIns="0" tIns="0" rIns="0" bIns="0" rtlCol="0" anchor="t">
              <a:spAutoFit/>
            </a:bodyPr>
            <a:lstStyle/>
            <a:p>
              <a:pPr algn="l">
                <a:lnSpc>
                  <a:spcPts val="2731"/>
                </a:lnSpc>
              </a:pPr>
              <a:r>
                <a:rPr lang="en-US" sz="1951">
                  <a:solidFill>
                    <a:srgbClr val="1B2E6B"/>
                  </a:solidFill>
                  <a:latin typeface="Rubik"/>
                  <a:ea typeface="Rubik"/>
                  <a:cs typeface="Rubik"/>
                  <a:sym typeface="Rubik"/>
                </a:rPr>
                <a:t>Formats :</a:t>
              </a:r>
            </a:p>
            <a:p>
              <a:pPr marL="421247" lvl="1" indent="-210623" algn="l">
                <a:lnSpc>
                  <a:spcPts val="2731"/>
                </a:lnSpc>
                <a:buFont typeface="Arial"/>
                <a:buChar char="•"/>
              </a:pPr>
              <a:r>
                <a:rPr lang="en-US" sz="1951" b="1">
                  <a:solidFill>
                    <a:srgbClr val="1B2E6B"/>
                  </a:solidFill>
                  <a:latin typeface="Rubik Bold"/>
                  <a:ea typeface="Rubik Bold"/>
                  <a:cs typeface="Rubik Bold"/>
                  <a:sym typeface="Rubik Bold"/>
                </a:rPr>
                <a:t>MBZ </a:t>
              </a:r>
              <a:r>
                <a:rPr lang="en-US" sz="1951">
                  <a:solidFill>
                    <a:srgbClr val="1B2E6B"/>
                  </a:solidFill>
                  <a:latin typeface="Rubik"/>
                  <a:ea typeface="Rubik"/>
                  <a:cs typeface="Rubik"/>
                  <a:sym typeface="Rubik"/>
                </a:rPr>
                <a:t>(format Moodle) </a:t>
              </a:r>
            </a:p>
            <a:p>
              <a:pPr marL="421247" lvl="1" indent="-210623" algn="l">
                <a:lnSpc>
                  <a:spcPts val="2731"/>
                </a:lnSpc>
                <a:buFont typeface="Arial"/>
                <a:buChar char="•"/>
              </a:pPr>
              <a:r>
                <a:rPr lang="en-US" sz="1951" b="1">
                  <a:solidFill>
                    <a:srgbClr val="1B2E6B"/>
                  </a:solidFill>
                  <a:latin typeface="Rubik Bold"/>
                  <a:ea typeface="Rubik Bold"/>
                  <a:cs typeface="Rubik Bold"/>
                  <a:sym typeface="Rubik Bold"/>
                </a:rPr>
                <a:t>H5P </a:t>
              </a:r>
              <a:r>
                <a:rPr lang="en-US" sz="1951">
                  <a:solidFill>
                    <a:srgbClr val="1B2E6B"/>
                  </a:solidFill>
                  <a:latin typeface="Rubik"/>
                  <a:ea typeface="Rubik"/>
                  <a:cs typeface="Rubik"/>
                  <a:sym typeface="Rubik"/>
                </a:rPr>
                <a:t>(HTML5)</a:t>
              </a:r>
            </a:p>
          </p:txBody>
        </p:sp>
      </p:grpSp>
      <p:grpSp>
        <p:nvGrpSpPr>
          <p:cNvPr id="24" name="Group 24"/>
          <p:cNvGrpSpPr/>
          <p:nvPr/>
        </p:nvGrpSpPr>
        <p:grpSpPr>
          <a:xfrm>
            <a:off x="8565495" y="1785912"/>
            <a:ext cx="3810908" cy="1495106"/>
            <a:chOff x="0" y="0"/>
            <a:chExt cx="5081211" cy="1993475"/>
          </a:xfrm>
        </p:grpSpPr>
        <p:grpSp>
          <p:nvGrpSpPr>
            <p:cNvPr id="25" name="Group 25"/>
            <p:cNvGrpSpPr/>
            <p:nvPr/>
          </p:nvGrpSpPr>
          <p:grpSpPr>
            <a:xfrm>
              <a:off x="0" y="0"/>
              <a:ext cx="5081211" cy="1993475"/>
              <a:chOff x="0" y="0"/>
              <a:chExt cx="1010433" cy="396416"/>
            </a:xfrm>
          </p:grpSpPr>
          <p:sp>
            <p:nvSpPr>
              <p:cNvPr id="26" name="Freeform 26"/>
              <p:cNvSpPr/>
              <p:nvPr/>
            </p:nvSpPr>
            <p:spPr>
              <a:xfrm>
                <a:off x="0" y="0"/>
                <a:ext cx="1010433" cy="396416"/>
              </a:xfrm>
              <a:custGeom>
                <a:avLst/>
                <a:gdLst/>
                <a:ahLst/>
                <a:cxnLst/>
                <a:rect l="l" t="t" r="r" b="b"/>
                <a:pathLst>
                  <a:path w="1010433" h="396416">
                    <a:moveTo>
                      <a:pt x="92222" y="0"/>
                    </a:moveTo>
                    <a:lnTo>
                      <a:pt x="918211" y="0"/>
                    </a:lnTo>
                    <a:cubicBezTo>
                      <a:pt x="969144" y="0"/>
                      <a:pt x="1010433" y="41289"/>
                      <a:pt x="1010433" y="92222"/>
                    </a:cubicBezTo>
                    <a:lnTo>
                      <a:pt x="1010433" y="304194"/>
                    </a:lnTo>
                    <a:cubicBezTo>
                      <a:pt x="1010433" y="355127"/>
                      <a:pt x="969144" y="396416"/>
                      <a:pt x="918211" y="396416"/>
                    </a:cubicBezTo>
                    <a:lnTo>
                      <a:pt x="92222" y="396416"/>
                    </a:lnTo>
                    <a:cubicBezTo>
                      <a:pt x="41289" y="396416"/>
                      <a:pt x="0" y="355127"/>
                      <a:pt x="0" y="304194"/>
                    </a:cubicBezTo>
                    <a:lnTo>
                      <a:pt x="0" y="92222"/>
                    </a:lnTo>
                    <a:cubicBezTo>
                      <a:pt x="0" y="41289"/>
                      <a:pt x="41289" y="0"/>
                      <a:pt x="92222" y="0"/>
                    </a:cubicBezTo>
                    <a:close/>
                  </a:path>
                </a:pathLst>
              </a:custGeom>
              <a:solidFill>
                <a:srgbClr val="C4040C">
                  <a:alpha val="8627"/>
                </a:srgbClr>
              </a:solidFill>
            </p:spPr>
          </p:sp>
          <p:sp>
            <p:nvSpPr>
              <p:cNvPr id="27" name="TextBox 27"/>
              <p:cNvSpPr txBox="1"/>
              <p:nvPr/>
            </p:nvSpPr>
            <p:spPr>
              <a:xfrm>
                <a:off x="0" y="-57150"/>
                <a:ext cx="1010433" cy="453566"/>
              </a:xfrm>
              <a:prstGeom prst="rect">
                <a:avLst/>
              </a:prstGeom>
            </p:spPr>
            <p:txBody>
              <a:bodyPr lIns="50800" tIns="50800" rIns="50800" bIns="50800" rtlCol="0" anchor="ctr"/>
              <a:lstStyle/>
              <a:p>
                <a:pPr algn="ctr">
                  <a:lnSpc>
                    <a:spcPts val="3359"/>
                  </a:lnSpc>
                </a:pPr>
                <a:endParaRPr/>
              </a:p>
            </p:txBody>
          </p:sp>
        </p:grpSp>
        <p:sp>
          <p:nvSpPr>
            <p:cNvPr id="28" name="Freeform 28"/>
            <p:cNvSpPr/>
            <p:nvPr/>
          </p:nvSpPr>
          <p:spPr>
            <a:xfrm>
              <a:off x="753244" y="545628"/>
              <a:ext cx="870560" cy="870560"/>
            </a:xfrm>
            <a:custGeom>
              <a:avLst/>
              <a:gdLst/>
              <a:ahLst/>
              <a:cxnLst/>
              <a:rect l="l" t="t" r="r" b="b"/>
              <a:pathLst>
                <a:path w="870560" h="870560">
                  <a:moveTo>
                    <a:pt x="0" y="0"/>
                  </a:moveTo>
                  <a:lnTo>
                    <a:pt x="870560" y="0"/>
                  </a:lnTo>
                  <a:lnTo>
                    <a:pt x="870560" y="870560"/>
                  </a:lnTo>
                  <a:lnTo>
                    <a:pt x="0" y="87056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9" name="TextBox 29"/>
            <p:cNvSpPr txBox="1"/>
            <p:nvPr/>
          </p:nvSpPr>
          <p:spPr>
            <a:xfrm>
              <a:off x="2121750" y="529662"/>
              <a:ext cx="2124537" cy="886526"/>
            </a:xfrm>
            <a:prstGeom prst="rect">
              <a:avLst/>
            </a:prstGeom>
          </p:spPr>
          <p:txBody>
            <a:bodyPr lIns="0" tIns="0" rIns="0" bIns="0" rtlCol="0" anchor="t">
              <a:spAutoFit/>
            </a:bodyPr>
            <a:lstStyle/>
            <a:p>
              <a:pPr algn="l">
                <a:lnSpc>
                  <a:spcPts val="2731"/>
                </a:lnSpc>
                <a:spcBef>
                  <a:spcPct val="0"/>
                </a:spcBef>
              </a:pPr>
              <a:r>
                <a:rPr lang="en-US" sz="1951" b="1">
                  <a:solidFill>
                    <a:srgbClr val="1B2E6B"/>
                  </a:solidFill>
                  <a:latin typeface="Rubik Bold"/>
                  <a:ea typeface="Rubik Bold"/>
                  <a:cs typeface="Rubik Bold"/>
                  <a:sym typeface="Rubik Bold"/>
                </a:rPr>
                <a:t>de 750 </a:t>
              </a:r>
              <a:r>
                <a:rPr lang="en-US" sz="1951">
                  <a:solidFill>
                    <a:srgbClr val="1B2E6B"/>
                  </a:solidFill>
                  <a:latin typeface="Rubik"/>
                  <a:ea typeface="Rubik"/>
                  <a:cs typeface="Rubik"/>
                  <a:sym typeface="Rubik"/>
                </a:rPr>
                <a:t>ressources</a:t>
              </a:r>
            </a:p>
          </p:txBody>
        </p:sp>
      </p:grpSp>
      <p:grpSp>
        <p:nvGrpSpPr>
          <p:cNvPr id="30" name="Group 30"/>
          <p:cNvGrpSpPr/>
          <p:nvPr/>
        </p:nvGrpSpPr>
        <p:grpSpPr>
          <a:xfrm>
            <a:off x="12711193" y="1801764"/>
            <a:ext cx="4048767" cy="1924795"/>
            <a:chOff x="0" y="0"/>
            <a:chExt cx="5398355" cy="2566394"/>
          </a:xfrm>
        </p:grpSpPr>
        <p:grpSp>
          <p:nvGrpSpPr>
            <p:cNvPr id="31" name="Group 31"/>
            <p:cNvGrpSpPr/>
            <p:nvPr/>
          </p:nvGrpSpPr>
          <p:grpSpPr>
            <a:xfrm>
              <a:off x="0" y="0"/>
              <a:ext cx="5398355" cy="2566394"/>
              <a:chOff x="0" y="0"/>
              <a:chExt cx="1367758" cy="650236"/>
            </a:xfrm>
          </p:grpSpPr>
          <p:sp>
            <p:nvSpPr>
              <p:cNvPr id="32" name="Freeform 32"/>
              <p:cNvSpPr/>
              <p:nvPr/>
            </p:nvSpPr>
            <p:spPr>
              <a:xfrm>
                <a:off x="0" y="0"/>
                <a:ext cx="1367758" cy="650236"/>
              </a:xfrm>
              <a:custGeom>
                <a:avLst/>
                <a:gdLst/>
                <a:ahLst/>
                <a:cxnLst/>
                <a:rect l="l" t="t" r="r" b="b"/>
                <a:pathLst>
                  <a:path w="1367758" h="650236">
                    <a:moveTo>
                      <a:pt x="68129" y="0"/>
                    </a:moveTo>
                    <a:lnTo>
                      <a:pt x="1299629" y="0"/>
                    </a:lnTo>
                    <a:cubicBezTo>
                      <a:pt x="1317698" y="0"/>
                      <a:pt x="1335027" y="7178"/>
                      <a:pt x="1347804" y="19954"/>
                    </a:cubicBezTo>
                    <a:cubicBezTo>
                      <a:pt x="1360580" y="32731"/>
                      <a:pt x="1367758" y="50060"/>
                      <a:pt x="1367758" y="68129"/>
                    </a:cubicBezTo>
                    <a:lnTo>
                      <a:pt x="1367758" y="582107"/>
                    </a:lnTo>
                    <a:cubicBezTo>
                      <a:pt x="1367758" y="600176"/>
                      <a:pt x="1360580" y="617505"/>
                      <a:pt x="1347804" y="630282"/>
                    </a:cubicBezTo>
                    <a:cubicBezTo>
                      <a:pt x="1335027" y="643058"/>
                      <a:pt x="1317698" y="650236"/>
                      <a:pt x="1299629" y="650236"/>
                    </a:cubicBezTo>
                    <a:lnTo>
                      <a:pt x="68129" y="650236"/>
                    </a:lnTo>
                    <a:cubicBezTo>
                      <a:pt x="50060" y="650236"/>
                      <a:pt x="32731" y="643058"/>
                      <a:pt x="19954" y="630282"/>
                    </a:cubicBezTo>
                    <a:cubicBezTo>
                      <a:pt x="7178" y="617505"/>
                      <a:pt x="0" y="600176"/>
                      <a:pt x="0" y="582107"/>
                    </a:cubicBezTo>
                    <a:lnTo>
                      <a:pt x="0" y="68129"/>
                    </a:lnTo>
                    <a:cubicBezTo>
                      <a:pt x="0" y="50060"/>
                      <a:pt x="7178" y="32731"/>
                      <a:pt x="19954" y="19954"/>
                    </a:cubicBezTo>
                    <a:cubicBezTo>
                      <a:pt x="32731" y="7178"/>
                      <a:pt x="50060" y="0"/>
                      <a:pt x="68129" y="0"/>
                    </a:cubicBezTo>
                    <a:close/>
                  </a:path>
                </a:pathLst>
              </a:custGeom>
              <a:solidFill>
                <a:srgbClr val="C4040C">
                  <a:alpha val="8627"/>
                </a:srgbClr>
              </a:solidFill>
            </p:spPr>
          </p:sp>
          <p:sp>
            <p:nvSpPr>
              <p:cNvPr id="33" name="TextBox 33"/>
              <p:cNvSpPr txBox="1"/>
              <p:nvPr/>
            </p:nvSpPr>
            <p:spPr>
              <a:xfrm>
                <a:off x="0" y="-57150"/>
                <a:ext cx="1367758" cy="707386"/>
              </a:xfrm>
              <a:prstGeom prst="rect">
                <a:avLst/>
              </a:prstGeom>
            </p:spPr>
            <p:txBody>
              <a:bodyPr lIns="50800" tIns="50800" rIns="50800" bIns="50800" rtlCol="0" anchor="ctr"/>
              <a:lstStyle/>
              <a:p>
                <a:pPr algn="ctr">
                  <a:lnSpc>
                    <a:spcPts val="3359"/>
                  </a:lnSpc>
                </a:pPr>
                <a:endParaRPr/>
              </a:p>
            </p:txBody>
          </p:sp>
        </p:grpSp>
        <p:sp>
          <p:nvSpPr>
            <p:cNvPr id="34" name="TextBox 34"/>
            <p:cNvSpPr txBox="1"/>
            <p:nvPr/>
          </p:nvSpPr>
          <p:spPr>
            <a:xfrm>
              <a:off x="1077751" y="351164"/>
              <a:ext cx="4088103" cy="1816441"/>
            </a:xfrm>
            <a:prstGeom prst="rect">
              <a:avLst/>
            </a:prstGeom>
          </p:spPr>
          <p:txBody>
            <a:bodyPr lIns="0" tIns="0" rIns="0" bIns="0" rtlCol="0" anchor="t">
              <a:spAutoFit/>
            </a:bodyPr>
            <a:lstStyle/>
            <a:p>
              <a:pPr algn="l">
                <a:lnSpc>
                  <a:spcPts val="2731"/>
                </a:lnSpc>
              </a:pPr>
              <a:r>
                <a:rPr lang="en-US" sz="1951">
                  <a:solidFill>
                    <a:srgbClr val="1B2E6B"/>
                  </a:solidFill>
                  <a:latin typeface="Rubik"/>
                  <a:ea typeface="Rubik"/>
                  <a:cs typeface="Rubik"/>
                  <a:sym typeface="Rubik"/>
                </a:rPr>
                <a:t>Ressources  </a:t>
              </a:r>
              <a:r>
                <a:rPr lang="en-US" sz="1951" b="1">
                  <a:solidFill>
                    <a:srgbClr val="1B2E6B"/>
                  </a:solidFill>
                  <a:latin typeface="Rubik Bold"/>
                  <a:ea typeface="Rubik Bold"/>
                  <a:cs typeface="Rubik Bold"/>
                  <a:sym typeface="Rubik Bold"/>
                </a:rPr>
                <a:t>téléchargeables </a:t>
              </a:r>
              <a:r>
                <a:rPr lang="en-US" sz="1951">
                  <a:solidFill>
                    <a:srgbClr val="1B2E6B"/>
                  </a:solidFill>
                  <a:latin typeface="Rubik"/>
                  <a:ea typeface="Rubik"/>
                  <a:cs typeface="Rubik"/>
                  <a:sym typeface="Rubik"/>
                </a:rPr>
                <a:t>avec</a:t>
              </a:r>
              <a:r>
                <a:rPr lang="en-US" sz="1951" b="1">
                  <a:solidFill>
                    <a:srgbClr val="1B2E6B"/>
                  </a:solidFill>
                  <a:latin typeface="Rubik Bold"/>
                  <a:ea typeface="Rubik Bold"/>
                  <a:cs typeface="Rubik Bold"/>
                  <a:sym typeface="Rubik Bold"/>
                </a:rPr>
                <a:t> </a:t>
              </a:r>
              <a:r>
                <a:rPr lang="en-US" sz="1951">
                  <a:solidFill>
                    <a:srgbClr val="1B2E6B"/>
                  </a:solidFill>
                  <a:latin typeface="Rubik"/>
                  <a:ea typeface="Rubik"/>
                  <a:cs typeface="Rubik"/>
                  <a:sym typeface="Rubik"/>
                </a:rPr>
                <a:t>la création d’</a:t>
              </a:r>
              <a:r>
                <a:rPr lang="en-US" sz="1951" b="1">
                  <a:solidFill>
                    <a:srgbClr val="1B2E6B"/>
                  </a:solidFill>
                  <a:latin typeface="Rubik Bold"/>
                  <a:ea typeface="Rubik Bold"/>
                  <a:cs typeface="Rubik Bold"/>
                  <a:sym typeface="Rubik Bold"/>
                </a:rPr>
                <a:t>un compte gratuit</a:t>
              </a:r>
            </a:p>
          </p:txBody>
        </p:sp>
      </p:grpSp>
      <p:grpSp>
        <p:nvGrpSpPr>
          <p:cNvPr id="35" name="Group 35"/>
          <p:cNvGrpSpPr/>
          <p:nvPr/>
        </p:nvGrpSpPr>
        <p:grpSpPr>
          <a:xfrm>
            <a:off x="12711193" y="4056793"/>
            <a:ext cx="4048767" cy="1536962"/>
            <a:chOff x="0" y="0"/>
            <a:chExt cx="5398355" cy="2049283"/>
          </a:xfrm>
        </p:grpSpPr>
        <p:grpSp>
          <p:nvGrpSpPr>
            <p:cNvPr id="36" name="Group 36"/>
            <p:cNvGrpSpPr/>
            <p:nvPr/>
          </p:nvGrpSpPr>
          <p:grpSpPr>
            <a:xfrm>
              <a:off x="0" y="0"/>
              <a:ext cx="5398355" cy="2049283"/>
              <a:chOff x="0" y="0"/>
              <a:chExt cx="1194162" cy="453319"/>
            </a:xfrm>
          </p:grpSpPr>
          <p:sp>
            <p:nvSpPr>
              <p:cNvPr id="37" name="Freeform 37"/>
              <p:cNvSpPr/>
              <p:nvPr/>
            </p:nvSpPr>
            <p:spPr>
              <a:xfrm>
                <a:off x="0" y="0"/>
                <a:ext cx="1194162" cy="453319"/>
              </a:xfrm>
              <a:custGeom>
                <a:avLst/>
                <a:gdLst/>
                <a:ahLst/>
                <a:cxnLst/>
                <a:rect l="l" t="t" r="r" b="b"/>
                <a:pathLst>
                  <a:path w="1194162" h="453319">
                    <a:moveTo>
                      <a:pt x="78033" y="0"/>
                    </a:moveTo>
                    <a:lnTo>
                      <a:pt x="1116129" y="0"/>
                    </a:lnTo>
                    <a:cubicBezTo>
                      <a:pt x="1159225" y="0"/>
                      <a:pt x="1194162" y="34936"/>
                      <a:pt x="1194162" y="78033"/>
                    </a:cubicBezTo>
                    <a:lnTo>
                      <a:pt x="1194162" y="375286"/>
                    </a:lnTo>
                    <a:cubicBezTo>
                      <a:pt x="1194162" y="418382"/>
                      <a:pt x="1159225" y="453319"/>
                      <a:pt x="1116129" y="453319"/>
                    </a:cubicBezTo>
                    <a:lnTo>
                      <a:pt x="78033" y="453319"/>
                    </a:lnTo>
                    <a:cubicBezTo>
                      <a:pt x="34936" y="453319"/>
                      <a:pt x="0" y="418382"/>
                      <a:pt x="0" y="375286"/>
                    </a:cubicBezTo>
                    <a:lnTo>
                      <a:pt x="0" y="78033"/>
                    </a:lnTo>
                    <a:cubicBezTo>
                      <a:pt x="0" y="34936"/>
                      <a:pt x="34936" y="0"/>
                      <a:pt x="78033" y="0"/>
                    </a:cubicBezTo>
                    <a:close/>
                  </a:path>
                </a:pathLst>
              </a:custGeom>
              <a:solidFill>
                <a:srgbClr val="C4040C">
                  <a:alpha val="8627"/>
                </a:srgbClr>
              </a:solidFill>
            </p:spPr>
          </p:sp>
          <p:sp>
            <p:nvSpPr>
              <p:cNvPr id="38" name="TextBox 38"/>
              <p:cNvSpPr txBox="1"/>
              <p:nvPr/>
            </p:nvSpPr>
            <p:spPr>
              <a:xfrm>
                <a:off x="0" y="-57150"/>
                <a:ext cx="1194162" cy="510469"/>
              </a:xfrm>
              <a:prstGeom prst="rect">
                <a:avLst/>
              </a:prstGeom>
            </p:spPr>
            <p:txBody>
              <a:bodyPr lIns="50800" tIns="50800" rIns="50800" bIns="50800" rtlCol="0" anchor="ctr"/>
              <a:lstStyle/>
              <a:p>
                <a:pPr algn="ctr">
                  <a:lnSpc>
                    <a:spcPts val="3359"/>
                  </a:lnSpc>
                </a:pPr>
                <a:endParaRPr/>
              </a:p>
            </p:txBody>
          </p:sp>
        </p:grpSp>
        <p:sp>
          <p:nvSpPr>
            <p:cNvPr id="39" name="TextBox 39"/>
            <p:cNvSpPr txBox="1"/>
            <p:nvPr/>
          </p:nvSpPr>
          <p:spPr>
            <a:xfrm>
              <a:off x="389189" y="331321"/>
              <a:ext cx="4619977" cy="1339016"/>
            </a:xfrm>
            <a:prstGeom prst="rect">
              <a:avLst/>
            </a:prstGeom>
          </p:spPr>
          <p:txBody>
            <a:bodyPr lIns="0" tIns="0" rIns="0" bIns="0" rtlCol="0" anchor="t">
              <a:spAutoFit/>
            </a:bodyPr>
            <a:lstStyle/>
            <a:p>
              <a:pPr algn="l">
                <a:lnSpc>
                  <a:spcPts val="2731"/>
                </a:lnSpc>
                <a:spcBef>
                  <a:spcPct val="0"/>
                </a:spcBef>
              </a:pPr>
              <a:r>
                <a:rPr lang="en-US" sz="1951">
                  <a:solidFill>
                    <a:srgbClr val="1B2E6B"/>
                  </a:solidFill>
                  <a:latin typeface="Rubik"/>
                  <a:ea typeface="Rubik"/>
                  <a:cs typeface="Rubik"/>
                  <a:sym typeface="Rubik"/>
                </a:rPr>
                <a:t>Des </a:t>
              </a:r>
              <a:r>
                <a:rPr lang="en-US" sz="1951" b="1">
                  <a:solidFill>
                    <a:srgbClr val="1B2E6B"/>
                  </a:solidFill>
                  <a:latin typeface="Rubik Bold"/>
                  <a:ea typeface="Rubik Bold"/>
                  <a:cs typeface="Rubik Bold"/>
                  <a:sym typeface="Rubik Bold"/>
                </a:rPr>
                <a:t>contenus accessibles</a:t>
              </a:r>
              <a:r>
                <a:rPr lang="en-US" sz="1951">
                  <a:solidFill>
                    <a:srgbClr val="1B2E6B"/>
                  </a:solidFill>
                  <a:latin typeface="Rubik"/>
                  <a:ea typeface="Rubik"/>
                  <a:cs typeface="Rubik"/>
                  <a:sym typeface="Rubik"/>
                </a:rPr>
                <a:t> sans création de compte, ouvert à tous</a:t>
              </a:r>
            </a:p>
          </p:txBody>
        </p:sp>
      </p:grpSp>
      <p:grpSp>
        <p:nvGrpSpPr>
          <p:cNvPr id="40" name="Group 40"/>
          <p:cNvGrpSpPr/>
          <p:nvPr/>
        </p:nvGrpSpPr>
        <p:grpSpPr>
          <a:xfrm>
            <a:off x="12711193" y="7607259"/>
            <a:ext cx="4001137" cy="1917741"/>
            <a:chOff x="0" y="0"/>
            <a:chExt cx="5334849" cy="2556989"/>
          </a:xfrm>
        </p:grpSpPr>
        <p:grpSp>
          <p:nvGrpSpPr>
            <p:cNvPr id="41" name="Group 41"/>
            <p:cNvGrpSpPr/>
            <p:nvPr/>
          </p:nvGrpSpPr>
          <p:grpSpPr>
            <a:xfrm>
              <a:off x="0" y="0"/>
              <a:ext cx="5334849" cy="2556989"/>
              <a:chOff x="0" y="0"/>
              <a:chExt cx="1252040" cy="600102"/>
            </a:xfrm>
          </p:grpSpPr>
          <p:sp>
            <p:nvSpPr>
              <p:cNvPr id="42" name="Freeform 42"/>
              <p:cNvSpPr/>
              <p:nvPr/>
            </p:nvSpPr>
            <p:spPr>
              <a:xfrm>
                <a:off x="0" y="0"/>
                <a:ext cx="1252040" cy="600102"/>
              </a:xfrm>
              <a:custGeom>
                <a:avLst/>
                <a:gdLst/>
                <a:ahLst/>
                <a:cxnLst/>
                <a:rect l="l" t="t" r="r" b="b"/>
                <a:pathLst>
                  <a:path w="1252040" h="600102">
                    <a:moveTo>
                      <a:pt x="74426" y="0"/>
                    </a:moveTo>
                    <a:lnTo>
                      <a:pt x="1177615" y="0"/>
                    </a:lnTo>
                    <a:cubicBezTo>
                      <a:pt x="1197354" y="0"/>
                      <a:pt x="1216284" y="7841"/>
                      <a:pt x="1230242" y="21799"/>
                    </a:cubicBezTo>
                    <a:cubicBezTo>
                      <a:pt x="1244199" y="35756"/>
                      <a:pt x="1252040" y="54687"/>
                      <a:pt x="1252040" y="74426"/>
                    </a:cubicBezTo>
                    <a:lnTo>
                      <a:pt x="1252040" y="525676"/>
                    </a:lnTo>
                    <a:cubicBezTo>
                      <a:pt x="1252040" y="545415"/>
                      <a:pt x="1244199" y="564346"/>
                      <a:pt x="1230242" y="578303"/>
                    </a:cubicBezTo>
                    <a:cubicBezTo>
                      <a:pt x="1216284" y="592261"/>
                      <a:pt x="1197354" y="600102"/>
                      <a:pt x="1177615" y="600102"/>
                    </a:cubicBezTo>
                    <a:lnTo>
                      <a:pt x="74426" y="600102"/>
                    </a:lnTo>
                    <a:cubicBezTo>
                      <a:pt x="54687" y="600102"/>
                      <a:pt x="35756" y="592261"/>
                      <a:pt x="21799" y="578303"/>
                    </a:cubicBezTo>
                    <a:cubicBezTo>
                      <a:pt x="7841" y="564346"/>
                      <a:pt x="0" y="545415"/>
                      <a:pt x="0" y="525676"/>
                    </a:cubicBezTo>
                    <a:lnTo>
                      <a:pt x="0" y="74426"/>
                    </a:lnTo>
                    <a:cubicBezTo>
                      <a:pt x="0" y="54687"/>
                      <a:pt x="7841" y="35756"/>
                      <a:pt x="21799" y="21799"/>
                    </a:cubicBezTo>
                    <a:cubicBezTo>
                      <a:pt x="35756" y="7841"/>
                      <a:pt x="54687" y="0"/>
                      <a:pt x="74426" y="0"/>
                    </a:cubicBezTo>
                    <a:close/>
                  </a:path>
                </a:pathLst>
              </a:custGeom>
              <a:solidFill>
                <a:srgbClr val="C4040C">
                  <a:alpha val="8627"/>
                </a:srgbClr>
              </a:solidFill>
            </p:spPr>
          </p:sp>
          <p:sp>
            <p:nvSpPr>
              <p:cNvPr id="43" name="TextBox 43"/>
              <p:cNvSpPr txBox="1"/>
              <p:nvPr/>
            </p:nvSpPr>
            <p:spPr>
              <a:xfrm>
                <a:off x="0" y="-57150"/>
                <a:ext cx="1252040" cy="657252"/>
              </a:xfrm>
              <a:prstGeom prst="rect">
                <a:avLst/>
              </a:prstGeom>
            </p:spPr>
            <p:txBody>
              <a:bodyPr lIns="50800" tIns="50800" rIns="50800" bIns="50800" rtlCol="0" anchor="ctr"/>
              <a:lstStyle/>
              <a:p>
                <a:pPr algn="ctr">
                  <a:lnSpc>
                    <a:spcPts val="3360"/>
                  </a:lnSpc>
                </a:pPr>
                <a:endParaRPr/>
              </a:p>
            </p:txBody>
          </p:sp>
        </p:grpSp>
        <p:sp>
          <p:nvSpPr>
            <p:cNvPr id="44" name="Freeform 44"/>
            <p:cNvSpPr/>
            <p:nvPr/>
          </p:nvSpPr>
          <p:spPr>
            <a:xfrm>
              <a:off x="355222" y="960789"/>
              <a:ext cx="788117" cy="698468"/>
            </a:xfrm>
            <a:custGeom>
              <a:avLst/>
              <a:gdLst/>
              <a:ahLst/>
              <a:cxnLst/>
              <a:rect l="l" t="t" r="r" b="b"/>
              <a:pathLst>
                <a:path w="788117" h="698468">
                  <a:moveTo>
                    <a:pt x="0" y="0"/>
                  </a:moveTo>
                  <a:lnTo>
                    <a:pt x="788116" y="0"/>
                  </a:lnTo>
                  <a:lnTo>
                    <a:pt x="788116" y="698468"/>
                  </a:lnTo>
                  <a:lnTo>
                    <a:pt x="0" y="6984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45" name="TextBox 45"/>
            <p:cNvSpPr txBox="1"/>
            <p:nvPr/>
          </p:nvSpPr>
          <p:spPr>
            <a:xfrm>
              <a:off x="1456568" y="432732"/>
              <a:ext cx="3314095" cy="1816441"/>
            </a:xfrm>
            <a:prstGeom prst="rect">
              <a:avLst/>
            </a:prstGeom>
          </p:spPr>
          <p:txBody>
            <a:bodyPr lIns="0" tIns="0" rIns="0" bIns="0" rtlCol="0" anchor="t">
              <a:spAutoFit/>
            </a:bodyPr>
            <a:lstStyle/>
            <a:p>
              <a:pPr algn="l">
                <a:lnSpc>
                  <a:spcPts val="2731"/>
                </a:lnSpc>
                <a:spcBef>
                  <a:spcPct val="0"/>
                </a:spcBef>
              </a:pPr>
              <a:r>
                <a:rPr lang="en-US" sz="1951" b="1" u="sng">
                  <a:solidFill>
                    <a:srgbClr val="1B2E6B"/>
                  </a:solidFill>
                  <a:latin typeface="Rubik Bold"/>
                  <a:ea typeface="Rubik Bold"/>
                  <a:cs typeface="Rubik Bold"/>
                  <a:sym typeface="Rubik Bold"/>
                  <a:hlinkClick r:id="rId9" tooltip="https://moodle.luniversitenumerique.fr/local/documentation/telechargement.php"/>
                </a:rPr>
                <a:t>Guides de téléchargement </a:t>
              </a:r>
              <a:r>
                <a:rPr lang="en-US" sz="1951" u="sng">
                  <a:solidFill>
                    <a:srgbClr val="1B2E6B"/>
                  </a:solidFill>
                  <a:latin typeface="Rubik"/>
                  <a:ea typeface="Rubik"/>
                  <a:cs typeface="Rubik"/>
                  <a:sym typeface="Rubik"/>
                  <a:hlinkClick r:id="rId9" tooltip="https://moodle.luniversitenumerique.fr/local/documentation/telechargement.php"/>
                </a:rPr>
                <a:t>et de </a:t>
              </a:r>
              <a:r>
                <a:rPr lang="en-US" sz="1951" b="1" u="sng">
                  <a:solidFill>
                    <a:srgbClr val="1B2E6B"/>
                  </a:solidFill>
                  <a:latin typeface="Rubik Bold"/>
                  <a:ea typeface="Rubik Bold"/>
                  <a:cs typeface="Rubik Bold"/>
                  <a:sym typeface="Rubik Bold"/>
                  <a:hlinkClick r:id="rId9" tooltip="https://moodle.luniversitenumerique.fr/local/documentation/telechargement.php"/>
                </a:rPr>
                <a:t>restauration</a:t>
              </a:r>
              <a:r>
                <a:rPr lang="en-US" sz="1951" u="sng">
                  <a:solidFill>
                    <a:srgbClr val="1B2E6B"/>
                  </a:solidFill>
                  <a:latin typeface="Rubik"/>
                  <a:ea typeface="Rubik"/>
                  <a:cs typeface="Rubik"/>
                  <a:sym typeface="Rubik"/>
                  <a:hlinkClick r:id="rId9" tooltip="https://moodle.luniversitenumerique.fr/local/documentation/telechargement.php"/>
                </a:rPr>
                <a:t> des cours Moodle</a:t>
              </a:r>
            </a:p>
          </p:txBody>
        </p:sp>
      </p:grpSp>
      <p:grpSp>
        <p:nvGrpSpPr>
          <p:cNvPr id="46" name="Group 46"/>
          <p:cNvGrpSpPr/>
          <p:nvPr/>
        </p:nvGrpSpPr>
        <p:grpSpPr>
          <a:xfrm>
            <a:off x="8565495" y="6735408"/>
            <a:ext cx="3803816" cy="2789592"/>
            <a:chOff x="0" y="0"/>
            <a:chExt cx="5071754" cy="3719456"/>
          </a:xfrm>
        </p:grpSpPr>
        <p:grpSp>
          <p:nvGrpSpPr>
            <p:cNvPr id="47" name="Group 47"/>
            <p:cNvGrpSpPr/>
            <p:nvPr/>
          </p:nvGrpSpPr>
          <p:grpSpPr>
            <a:xfrm>
              <a:off x="0" y="0"/>
              <a:ext cx="5071754" cy="3719456"/>
              <a:chOff x="0" y="0"/>
              <a:chExt cx="1285009" cy="942383"/>
            </a:xfrm>
          </p:grpSpPr>
          <p:sp>
            <p:nvSpPr>
              <p:cNvPr id="48" name="Freeform 48"/>
              <p:cNvSpPr/>
              <p:nvPr/>
            </p:nvSpPr>
            <p:spPr>
              <a:xfrm>
                <a:off x="0" y="0"/>
                <a:ext cx="1285009" cy="942382"/>
              </a:xfrm>
              <a:custGeom>
                <a:avLst/>
                <a:gdLst/>
                <a:ahLst/>
                <a:cxnLst/>
                <a:rect l="l" t="t" r="r" b="b"/>
                <a:pathLst>
                  <a:path w="1285009" h="942382">
                    <a:moveTo>
                      <a:pt x="72516" y="0"/>
                    </a:moveTo>
                    <a:lnTo>
                      <a:pt x="1212493" y="0"/>
                    </a:lnTo>
                    <a:cubicBezTo>
                      <a:pt x="1252542" y="0"/>
                      <a:pt x="1285009" y="32467"/>
                      <a:pt x="1285009" y="72516"/>
                    </a:cubicBezTo>
                    <a:lnTo>
                      <a:pt x="1285009" y="869866"/>
                    </a:lnTo>
                    <a:cubicBezTo>
                      <a:pt x="1285009" y="909916"/>
                      <a:pt x="1252542" y="942382"/>
                      <a:pt x="1212493" y="942382"/>
                    </a:cubicBezTo>
                    <a:lnTo>
                      <a:pt x="72516" y="942382"/>
                    </a:lnTo>
                    <a:cubicBezTo>
                      <a:pt x="32467" y="942382"/>
                      <a:pt x="0" y="909916"/>
                      <a:pt x="0" y="869866"/>
                    </a:cubicBezTo>
                    <a:lnTo>
                      <a:pt x="0" y="72516"/>
                    </a:lnTo>
                    <a:cubicBezTo>
                      <a:pt x="0" y="32467"/>
                      <a:pt x="32467" y="0"/>
                      <a:pt x="72516" y="0"/>
                    </a:cubicBezTo>
                    <a:close/>
                  </a:path>
                </a:pathLst>
              </a:custGeom>
              <a:solidFill>
                <a:srgbClr val="C4040C">
                  <a:alpha val="8627"/>
                </a:srgbClr>
              </a:solidFill>
            </p:spPr>
          </p:sp>
          <p:sp>
            <p:nvSpPr>
              <p:cNvPr id="49" name="TextBox 49"/>
              <p:cNvSpPr txBox="1"/>
              <p:nvPr/>
            </p:nvSpPr>
            <p:spPr>
              <a:xfrm>
                <a:off x="0" y="-57150"/>
                <a:ext cx="1285009" cy="999533"/>
              </a:xfrm>
              <a:prstGeom prst="rect">
                <a:avLst/>
              </a:prstGeom>
            </p:spPr>
            <p:txBody>
              <a:bodyPr lIns="50800" tIns="50800" rIns="50800" bIns="50800" rtlCol="0" anchor="ctr"/>
              <a:lstStyle/>
              <a:p>
                <a:pPr algn="ctr">
                  <a:lnSpc>
                    <a:spcPts val="3359"/>
                  </a:lnSpc>
                </a:pPr>
                <a:endParaRPr/>
              </a:p>
            </p:txBody>
          </p:sp>
        </p:grpSp>
        <p:sp>
          <p:nvSpPr>
            <p:cNvPr id="50" name="TextBox 50"/>
            <p:cNvSpPr txBox="1"/>
            <p:nvPr/>
          </p:nvSpPr>
          <p:spPr>
            <a:xfrm>
              <a:off x="339760" y="487673"/>
              <a:ext cx="4392234" cy="2696485"/>
            </a:xfrm>
            <a:prstGeom prst="rect">
              <a:avLst/>
            </a:prstGeom>
          </p:spPr>
          <p:txBody>
            <a:bodyPr lIns="0" tIns="0" rIns="0" bIns="0" rtlCol="0" anchor="t">
              <a:spAutoFit/>
            </a:bodyPr>
            <a:lstStyle/>
            <a:p>
              <a:pPr algn="l">
                <a:lnSpc>
                  <a:spcPts val="2731"/>
                </a:lnSpc>
                <a:spcBef>
                  <a:spcPct val="0"/>
                </a:spcBef>
              </a:pPr>
              <a:r>
                <a:rPr lang="en-US" sz="1951">
                  <a:solidFill>
                    <a:srgbClr val="1B2E6B"/>
                  </a:solidFill>
                  <a:latin typeface="Rubik"/>
                  <a:ea typeface="Rubik"/>
                  <a:cs typeface="Rubik"/>
                  <a:sym typeface="Rubik"/>
                </a:rPr>
                <a:t>Dispositif conçu à destination des </a:t>
              </a:r>
              <a:r>
                <a:rPr lang="en-US" sz="1951" b="1">
                  <a:solidFill>
                    <a:srgbClr val="1B2E6B"/>
                  </a:solidFill>
                  <a:latin typeface="Rubik Bold"/>
                  <a:ea typeface="Rubik Bold"/>
                  <a:cs typeface="Rubik Bold"/>
                  <a:sym typeface="Rubik Bold"/>
                </a:rPr>
                <a:t>enseignantes et enseignants </a:t>
              </a:r>
              <a:r>
                <a:rPr lang="en-US" sz="1951">
                  <a:solidFill>
                    <a:srgbClr val="1B2E6B"/>
                  </a:solidFill>
                  <a:latin typeface="Rubik"/>
                  <a:ea typeface="Rubik"/>
                  <a:cs typeface="Rubik"/>
                  <a:sym typeface="Rubik"/>
                </a:rPr>
                <a:t>ainsi que des </a:t>
              </a:r>
              <a:r>
                <a:rPr lang="en-US" sz="1951" b="1">
                  <a:solidFill>
                    <a:srgbClr val="1B2E6B"/>
                  </a:solidFill>
                  <a:latin typeface="Rubik Bold"/>
                  <a:ea typeface="Rubik Bold"/>
                  <a:cs typeface="Rubik Bold"/>
                  <a:sym typeface="Rubik Bold"/>
                </a:rPr>
                <a:t>ingénieures et ingénieurs pédagogiques</a:t>
              </a:r>
            </a:p>
          </p:txBody>
        </p:sp>
      </p:grpSp>
      <p:sp>
        <p:nvSpPr>
          <p:cNvPr id="51" name="Freeform 51"/>
          <p:cNvSpPr/>
          <p:nvPr/>
        </p:nvSpPr>
        <p:spPr>
          <a:xfrm rot="-1080217">
            <a:off x="1238645" y="7375696"/>
            <a:ext cx="342162" cy="1022766"/>
          </a:xfrm>
          <a:custGeom>
            <a:avLst/>
            <a:gdLst/>
            <a:ahLst/>
            <a:cxnLst/>
            <a:rect l="l" t="t" r="r" b="b"/>
            <a:pathLst>
              <a:path w="342162" h="1022766">
                <a:moveTo>
                  <a:pt x="0" y="0"/>
                </a:moveTo>
                <a:lnTo>
                  <a:pt x="342162" y="0"/>
                </a:lnTo>
                <a:lnTo>
                  <a:pt x="342162" y="1022766"/>
                </a:lnTo>
                <a:lnTo>
                  <a:pt x="0" y="102276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52" name="Freeform 52"/>
          <p:cNvSpPr/>
          <p:nvPr/>
        </p:nvSpPr>
        <p:spPr>
          <a:xfrm>
            <a:off x="12973039" y="2537136"/>
            <a:ext cx="454050" cy="454050"/>
          </a:xfrm>
          <a:custGeom>
            <a:avLst/>
            <a:gdLst/>
            <a:ahLst/>
            <a:cxnLst/>
            <a:rect l="l" t="t" r="r" b="b"/>
            <a:pathLst>
              <a:path w="454050" h="454050">
                <a:moveTo>
                  <a:pt x="0" y="0"/>
                </a:moveTo>
                <a:lnTo>
                  <a:pt x="454050" y="0"/>
                </a:lnTo>
                <a:lnTo>
                  <a:pt x="454050" y="454051"/>
                </a:lnTo>
                <a:lnTo>
                  <a:pt x="0" y="45405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53" name="TextBox 53"/>
          <p:cNvSpPr txBox="1"/>
          <p:nvPr/>
        </p:nvSpPr>
        <p:spPr>
          <a:xfrm>
            <a:off x="1088965" y="760952"/>
            <a:ext cx="9515475" cy="599237"/>
          </a:xfrm>
          <a:prstGeom prst="rect">
            <a:avLst/>
          </a:prstGeom>
        </p:spPr>
        <p:txBody>
          <a:bodyPr lIns="0" tIns="0" rIns="0" bIns="0" rtlCol="0" anchor="t">
            <a:spAutoFit/>
          </a:bodyPr>
          <a:lstStyle/>
          <a:p>
            <a:pPr algn="l">
              <a:lnSpc>
                <a:spcPts val="4665"/>
              </a:lnSpc>
            </a:pPr>
            <a:r>
              <a:rPr lang="en-US" sz="4320" dirty="0">
                <a:solidFill>
                  <a:srgbClr val="1B2E6B"/>
                </a:solidFill>
                <a:latin typeface="Paytone One"/>
                <a:ea typeface="Paytone One"/>
                <a:cs typeface="Paytone One"/>
                <a:sym typeface="Paytone One"/>
              </a:rPr>
              <a:t>Moodle de </a:t>
            </a:r>
            <a:r>
              <a:rPr lang="en-US" sz="4320" dirty="0" err="1">
                <a:solidFill>
                  <a:srgbClr val="1B2E6B"/>
                </a:solidFill>
                <a:latin typeface="Paytone One"/>
                <a:ea typeface="Paytone One"/>
                <a:cs typeface="Paytone One"/>
                <a:sym typeface="Paytone One"/>
              </a:rPr>
              <a:t>L’Université</a:t>
            </a:r>
            <a:r>
              <a:rPr lang="en-US" sz="4320" dirty="0">
                <a:solidFill>
                  <a:srgbClr val="1B2E6B"/>
                </a:solidFill>
                <a:latin typeface="Paytone One"/>
                <a:ea typeface="Paytone One"/>
                <a:cs typeface="Paytone One"/>
                <a:sym typeface="Paytone One"/>
              </a:rPr>
              <a:t> Numérique</a:t>
            </a:r>
          </a:p>
        </p:txBody>
      </p:sp>
      <p:sp>
        <p:nvSpPr>
          <p:cNvPr id="54" name="TextBox 54"/>
          <p:cNvSpPr txBox="1"/>
          <p:nvPr/>
        </p:nvSpPr>
        <p:spPr>
          <a:xfrm>
            <a:off x="1028700" y="1972406"/>
            <a:ext cx="5253561" cy="1672590"/>
          </a:xfrm>
          <a:prstGeom prst="rect">
            <a:avLst/>
          </a:prstGeom>
        </p:spPr>
        <p:txBody>
          <a:bodyPr lIns="0" tIns="0" rIns="0" bIns="0" rtlCol="0" anchor="t">
            <a:spAutoFit/>
          </a:bodyPr>
          <a:lstStyle/>
          <a:p>
            <a:pPr algn="ctr">
              <a:lnSpc>
                <a:spcPts val="3359"/>
              </a:lnSpc>
              <a:spcBef>
                <a:spcPct val="0"/>
              </a:spcBef>
            </a:pPr>
            <a:r>
              <a:rPr lang="en-US" sz="2400">
                <a:solidFill>
                  <a:srgbClr val="1B2E6B"/>
                </a:solidFill>
                <a:latin typeface="Rubik"/>
                <a:ea typeface="Rubik"/>
                <a:cs typeface="Rubik"/>
                <a:sym typeface="Rubik"/>
              </a:rPr>
              <a:t>La plate-forme Moodle de L’Université Numérique est un lieu de mutualisation de ressources éducatives libres.</a:t>
            </a:r>
          </a:p>
        </p:txBody>
      </p:sp>
      <p:sp>
        <p:nvSpPr>
          <p:cNvPr id="55" name="TextBox 55"/>
          <p:cNvSpPr txBox="1"/>
          <p:nvPr/>
        </p:nvSpPr>
        <p:spPr>
          <a:xfrm>
            <a:off x="1877206" y="8143598"/>
            <a:ext cx="3130280" cy="584454"/>
          </a:xfrm>
          <a:prstGeom prst="rect">
            <a:avLst/>
          </a:prstGeom>
        </p:spPr>
        <p:txBody>
          <a:bodyPr lIns="0" tIns="0" rIns="0" bIns="0" rtlCol="0" anchor="t">
            <a:spAutoFit/>
          </a:bodyPr>
          <a:lstStyle/>
          <a:p>
            <a:pPr algn="ctr">
              <a:lnSpc>
                <a:spcPts val="2268"/>
              </a:lnSpc>
            </a:pPr>
            <a:r>
              <a:rPr lang="en-US" sz="2100" u="sng">
                <a:solidFill>
                  <a:srgbClr val="C4040C"/>
                </a:solidFill>
                <a:latin typeface="Rubik"/>
                <a:ea typeface="Rubik"/>
                <a:cs typeface="Rubik"/>
                <a:sym typeface="Rubik"/>
              </a:rPr>
              <a:t>Accéder au Moodle de L’Université Numérique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35" y="-1878806"/>
            <a:ext cx="6299197" cy="12854159"/>
            <a:chOff x="0" y="0"/>
            <a:chExt cx="8398929" cy="17138879"/>
          </a:xfrm>
        </p:grpSpPr>
        <p:sp>
          <p:nvSpPr>
            <p:cNvPr id="3" name="Freeform 3"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2"/>
              <a:stretch>
                <a:fillRect/>
              </a:stretch>
            </a:blipFill>
          </p:spPr>
        </p:sp>
      </p:grpSp>
      <p:grpSp>
        <p:nvGrpSpPr>
          <p:cNvPr id="4" name="Group 4"/>
          <p:cNvGrpSpPr/>
          <p:nvPr/>
        </p:nvGrpSpPr>
        <p:grpSpPr>
          <a:xfrm>
            <a:off x="11486178" y="-3778501"/>
            <a:ext cx="6801822" cy="19517373"/>
            <a:chOff x="0" y="0"/>
            <a:chExt cx="9069095" cy="26023164"/>
          </a:xfrm>
        </p:grpSpPr>
        <p:sp>
          <p:nvSpPr>
            <p:cNvPr id="5" name="Freeform 5"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3"/>
              <a:stretch>
                <a:fillRect/>
              </a:stretch>
            </a:blipFill>
          </p:spPr>
        </p:sp>
      </p:grpSp>
      <p:grpSp>
        <p:nvGrpSpPr>
          <p:cNvPr id="6" name="Group 6"/>
          <p:cNvGrpSpPr/>
          <p:nvPr/>
        </p:nvGrpSpPr>
        <p:grpSpPr>
          <a:xfrm>
            <a:off x="328640" y="215635"/>
            <a:ext cx="17514345" cy="9789941"/>
            <a:chOff x="0" y="0"/>
            <a:chExt cx="23352460" cy="13053255"/>
          </a:xfrm>
        </p:grpSpPr>
        <p:grpSp>
          <p:nvGrpSpPr>
            <p:cNvPr id="7" name="Group 7"/>
            <p:cNvGrpSpPr/>
            <p:nvPr/>
          </p:nvGrpSpPr>
          <p:grpSpPr>
            <a:xfrm>
              <a:off x="0" y="0"/>
              <a:ext cx="23352460" cy="13053255"/>
              <a:chOff x="0" y="0"/>
              <a:chExt cx="1274836" cy="712591"/>
            </a:xfrm>
          </p:grpSpPr>
          <p:sp>
            <p:nvSpPr>
              <p:cNvPr id="8" name="Freeform 8"/>
              <p:cNvSpPr/>
              <p:nvPr/>
            </p:nvSpPr>
            <p:spPr>
              <a:xfrm>
                <a:off x="0" y="0"/>
                <a:ext cx="1274836" cy="712591"/>
              </a:xfrm>
              <a:custGeom>
                <a:avLst/>
                <a:gdLst/>
                <a:ahLst/>
                <a:cxnLst/>
                <a:rect l="l" t="t" r="r" b="b"/>
                <a:pathLst>
                  <a:path w="1274836" h="712591">
                    <a:moveTo>
                      <a:pt x="8633" y="0"/>
                    </a:moveTo>
                    <a:lnTo>
                      <a:pt x="1266203" y="0"/>
                    </a:lnTo>
                    <a:cubicBezTo>
                      <a:pt x="1270971" y="0"/>
                      <a:pt x="1274836" y="3865"/>
                      <a:pt x="1274836" y="8633"/>
                    </a:cubicBezTo>
                    <a:lnTo>
                      <a:pt x="1274836" y="703958"/>
                    </a:lnTo>
                    <a:cubicBezTo>
                      <a:pt x="1274836" y="708726"/>
                      <a:pt x="1270971" y="712591"/>
                      <a:pt x="1266203" y="712591"/>
                    </a:cubicBezTo>
                    <a:lnTo>
                      <a:pt x="8633" y="712591"/>
                    </a:lnTo>
                    <a:cubicBezTo>
                      <a:pt x="3865" y="712591"/>
                      <a:pt x="0" y="708726"/>
                      <a:pt x="0" y="703958"/>
                    </a:cubicBezTo>
                    <a:lnTo>
                      <a:pt x="0" y="8633"/>
                    </a:lnTo>
                    <a:cubicBezTo>
                      <a:pt x="0" y="3865"/>
                      <a:pt x="3865" y="0"/>
                      <a:pt x="8633" y="0"/>
                    </a:cubicBezTo>
                    <a:close/>
                  </a:path>
                </a:pathLst>
              </a:custGeom>
              <a:gradFill rotWithShape="1">
                <a:gsLst>
                  <a:gs pos="0">
                    <a:srgbClr val="000000">
                      <a:alpha val="32000"/>
                    </a:srgbClr>
                  </a:gs>
                  <a:gs pos="100000">
                    <a:srgbClr val="737373">
                      <a:alpha val="32000"/>
                    </a:srgbClr>
                  </a:gs>
                </a:gsLst>
                <a:lin ang="0"/>
              </a:gradFill>
            </p:spPr>
          </p:sp>
          <p:sp>
            <p:nvSpPr>
              <p:cNvPr id="9" name="TextBox 9"/>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a:off x="0" y="0"/>
              <a:ext cx="23166797" cy="12920196"/>
              <a:chOff x="0" y="0"/>
              <a:chExt cx="1264701" cy="705328"/>
            </a:xfrm>
          </p:grpSpPr>
          <p:sp>
            <p:nvSpPr>
              <p:cNvPr id="11" name="Freeform 11"/>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2" name="TextBox 12"/>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grpSp>
      <p:sp>
        <p:nvSpPr>
          <p:cNvPr id="13" name="TextBox 13"/>
          <p:cNvSpPr txBox="1"/>
          <p:nvPr/>
        </p:nvSpPr>
        <p:spPr>
          <a:xfrm>
            <a:off x="1088965" y="760952"/>
            <a:ext cx="5573077" cy="599237"/>
          </a:xfrm>
          <a:prstGeom prst="rect">
            <a:avLst/>
          </a:prstGeom>
        </p:spPr>
        <p:txBody>
          <a:bodyPr lIns="0" tIns="0" rIns="0" bIns="0" rtlCol="0" anchor="t">
            <a:spAutoFit/>
          </a:bodyPr>
          <a:lstStyle/>
          <a:p>
            <a:pPr algn="l">
              <a:lnSpc>
                <a:spcPts val="4665"/>
              </a:lnSpc>
            </a:pPr>
            <a:r>
              <a:rPr lang="en-US" sz="4320">
                <a:solidFill>
                  <a:srgbClr val="1B2E6B"/>
                </a:solidFill>
                <a:latin typeface="Paytone One"/>
                <a:ea typeface="Paytone One"/>
                <a:cs typeface="Paytone One"/>
                <a:sym typeface="Paytone One"/>
              </a:rPr>
              <a:t>Les licences ouvertes</a:t>
            </a:r>
          </a:p>
        </p:txBody>
      </p:sp>
      <p:sp>
        <p:nvSpPr>
          <p:cNvPr id="14" name="TextBox 14"/>
          <p:cNvSpPr txBox="1"/>
          <p:nvPr/>
        </p:nvSpPr>
        <p:spPr>
          <a:xfrm>
            <a:off x="1338653" y="7260324"/>
            <a:ext cx="15920647" cy="415290"/>
          </a:xfrm>
          <a:prstGeom prst="rect">
            <a:avLst/>
          </a:prstGeom>
        </p:spPr>
        <p:txBody>
          <a:bodyPr lIns="0" tIns="0" rIns="0" bIns="0" rtlCol="0" anchor="t">
            <a:spAutoFit/>
          </a:bodyPr>
          <a:lstStyle/>
          <a:p>
            <a:pPr algn="l">
              <a:lnSpc>
                <a:spcPts val="3359"/>
              </a:lnSpc>
            </a:pPr>
            <a:endParaRPr/>
          </a:p>
        </p:txBody>
      </p:sp>
      <p:sp>
        <p:nvSpPr>
          <p:cNvPr id="15" name="Freeform 15" descr="Licence CC by, elle autorise le partage, le commerce et le remixage"/>
          <p:cNvSpPr/>
          <p:nvPr/>
        </p:nvSpPr>
        <p:spPr>
          <a:xfrm>
            <a:off x="7041925" y="2418497"/>
            <a:ext cx="2045212" cy="715570"/>
          </a:xfrm>
          <a:custGeom>
            <a:avLst/>
            <a:gdLst/>
            <a:ahLst/>
            <a:cxnLst/>
            <a:rect l="l" t="t" r="r" b="b"/>
            <a:pathLst>
              <a:path w="2045212" h="715570">
                <a:moveTo>
                  <a:pt x="0" y="0"/>
                </a:moveTo>
                <a:lnTo>
                  <a:pt x="2045212" y="0"/>
                </a:lnTo>
                <a:lnTo>
                  <a:pt x="2045212" y="715570"/>
                </a:lnTo>
                <a:lnTo>
                  <a:pt x="0" y="715570"/>
                </a:lnTo>
                <a:lnTo>
                  <a:pt x="0" y="0"/>
                </a:lnTo>
                <a:close/>
              </a:path>
            </a:pathLst>
          </a:custGeom>
          <a:blipFill>
            <a:blip r:embed="rId4"/>
            <a:stretch>
              <a:fillRect/>
            </a:stretch>
          </a:blipFill>
        </p:spPr>
      </p:sp>
      <p:sp>
        <p:nvSpPr>
          <p:cNvPr id="16" name="Freeform 16" descr="Licence CC by SA, elle autorise le partage, le commerce et le remixage mais en partageant avec la même licence"/>
          <p:cNvSpPr/>
          <p:nvPr/>
        </p:nvSpPr>
        <p:spPr>
          <a:xfrm>
            <a:off x="7047126" y="3576899"/>
            <a:ext cx="2040011" cy="713751"/>
          </a:xfrm>
          <a:custGeom>
            <a:avLst/>
            <a:gdLst/>
            <a:ahLst/>
            <a:cxnLst/>
            <a:rect l="l" t="t" r="r" b="b"/>
            <a:pathLst>
              <a:path w="2040011" h="713751">
                <a:moveTo>
                  <a:pt x="0" y="0"/>
                </a:moveTo>
                <a:lnTo>
                  <a:pt x="2040011" y="0"/>
                </a:lnTo>
                <a:lnTo>
                  <a:pt x="2040011" y="713751"/>
                </a:lnTo>
                <a:lnTo>
                  <a:pt x="0" y="713751"/>
                </a:lnTo>
                <a:lnTo>
                  <a:pt x="0" y="0"/>
                </a:lnTo>
                <a:close/>
              </a:path>
            </a:pathLst>
          </a:custGeom>
          <a:blipFill>
            <a:blip r:embed="rId5"/>
            <a:stretch>
              <a:fillRect/>
            </a:stretch>
          </a:blipFill>
        </p:spPr>
      </p:sp>
      <p:sp>
        <p:nvSpPr>
          <p:cNvPr id="17" name="Freeform 17" descr="Licence CC by NC , elle autorise le partage et le commerce mais pas le remixage"/>
          <p:cNvSpPr/>
          <p:nvPr/>
        </p:nvSpPr>
        <p:spPr>
          <a:xfrm>
            <a:off x="7041925" y="5906399"/>
            <a:ext cx="2043887" cy="715107"/>
          </a:xfrm>
          <a:custGeom>
            <a:avLst/>
            <a:gdLst/>
            <a:ahLst/>
            <a:cxnLst/>
            <a:rect l="l" t="t" r="r" b="b"/>
            <a:pathLst>
              <a:path w="2043887" h="715107">
                <a:moveTo>
                  <a:pt x="0" y="0"/>
                </a:moveTo>
                <a:lnTo>
                  <a:pt x="2043887" y="0"/>
                </a:lnTo>
                <a:lnTo>
                  <a:pt x="2043887" y="715107"/>
                </a:lnTo>
                <a:lnTo>
                  <a:pt x="0" y="715107"/>
                </a:lnTo>
                <a:lnTo>
                  <a:pt x="0" y="0"/>
                </a:lnTo>
                <a:close/>
              </a:path>
            </a:pathLst>
          </a:custGeom>
          <a:blipFill>
            <a:blip r:embed="rId6"/>
            <a:stretch>
              <a:fillRect/>
            </a:stretch>
          </a:blipFill>
        </p:spPr>
      </p:sp>
      <p:sp>
        <p:nvSpPr>
          <p:cNvPr id="18" name="Freeform 18" descr="Licence CC by ND , elle autorise le partage et le remixage mais pas le commerce"/>
          <p:cNvSpPr/>
          <p:nvPr/>
        </p:nvSpPr>
        <p:spPr>
          <a:xfrm>
            <a:off x="7042587" y="4753053"/>
            <a:ext cx="2043887" cy="715107"/>
          </a:xfrm>
          <a:custGeom>
            <a:avLst/>
            <a:gdLst/>
            <a:ahLst/>
            <a:cxnLst/>
            <a:rect l="l" t="t" r="r" b="b"/>
            <a:pathLst>
              <a:path w="2043887" h="715107">
                <a:moveTo>
                  <a:pt x="0" y="0"/>
                </a:moveTo>
                <a:lnTo>
                  <a:pt x="2043887" y="0"/>
                </a:lnTo>
                <a:lnTo>
                  <a:pt x="2043887" y="715106"/>
                </a:lnTo>
                <a:lnTo>
                  <a:pt x="0" y="715106"/>
                </a:lnTo>
                <a:lnTo>
                  <a:pt x="0" y="0"/>
                </a:lnTo>
                <a:close/>
              </a:path>
            </a:pathLst>
          </a:custGeom>
          <a:blipFill>
            <a:blip r:embed="rId7"/>
            <a:stretch>
              <a:fillRect/>
            </a:stretch>
          </a:blipFill>
        </p:spPr>
      </p:sp>
      <p:sp>
        <p:nvSpPr>
          <p:cNvPr id="19" name="Freeform 19" descr="Licence CC by NC SA, elle autorise le partage et le remixage mais pas le commerce à condition de repartager avec la même licence"/>
          <p:cNvSpPr/>
          <p:nvPr/>
        </p:nvSpPr>
        <p:spPr>
          <a:xfrm>
            <a:off x="7056203" y="7049359"/>
            <a:ext cx="2040011" cy="713751"/>
          </a:xfrm>
          <a:custGeom>
            <a:avLst/>
            <a:gdLst/>
            <a:ahLst/>
            <a:cxnLst/>
            <a:rect l="l" t="t" r="r" b="b"/>
            <a:pathLst>
              <a:path w="2040011" h="713751">
                <a:moveTo>
                  <a:pt x="0" y="0"/>
                </a:moveTo>
                <a:lnTo>
                  <a:pt x="2040011" y="0"/>
                </a:lnTo>
                <a:lnTo>
                  <a:pt x="2040011" y="713750"/>
                </a:lnTo>
                <a:lnTo>
                  <a:pt x="0" y="713750"/>
                </a:lnTo>
                <a:lnTo>
                  <a:pt x="0" y="0"/>
                </a:lnTo>
                <a:close/>
              </a:path>
            </a:pathLst>
          </a:custGeom>
          <a:blipFill>
            <a:blip r:embed="rId8"/>
            <a:stretch>
              <a:fillRect/>
            </a:stretch>
          </a:blipFill>
        </p:spPr>
      </p:sp>
      <p:sp>
        <p:nvSpPr>
          <p:cNvPr id="20" name="Freeform 20" descr="Licence CC by NC ND, elle autorise le partage mais n'autorise ni le commerce ni le remixage"/>
          <p:cNvSpPr/>
          <p:nvPr/>
        </p:nvSpPr>
        <p:spPr>
          <a:xfrm>
            <a:off x="7047126" y="8202207"/>
            <a:ext cx="2043887" cy="715107"/>
          </a:xfrm>
          <a:custGeom>
            <a:avLst/>
            <a:gdLst/>
            <a:ahLst/>
            <a:cxnLst/>
            <a:rect l="l" t="t" r="r" b="b"/>
            <a:pathLst>
              <a:path w="2043887" h="715107">
                <a:moveTo>
                  <a:pt x="0" y="0"/>
                </a:moveTo>
                <a:lnTo>
                  <a:pt x="2043887" y="0"/>
                </a:lnTo>
                <a:lnTo>
                  <a:pt x="2043887" y="715107"/>
                </a:lnTo>
                <a:lnTo>
                  <a:pt x="0" y="715107"/>
                </a:lnTo>
                <a:lnTo>
                  <a:pt x="0" y="0"/>
                </a:lnTo>
                <a:close/>
              </a:path>
            </a:pathLst>
          </a:custGeom>
          <a:blipFill>
            <a:blip r:embed="rId9"/>
            <a:stretch>
              <a:fillRect/>
            </a:stretch>
          </a:blipFill>
        </p:spPr>
      </p:sp>
      <p:sp>
        <p:nvSpPr>
          <p:cNvPr id="21" name="Freeform 21" descr="Logo creative commons"/>
          <p:cNvSpPr/>
          <p:nvPr/>
        </p:nvSpPr>
        <p:spPr>
          <a:xfrm>
            <a:off x="1088965" y="4920868"/>
            <a:ext cx="3568077" cy="843364"/>
          </a:xfrm>
          <a:custGeom>
            <a:avLst/>
            <a:gdLst/>
            <a:ahLst/>
            <a:cxnLst/>
            <a:rect l="l" t="t" r="r" b="b"/>
            <a:pathLst>
              <a:path w="3568077" h="843364">
                <a:moveTo>
                  <a:pt x="0" y="0"/>
                </a:moveTo>
                <a:lnTo>
                  <a:pt x="3568077" y="0"/>
                </a:lnTo>
                <a:lnTo>
                  <a:pt x="3568077" y="843364"/>
                </a:lnTo>
                <a:lnTo>
                  <a:pt x="0" y="84336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Freeform 22">
            <a:extLst>
              <a:ext uri="{C183D7F6-B498-43B3-948B-1728B52AA6E4}">
                <adec:decorative xmlns:adec="http://schemas.microsoft.com/office/drawing/2017/decorative" val="1"/>
              </a:ext>
            </a:extLst>
          </p:cNvPr>
          <p:cNvSpPr/>
          <p:nvPr/>
        </p:nvSpPr>
        <p:spPr>
          <a:xfrm>
            <a:off x="4392717" y="2998503"/>
            <a:ext cx="979321" cy="979321"/>
          </a:xfrm>
          <a:custGeom>
            <a:avLst/>
            <a:gdLst/>
            <a:ahLst/>
            <a:cxnLst/>
            <a:rect l="l" t="t" r="r" b="b"/>
            <a:pathLst>
              <a:path w="979321" h="979321">
                <a:moveTo>
                  <a:pt x="0" y="0"/>
                </a:moveTo>
                <a:lnTo>
                  <a:pt x="979322" y="0"/>
                </a:lnTo>
                <a:lnTo>
                  <a:pt x="979322" y="979322"/>
                </a:lnTo>
                <a:lnTo>
                  <a:pt x="0" y="97932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3" name="Freeform 23">
            <a:extLst>
              <a:ext uri="{C183D7F6-B498-43B3-948B-1728B52AA6E4}">
                <adec:decorative xmlns:adec="http://schemas.microsoft.com/office/drawing/2017/decorative" val="1"/>
              </a:ext>
            </a:extLst>
          </p:cNvPr>
          <p:cNvSpPr/>
          <p:nvPr/>
        </p:nvSpPr>
        <p:spPr>
          <a:xfrm>
            <a:off x="5234166" y="4363229"/>
            <a:ext cx="979321" cy="979321"/>
          </a:xfrm>
          <a:custGeom>
            <a:avLst/>
            <a:gdLst/>
            <a:ahLst/>
            <a:cxnLst/>
            <a:rect l="l" t="t" r="r" b="b"/>
            <a:pathLst>
              <a:path w="979321" h="979321">
                <a:moveTo>
                  <a:pt x="0" y="0"/>
                </a:moveTo>
                <a:lnTo>
                  <a:pt x="979321" y="0"/>
                </a:lnTo>
                <a:lnTo>
                  <a:pt x="979321" y="979321"/>
                </a:lnTo>
                <a:lnTo>
                  <a:pt x="0" y="97932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4" name="Freeform 24">
            <a:extLst>
              <a:ext uri="{C183D7F6-B498-43B3-948B-1728B52AA6E4}">
                <adec:decorative xmlns:adec="http://schemas.microsoft.com/office/drawing/2017/decorative" val="1"/>
              </a:ext>
            </a:extLst>
          </p:cNvPr>
          <p:cNvSpPr/>
          <p:nvPr/>
        </p:nvSpPr>
        <p:spPr>
          <a:xfrm>
            <a:off x="5234166" y="5898415"/>
            <a:ext cx="979321" cy="979321"/>
          </a:xfrm>
          <a:custGeom>
            <a:avLst/>
            <a:gdLst/>
            <a:ahLst/>
            <a:cxnLst/>
            <a:rect l="l" t="t" r="r" b="b"/>
            <a:pathLst>
              <a:path w="979321" h="979321">
                <a:moveTo>
                  <a:pt x="0" y="0"/>
                </a:moveTo>
                <a:lnTo>
                  <a:pt x="979321" y="0"/>
                </a:lnTo>
                <a:lnTo>
                  <a:pt x="979321" y="979321"/>
                </a:lnTo>
                <a:lnTo>
                  <a:pt x="0" y="979321"/>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25" name="Freeform 25">
            <a:extLst>
              <a:ext uri="{C183D7F6-B498-43B3-948B-1728B52AA6E4}">
                <adec:decorative xmlns:adec="http://schemas.microsoft.com/office/drawing/2017/decorative" val="1"/>
              </a:ext>
            </a:extLst>
          </p:cNvPr>
          <p:cNvSpPr/>
          <p:nvPr/>
        </p:nvSpPr>
        <p:spPr>
          <a:xfrm>
            <a:off x="4392717" y="7109538"/>
            <a:ext cx="979321" cy="979321"/>
          </a:xfrm>
          <a:custGeom>
            <a:avLst/>
            <a:gdLst/>
            <a:ahLst/>
            <a:cxnLst/>
            <a:rect l="l" t="t" r="r" b="b"/>
            <a:pathLst>
              <a:path w="979321" h="979321">
                <a:moveTo>
                  <a:pt x="0" y="0"/>
                </a:moveTo>
                <a:lnTo>
                  <a:pt x="979322" y="0"/>
                </a:lnTo>
                <a:lnTo>
                  <a:pt x="979322" y="979321"/>
                </a:lnTo>
                <a:lnTo>
                  <a:pt x="0" y="979321"/>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26" name="Freeform 26">
            <a:extLst>
              <a:ext uri="{C183D7F6-B498-43B3-948B-1728B52AA6E4}">
                <adec:decorative xmlns:adec="http://schemas.microsoft.com/office/drawing/2017/decorative" val="1"/>
              </a:ext>
            </a:extLst>
          </p:cNvPr>
          <p:cNvSpPr/>
          <p:nvPr/>
        </p:nvSpPr>
        <p:spPr>
          <a:xfrm>
            <a:off x="10472755" y="2418497"/>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7" name="Freeform 27">
            <a:extLst>
              <a:ext uri="{C183D7F6-B498-43B3-948B-1728B52AA6E4}">
                <adec:decorative xmlns:adec="http://schemas.microsoft.com/office/drawing/2017/decorative" val="1"/>
              </a:ext>
            </a:extLst>
          </p:cNvPr>
          <p:cNvSpPr/>
          <p:nvPr/>
        </p:nvSpPr>
        <p:spPr>
          <a:xfrm>
            <a:off x="13356154" y="2418497"/>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8" name="Freeform 28">
            <a:extLst>
              <a:ext uri="{C183D7F6-B498-43B3-948B-1728B52AA6E4}">
                <adec:decorative xmlns:adec="http://schemas.microsoft.com/office/drawing/2017/decorative" val="1"/>
              </a:ext>
            </a:extLst>
          </p:cNvPr>
          <p:cNvSpPr/>
          <p:nvPr/>
        </p:nvSpPr>
        <p:spPr>
          <a:xfrm>
            <a:off x="16024527" y="2468432"/>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29" name="Freeform 29">
            <a:extLst>
              <a:ext uri="{C183D7F6-B498-43B3-948B-1728B52AA6E4}">
                <adec:decorative xmlns:adec="http://schemas.microsoft.com/office/drawing/2017/decorative" val="1"/>
              </a:ext>
            </a:extLst>
          </p:cNvPr>
          <p:cNvSpPr/>
          <p:nvPr/>
        </p:nvSpPr>
        <p:spPr>
          <a:xfrm>
            <a:off x="10472755" y="3560100"/>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0" name="Freeform 30">
            <a:extLst>
              <a:ext uri="{C183D7F6-B498-43B3-948B-1728B52AA6E4}">
                <adec:decorative xmlns:adec="http://schemas.microsoft.com/office/drawing/2017/decorative" val="1"/>
              </a:ext>
            </a:extLst>
          </p:cNvPr>
          <p:cNvSpPr/>
          <p:nvPr/>
        </p:nvSpPr>
        <p:spPr>
          <a:xfrm>
            <a:off x="13356154" y="3543301"/>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1" name="Freeform 31">
            <a:extLst>
              <a:ext uri="{C183D7F6-B498-43B3-948B-1728B52AA6E4}">
                <adec:decorative xmlns:adec="http://schemas.microsoft.com/office/drawing/2017/decorative" val="1"/>
              </a:ext>
            </a:extLst>
          </p:cNvPr>
          <p:cNvSpPr/>
          <p:nvPr/>
        </p:nvSpPr>
        <p:spPr>
          <a:xfrm>
            <a:off x="16024527" y="3576436"/>
            <a:ext cx="681972" cy="681972"/>
          </a:xfrm>
          <a:custGeom>
            <a:avLst/>
            <a:gdLst/>
            <a:ahLst/>
            <a:cxnLst/>
            <a:rect l="l" t="t" r="r" b="b"/>
            <a:pathLst>
              <a:path w="681972" h="681972">
                <a:moveTo>
                  <a:pt x="0" y="0"/>
                </a:moveTo>
                <a:lnTo>
                  <a:pt x="681972" y="0"/>
                </a:lnTo>
                <a:lnTo>
                  <a:pt x="681972" y="681973"/>
                </a:lnTo>
                <a:lnTo>
                  <a:pt x="0" y="681973"/>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2" name="Freeform 32">
            <a:extLst>
              <a:ext uri="{C183D7F6-B498-43B3-948B-1728B52AA6E4}">
                <adec:decorative xmlns:adec="http://schemas.microsoft.com/office/drawing/2017/decorative" val="1"/>
              </a:ext>
            </a:extLst>
          </p:cNvPr>
          <p:cNvSpPr/>
          <p:nvPr/>
        </p:nvSpPr>
        <p:spPr>
          <a:xfrm>
            <a:off x="10472755" y="4733250"/>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3" name="Freeform 33">
            <a:extLst>
              <a:ext uri="{C183D7F6-B498-43B3-948B-1728B52AA6E4}">
                <adec:decorative xmlns:adec="http://schemas.microsoft.com/office/drawing/2017/decorative" val="1"/>
              </a:ext>
            </a:extLst>
          </p:cNvPr>
          <p:cNvSpPr/>
          <p:nvPr/>
        </p:nvSpPr>
        <p:spPr>
          <a:xfrm>
            <a:off x="10472755" y="5906399"/>
            <a:ext cx="681972" cy="681972"/>
          </a:xfrm>
          <a:custGeom>
            <a:avLst/>
            <a:gdLst/>
            <a:ahLst/>
            <a:cxnLst/>
            <a:rect l="l" t="t" r="r" b="b"/>
            <a:pathLst>
              <a:path w="681972" h="681972">
                <a:moveTo>
                  <a:pt x="0" y="0"/>
                </a:moveTo>
                <a:lnTo>
                  <a:pt x="681972" y="0"/>
                </a:lnTo>
                <a:lnTo>
                  <a:pt x="681972" y="681973"/>
                </a:lnTo>
                <a:lnTo>
                  <a:pt x="0" y="681973"/>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4" name="Freeform 34">
            <a:extLst>
              <a:ext uri="{C183D7F6-B498-43B3-948B-1728B52AA6E4}">
                <adec:decorative xmlns:adec="http://schemas.microsoft.com/office/drawing/2017/decorative" val="1"/>
              </a:ext>
            </a:extLst>
          </p:cNvPr>
          <p:cNvSpPr/>
          <p:nvPr/>
        </p:nvSpPr>
        <p:spPr>
          <a:xfrm>
            <a:off x="10472755" y="7079549"/>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5" name="Freeform 35">
            <a:extLst>
              <a:ext uri="{C183D7F6-B498-43B3-948B-1728B52AA6E4}">
                <adec:decorative xmlns:adec="http://schemas.microsoft.com/office/drawing/2017/decorative" val="1"/>
              </a:ext>
            </a:extLst>
          </p:cNvPr>
          <p:cNvSpPr/>
          <p:nvPr/>
        </p:nvSpPr>
        <p:spPr>
          <a:xfrm>
            <a:off x="10472755" y="8252699"/>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6" name="Freeform 36">
            <a:extLst>
              <a:ext uri="{C183D7F6-B498-43B3-948B-1728B52AA6E4}">
                <adec:decorative xmlns:adec="http://schemas.microsoft.com/office/drawing/2017/decorative" val="1"/>
              </a:ext>
            </a:extLst>
          </p:cNvPr>
          <p:cNvSpPr/>
          <p:nvPr/>
        </p:nvSpPr>
        <p:spPr>
          <a:xfrm>
            <a:off x="13356154" y="4772510"/>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7" name="Freeform 37">
            <a:extLst>
              <a:ext uri="{C183D7F6-B498-43B3-948B-1728B52AA6E4}">
                <adec:decorative xmlns:adec="http://schemas.microsoft.com/office/drawing/2017/decorative" val="1"/>
              </a:ext>
            </a:extLst>
          </p:cNvPr>
          <p:cNvSpPr/>
          <p:nvPr/>
        </p:nvSpPr>
        <p:spPr>
          <a:xfrm>
            <a:off x="16024527" y="5922736"/>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8" name="Freeform 38">
            <a:extLst>
              <a:ext uri="{C183D7F6-B498-43B3-948B-1728B52AA6E4}">
                <adec:decorative xmlns:adec="http://schemas.microsoft.com/office/drawing/2017/decorative" val="1"/>
              </a:ext>
            </a:extLst>
          </p:cNvPr>
          <p:cNvSpPr/>
          <p:nvPr/>
        </p:nvSpPr>
        <p:spPr>
          <a:xfrm>
            <a:off x="16024527" y="7095886"/>
            <a:ext cx="681972" cy="681972"/>
          </a:xfrm>
          <a:custGeom>
            <a:avLst/>
            <a:gdLst/>
            <a:ahLst/>
            <a:cxnLst/>
            <a:rect l="l" t="t" r="r" b="b"/>
            <a:pathLst>
              <a:path w="681972" h="681972">
                <a:moveTo>
                  <a:pt x="0" y="0"/>
                </a:moveTo>
                <a:lnTo>
                  <a:pt x="681972" y="0"/>
                </a:lnTo>
                <a:lnTo>
                  <a:pt x="681972" y="681972"/>
                </a:lnTo>
                <a:lnTo>
                  <a:pt x="0" y="68197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9" name="Freeform 39">
            <a:extLst>
              <a:ext uri="{C183D7F6-B498-43B3-948B-1728B52AA6E4}">
                <adec:decorative xmlns:adec="http://schemas.microsoft.com/office/drawing/2017/decorative" val="1"/>
              </a:ext>
            </a:extLst>
          </p:cNvPr>
          <p:cNvSpPr/>
          <p:nvPr/>
        </p:nvSpPr>
        <p:spPr>
          <a:xfrm>
            <a:off x="16020562" y="4753731"/>
            <a:ext cx="713751" cy="713751"/>
          </a:xfrm>
          <a:custGeom>
            <a:avLst/>
            <a:gdLst/>
            <a:ahLst/>
            <a:cxnLst/>
            <a:rect l="l" t="t" r="r" b="b"/>
            <a:pathLst>
              <a:path w="713751" h="713751">
                <a:moveTo>
                  <a:pt x="0" y="0"/>
                </a:moveTo>
                <a:lnTo>
                  <a:pt x="713751" y="0"/>
                </a:lnTo>
                <a:lnTo>
                  <a:pt x="713751" y="713750"/>
                </a:lnTo>
                <a:lnTo>
                  <a:pt x="0" y="713750"/>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40" name="TextBox 40"/>
          <p:cNvSpPr txBox="1"/>
          <p:nvPr/>
        </p:nvSpPr>
        <p:spPr>
          <a:xfrm>
            <a:off x="9513514" y="1506276"/>
            <a:ext cx="2562354" cy="326669"/>
          </a:xfrm>
          <a:prstGeom prst="rect">
            <a:avLst/>
          </a:prstGeom>
        </p:spPr>
        <p:txBody>
          <a:bodyPr lIns="0" tIns="0" rIns="0" bIns="0" rtlCol="0" anchor="t">
            <a:spAutoFit/>
          </a:bodyPr>
          <a:lstStyle/>
          <a:p>
            <a:pPr algn="l">
              <a:lnSpc>
                <a:spcPts val="2332"/>
              </a:lnSpc>
            </a:pPr>
            <a:r>
              <a:rPr lang="en-US" sz="2400" i="1">
                <a:solidFill>
                  <a:srgbClr val="1B2E6B"/>
                </a:solidFill>
                <a:latin typeface="Rubik Italics"/>
                <a:ea typeface="Rubik Italics"/>
                <a:cs typeface="Rubik Italics"/>
                <a:sym typeface="Rubik Italics"/>
              </a:rPr>
              <a:t>Partage permis ? </a:t>
            </a:r>
          </a:p>
        </p:txBody>
      </p:sp>
      <p:sp>
        <p:nvSpPr>
          <p:cNvPr id="41" name="TextBox 41"/>
          <p:cNvSpPr txBox="1"/>
          <p:nvPr/>
        </p:nvSpPr>
        <p:spPr>
          <a:xfrm>
            <a:off x="12244814" y="1520328"/>
            <a:ext cx="2872874" cy="326669"/>
          </a:xfrm>
          <a:prstGeom prst="rect">
            <a:avLst/>
          </a:prstGeom>
        </p:spPr>
        <p:txBody>
          <a:bodyPr lIns="0" tIns="0" rIns="0" bIns="0" rtlCol="0" anchor="t">
            <a:spAutoFit/>
          </a:bodyPr>
          <a:lstStyle/>
          <a:p>
            <a:pPr algn="l">
              <a:lnSpc>
                <a:spcPts val="2332"/>
              </a:lnSpc>
            </a:pPr>
            <a:r>
              <a:rPr lang="en-US" sz="2400" i="1">
                <a:solidFill>
                  <a:srgbClr val="1B2E6B"/>
                </a:solidFill>
                <a:latin typeface="Rubik Italics"/>
                <a:ea typeface="Rubik Italics"/>
                <a:cs typeface="Rubik Italics"/>
                <a:sym typeface="Rubik Italics"/>
              </a:rPr>
              <a:t>Commerce permis ? </a:t>
            </a:r>
          </a:p>
        </p:txBody>
      </p:sp>
      <p:sp>
        <p:nvSpPr>
          <p:cNvPr id="42" name="TextBox 42"/>
          <p:cNvSpPr txBox="1"/>
          <p:nvPr/>
        </p:nvSpPr>
        <p:spPr>
          <a:xfrm>
            <a:off x="15297875" y="1541687"/>
            <a:ext cx="2872874" cy="326669"/>
          </a:xfrm>
          <a:prstGeom prst="rect">
            <a:avLst/>
          </a:prstGeom>
        </p:spPr>
        <p:txBody>
          <a:bodyPr lIns="0" tIns="0" rIns="0" bIns="0" rtlCol="0" anchor="t">
            <a:spAutoFit/>
          </a:bodyPr>
          <a:lstStyle/>
          <a:p>
            <a:pPr algn="l">
              <a:lnSpc>
                <a:spcPts val="2332"/>
              </a:lnSpc>
            </a:pPr>
            <a:r>
              <a:rPr lang="en-US" sz="2400" i="1">
                <a:solidFill>
                  <a:srgbClr val="1B2E6B"/>
                </a:solidFill>
                <a:latin typeface="Rubik Italics"/>
                <a:ea typeface="Rubik Italics"/>
                <a:cs typeface="Rubik Italics"/>
                <a:sym typeface="Rubik Italics"/>
              </a:rPr>
              <a:t>Remix permis ? </a:t>
            </a:r>
          </a:p>
        </p:txBody>
      </p:sp>
      <p:sp>
        <p:nvSpPr>
          <p:cNvPr id="43" name="Freeform 43">
            <a:extLst>
              <a:ext uri="{C183D7F6-B498-43B3-948B-1728B52AA6E4}">
                <adec:decorative xmlns:adec="http://schemas.microsoft.com/office/drawing/2017/decorative" val="1"/>
              </a:ext>
            </a:extLst>
          </p:cNvPr>
          <p:cNvSpPr/>
          <p:nvPr/>
        </p:nvSpPr>
        <p:spPr>
          <a:xfrm>
            <a:off x="13324375" y="6035507"/>
            <a:ext cx="713751" cy="713751"/>
          </a:xfrm>
          <a:custGeom>
            <a:avLst/>
            <a:gdLst/>
            <a:ahLst/>
            <a:cxnLst/>
            <a:rect l="l" t="t" r="r" b="b"/>
            <a:pathLst>
              <a:path w="713751" h="713751">
                <a:moveTo>
                  <a:pt x="0" y="0"/>
                </a:moveTo>
                <a:lnTo>
                  <a:pt x="713751" y="0"/>
                </a:lnTo>
                <a:lnTo>
                  <a:pt x="713751" y="713751"/>
                </a:lnTo>
                <a:lnTo>
                  <a:pt x="0" y="713751"/>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44" name="Freeform 44">
            <a:extLst>
              <a:ext uri="{C183D7F6-B498-43B3-948B-1728B52AA6E4}">
                <adec:decorative xmlns:adec="http://schemas.microsoft.com/office/drawing/2017/decorative" val="1"/>
              </a:ext>
            </a:extLst>
          </p:cNvPr>
          <p:cNvSpPr/>
          <p:nvPr/>
        </p:nvSpPr>
        <p:spPr>
          <a:xfrm>
            <a:off x="13340265" y="7115203"/>
            <a:ext cx="713751" cy="713751"/>
          </a:xfrm>
          <a:custGeom>
            <a:avLst/>
            <a:gdLst/>
            <a:ahLst/>
            <a:cxnLst/>
            <a:rect l="l" t="t" r="r" b="b"/>
            <a:pathLst>
              <a:path w="713751" h="713751">
                <a:moveTo>
                  <a:pt x="0" y="0"/>
                </a:moveTo>
                <a:lnTo>
                  <a:pt x="713750" y="0"/>
                </a:lnTo>
                <a:lnTo>
                  <a:pt x="713750" y="713751"/>
                </a:lnTo>
                <a:lnTo>
                  <a:pt x="0" y="713751"/>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45" name="Freeform 45">
            <a:extLst>
              <a:ext uri="{C183D7F6-B498-43B3-948B-1728B52AA6E4}">
                <adec:decorative xmlns:adec="http://schemas.microsoft.com/office/drawing/2017/decorative" val="1"/>
              </a:ext>
            </a:extLst>
          </p:cNvPr>
          <p:cNvSpPr/>
          <p:nvPr/>
        </p:nvSpPr>
        <p:spPr>
          <a:xfrm>
            <a:off x="13356154" y="8271786"/>
            <a:ext cx="713751" cy="713751"/>
          </a:xfrm>
          <a:custGeom>
            <a:avLst/>
            <a:gdLst/>
            <a:ahLst/>
            <a:cxnLst/>
            <a:rect l="l" t="t" r="r" b="b"/>
            <a:pathLst>
              <a:path w="713751" h="713751">
                <a:moveTo>
                  <a:pt x="0" y="0"/>
                </a:moveTo>
                <a:lnTo>
                  <a:pt x="713751" y="0"/>
                </a:lnTo>
                <a:lnTo>
                  <a:pt x="713751" y="713750"/>
                </a:lnTo>
                <a:lnTo>
                  <a:pt x="0" y="713750"/>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46" name="Freeform 46">
            <a:extLst>
              <a:ext uri="{C183D7F6-B498-43B3-948B-1728B52AA6E4}">
                <adec:decorative xmlns:adec="http://schemas.microsoft.com/office/drawing/2017/decorative" val="1"/>
              </a:ext>
            </a:extLst>
          </p:cNvPr>
          <p:cNvSpPr/>
          <p:nvPr/>
        </p:nvSpPr>
        <p:spPr>
          <a:xfrm>
            <a:off x="15995014" y="8271786"/>
            <a:ext cx="713751" cy="713751"/>
          </a:xfrm>
          <a:custGeom>
            <a:avLst/>
            <a:gdLst/>
            <a:ahLst/>
            <a:cxnLst/>
            <a:rect l="l" t="t" r="r" b="b"/>
            <a:pathLst>
              <a:path w="713751" h="713751">
                <a:moveTo>
                  <a:pt x="0" y="0"/>
                </a:moveTo>
                <a:lnTo>
                  <a:pt x="713751" y="0"/>
                </a:lnTo>
                <a:lnTo>
                  <a:pt x="713751" y="713750"/>
                </a:lnTo>
                <a:lnTo>
                  <a:pt x="0" y="713750"/>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47" name="TextBox 47"/>
          <p:cNvSpPr txBox="1"/>
          <p:nvPr/>
        </p:nvSpPr>
        <p:spPr>
          <a:xfrm>
            <a:off x="1028700" y="9296400"/>
            <a:ext cx="5128231" cy="326669"/>
          </a:xfrm>
          <a:prstGeom prst="rect">
            <a:avLst/>
          </a:prstGeom>
        </p:spPr>
        <p:txBody>
          <a:bodyPr lIns="0" tIns="0" rIns="0" bIns="0" rtlCol="0" anchor="t">
            <a:spAutoFit/>
          </a:bodyPr>
          <a:lstStyle/>
          <a:p>
            <a:pPr algn="l">
              <a:lnSpc>
                <a:spcPts val="2332"/>
              </a:lnSpc>
            </a:pPr>
            <a:r>
              <a:rPr lang="en-US" sz="2400" i="1" u="sng">
                <a:solidFill>
                  <a:srgbClr val="C4040C"/>
                </a:solidFill>
                <a:latin typeface="Rubik Italics"/>
                <a:ea typeface="Rubik Italics"/>
                <a:cs typeface="Rubik Italics"/>
                <a:sym typeface="Rubik Italics"/>
                <a:hlinkClick r:id="rId24" tooltip="https://creativecommons.org/licenses/?lang=fr-FR"/>
              </a:rPr>
              <a:t>Site : Creative Commons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86178" y="-3778501"/>
            <a:ext cx="6801822" cy="19517373"/>
            <a:chOff x="0" y="0"/>
            <a:chExt cx="9069095" cy="26023164"/>
          </a:xfrm>
        </p:grpSpPr>
        <p:sp>
          <p:nvSpPr>
            <p:cNvPr id="3" name="Freeform 3"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2"/>
              <a:stretch>
                <a:fillRect/>
              </a:stretch>
            </a:blipFill>
          </p:spPr>
        </p:sp>
      </p:grpSp>
      <p:grpSp>
        <p:nvGrpSpPr>
          <p:cNvPr id="4" name="Group 4"/>
          <p:cNvGrpSpPr/>
          <p:nvPr/>
        </p:nvGrpSpPr>
        <p:grpSpPr>
          <a:xfrm>
            <a:off x="-16935" y="-1878806"/>
            <a:ext cx="6299197" cy="12854159"/>
            <a:chOff x="0" y="0"/>
            <a:chExt cx="8398929" cy="17138879"/>
          </a:xfrm>
        </p:grpSpPr>
        <p:sp>
          <p:nvSpPr>
            <p:cNvPr id="5" name="Freeform 5"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3"/>
              <a:stretch>
                <a:fillRect/>
              </a:stretch>
            </a:blipFill>
          </p:spPr>
        </p:sp>
      </p:grpSp>
      <p:grpSp>
        <p:nvGrpSpPr>
          <p:cNvPr id="6" name="Group 6"/>
          <p:cNvGrpSpPr/>
          <p:nvPr/>
        </p:nvGrpSpPr>
        <p:grpSpPr>
          <a:xfrm>
            <a:off x="440592" y="298426"/>
            <a:ext cx="17514345" cy="9789941"/>
            <a:chOff x="0" y="0"/>
            <a:chExt cx="23352460" cy="13053255"/>
          </a:xfrm>
        </p:grpSpPr>
        <p:grpSp>
          <p:nvGrpSpPr>
            <p:cNvPr id="7" name="Group 7"/>
            <p:cNvGrpSpPr/>
            <p:nvPr/>
          </p:nvGrpSpPr>
          <p:grpSpPr>
            <a:xfrm>
              <a:off x="0" y="0"/>
              <a:ext cx="23352460" cy="13053255"/>
              <a:chOff x="0" y="0"/>
              <a:chExt cx="1274836" cy="712591"/>
            </a:xfrm>
          </p:grpSpPr>
          <p:sp>
            <p:nvSpPr>
              <p:cNvPr id="8" name="Freeform 8"/>
              <p:cNvSpPr/>
              <p:nvPr/>
            </p:nvSpPr>
            <p:spPr>
              <a:xfrm>
                <a:off x="0" y="0"/>
                <a:ext cx="1274836" cy="712591"/>
              </a:xfrm>
              <a:custGeom>
                <a:avLst/>
                <a:gdLst/>
                <a:ahLst/>
                <a:cxnLst/>
                <a:rect l="l" t="t" r="r" b="b"/>
                <a:pathLst>
                  <a:path w="1274836" h="712591">
                    <a:moveTo>
                      <a:pt x="8633" y="0"/>
                    </a:moveTo>
                    <a:lnTo>
                      <a:pt x="1266203" y="0"/>
                    </a:lnTo>
                    <a:cubicBezTo>
                      <a:pt x="1270971" y="0"/>
                      <a:pt x="1274836" y="3865"/>
                      <a:pt x="1274836" y="8633"/>
                    </a:cubicBezTo>
                    <a:lnTo>
                      <a:pt x="1274836" y="703958"/>
                    </a:lnTo>
                    <a:cubicBezTo>
                      <a:pt x="1274836" y="708726"/>
                      <a:pt x="1270971" y="712591"/>
                      <a:pt x="1266203" y="712591"/>
                    </a:cubicBezTo>
                    <a:lnTo>
                      <a:pt x="8633" y="712591"/>
                    </a:lnTo>
                    <a:cubicBezTo>
                      <a:pt x="3865" y="712591"/>
                      <a:pt x="0" y="708726"/>
                      <a:pt x="0" y="703958"/>
                    </a:cubicBezTo>
                    <a:lnTo>
                      <a:pt x="0" y="8633"/>
                    </a:lnTo>
                    <a:cubicBezTo>
                      <a:pt x="0" y="3865"/>
                      <a:pt x="3865" y="0"/>
                      <a:pt x="8633" y="0"/>
                    </a:cubicBezTo>
                    <a:close/>
                  </a:path>
                </a:pathLst>
              </a:custGeom>
              <a:gradFill rotWithShape="1">
                <a:gsLst>
                  <a:gs pos="0">
                    <a:srgbClr val="000000">
                      <a:alpha val="32000"/>
                    </a:srgbClr>
                  </a:gs>
                  <a:gs pos="100000">
                    <a:srgbClr val="737373">
                      <a:alpha val="32000"/>
                    </a:srgbClr>
                  </a:gs>
                </a:gsLst>
                <a:lin ang="0"/>
              </a:gradFill>
            </p:spPr>
          </p:sp>
          <p:sp>
            <p:nvSpPr>
              <p:cNvPr id="9" name="TextBox 9"/>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a:off x="0" y="0"/>
              <a:ext cx="23166797" cy="12920196"/>
              <a:chOff x="0" y="0"/>
              <a:chExt cx="1264701" cy="705328"/>
            </a:xfrm>
          </p:grpSpPr>
          <p:sp>
            <p:nvSpPr>
              <p:cNvPr id="11" name="Freeform 11"/>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2" name="TextBox 12"/>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grpSp>
      <p:grpSp>
        <p:nvGrpSpPr>
          <p:cNvPr id="13" name="Group 13"/>
          <p:cNvGrpSpPr/>
          <p:nvPr/>
        </p:nvGrpSpPr>
        <p:grpSpPr>
          <a:xfrm>
            <a:off x="5254940" y="2098509"/>
            <a:ext cx="3581316" cy="3581316"/>
            <a:chOff x="0" y="0"/>
            <a:chExt cx="812800" cy="812800"/>
          </a:xfrm>
        </p:grpSpPr>
        <p:sp>
          <p:nvSpPr>
            <p:cNvPr id="14" name="Freeform 14"/>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3C7AAB">
                <a:alpha val="8627"/>
              </a:srgbClr>
            </a:solidFill>
          </p:spPr>
        </p:sp>
        <p:sp>
          <p:nvSpPr>
            <p:cNvPr id="15" name="TextBox 15"/>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16" name="Freeform 16" descr="Logo de canal-u">
            <a:hlinkClick r:id="rId4" tooltip="https://www.canal-u.tv"/>
          </p:cNvPr>
          <p:cNvSpPr/>
          <p:nvPr/>
        </p:nvSpPr>
        <p:spPr>
          <a:xfrm>
            <a:off x="6459738" y="2606624"/>
            <a:ext cx="1157846" cy="953050"/>
          </a:xfrm>
          <a:custGeom>
            <a:avLst/>
            <a:gdLst/>
            <a:ahLst/>
            <a:cxnLst/>
            <a:rect l="l" t="t" r="r" b="b"/>
            <a:pathLst>
              <a:path w="1157846" h="953050">
                <a:moveTo>
                  <a:pt x="0" y="0"/>
                </a:moveTo>
                <a:lnTo>
                  <a:pt x="1157845" y="0"/>
                </a:lnTo>
                <a:lnTo>
                  <a:pt x="1157845" y="953050"/>
                </a:lnTo>
                <a:lnTo>
                  <a:pt x="0" y="953050"/>
                </a:lnTo>
                <a:lnTo>
                  <a:pt x="0" y="0"/>
                </a:lnTo>
                <a:close/>
              </a:path>
            </a:pathLst>
          </a:custGeom>
          <a:blipFill>
            <a:blip r:embed="rId5"/>
            <a:stretch>
              <a:fillRect r="-91943"/>
            </a:stretch>
          </a:blipFill>
        </p:spPr>
      </p:sp>
      <p:grpSp>
        <p:nvGrpSpPr>
          <p:cNvPr id="17" name="Group 17"/>
          <p:cNvGrpSpPr/>
          <p:nvPr/>
        </p:nvGrpSpPr>
        <p:grpSpPr>
          <a:xfrm>
            <a:off x="1088965" y="2098509"/>
            <a:ext cx="3581316" cy="3581316"/>
            <a:chOff x="0" y="0"/>
            <a:chExt cx="812800" cy="812800"/>
          </a:xfrm>
        </p:grpSpPr>
        <p:sp>
          <p:nvSpPr>
            <p:cNvPr id="18" name="Freeform 18"/>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3C7AAB">
                <a:alpha val="8627"/>
              </a:srgbClr>
            </a:solidFill>
          </p:spPr>
        </p:sp>
        <p:sp>
          <p:nvSpPr>
            <p:cNvPr id="19" name="TextBox 19"/>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20" name="Freeform 20" descr="logo de BNEUF">
            <a:hlinkClick r:id="rId6" tooltip="https://bneuf.auf.org/resource/home"/>
          </p:cNvPr>
          <p:cNvSpPr/>
          <p:nvPr/>
        </p:nvSpPr>
        <p:spPr>
          <a:xfrm>
            <a:off x="1643119" y="2797254"/>
            <a:ext cx="2473008" cy="550874"/>
          </a:xfrm>
          <a:custGeom>
            <a:avLst/>
            <a:gdLst/>
            <a:ahLst/>
            <a:cxnLst/>
            <a:rect l="l" t="t" r="r" b="b"/>
            <a:pathLst>
              <a:path w="2473008" h="550874">
                <a:moveTo>
                  <a:pt x="0" y="0"/>
                </a:moveTo>
                <a:lnTo>
                  <a:pt x="2473008" y="0"/>
                </a:lnTo>
                <a:lnTo>
                  <a:pt x="2473008" y="550873"/>
                </a:lnTo>
                <a:lnTo>
                  <a:pt x="0" y="550873"/>
                </a:lnTo>
                <a:lnTo>
                  <a:pt x="0" y="0"/>
                </a:lnTo>
                <a:close/>
              </a:path>
            </a:pathLst>
          </a:custGeom>
          <a:blipFill>
            <a:blip r:embed="rId7"/>
            <a:stretch>
              <a:fillRect/>
            </a:stretch>
          </a:blipFill>
        </p:spPr>
      </p:sp>
      <p:grpSp>
        <p:nvGrpSpPr>
          <p:cNvPr id="21" name="Group 21"/>
          <p:cNvGrpSpPr/>
          <p:nvPr/>
        </p:nvGrpSpPr>
        <p:grpSpPr>
          <a:xfrm>
            <a:off x="5248002" y="5959225"/>
            <a:ext cx="3581316" cy="3581316"/>
            <a:chOff x="0" y="0"/>
            <a:chExt cx="812800" cy="812800"/>
          </a:xfrm>
        </p:grpSpPr>
        <p:sp>
          <p:nvSpPr>
            <p:cNvPr id="22" name="Freeform 22"/>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3C7AAB">
                <a:alpha val="8627"/>
              </a:srgbClr>
            </a:solidFill>
          </p:spPr>
        </p:sp>
        <p:sp>
          <p:nvSpPr>
            <p:cNvPr id="23" name="TextBox 23"/>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24" name="Freeform 24" descr="Logo de Fun mooc">
            <a:hlinkClick r:id="rId8" tooltip="https://www.fun-mooc.fr/fr/"/>
          </p:cNvPr>
          <p:cNvSpPr/>
          <p:nvPr/>
        </p:nvSpPr>
        <p:spPr>
          <a:xfrm>
            <a:off x="5974262" y="6340585"/>
            <a:ext cx="2317162" cy="919352"/>
          </a:xfrm>
          <a:custGeom>
            <a:avLst/>
            <a:gdLst/>
            <a:ahLst/>
            <a:cxnLst/>
            <a:rect l="l" t="t" r="r" b="b"/>
            <a:pathLst>
              <a:path w="2317162" h="919352">
                <a:moveTo>
                  <a:pt x="0" y="0"/>
                </a:moveTo>
                <a:lnTo>
                  <a:pt x="2317161" y="0"/>
                </a:lnTo>
                <a:lnTo>
                  <a:pt x="2317161" y="919352"/>
                </a:lnTo>
                <a:lnTo>
                  <a:pt x="0" y="919352"/>
                </a:lnTo>
                <a:lnTo>
                  <a:pt x="0" y="0"/>
                </a:lnTo>
                <a:close/>
              </a:path>
            </a:pathLst>
          </a:custGeom>
          <a:blipFill>
            <a:blip r:embed="rId9"/>
            <a:stretch>
              <a:fillRect/>
            </a:stretch>
          </a:blipFill>
        </p:spPr>
      </p:sp>
      <p:grpSp>
        <p:nvGrpSpPr>
          <p:cNvPr id="25" name="Group 25"/>
          <p:cNvGrpSpPr/>
          <p:nvPr/>
        </p:nvGrpSpPr>
        <p:grpSpPr>
          <a:xfrm>
            <a:off x="1028700" y="5959225"/>
            <a:ext cx="3581316" cy="3581316"/>
            <a:chOff x="0" y="0"/>
            <a:chExt cx="812800" cy="812800"/>
          </a:xfrm>
        </p:grpSpPr>
        <p:sp>
          <p:nvSpPr>
            <p:cNvPr id="26" name="Freeform 26"/>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3C7AAB">
                <a:alpha val="8627"/>
              </a:srgbClr>
            </a:solidFill>
          </p:spPr>
        </p:sp>
        <p:sp>
          <p:nvSpPr>
            <p:cNvPr id="27" name="TextBox 27"/>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28" name="Freeform 28" descr="Logo de OER commons">
            <a:hlinkClick r:id="rId10" tooltip="https://oercommons.org"/>
          </p:cNvPr>
          <p:cNvSpPr/>
          <p:nvPr/>
        </p:nvSpPr>
        <p:spPr>
          <a:xfrm>
            <a:off x="2017009" y="6080643"/>
            <a:ext cx="1604698" cy="1604698"/>
          </a:xfrm>
          <a:custGeom>
            <a:avLst/>
            <a:gdLst/>
            <a:ahLst/>
            <a:cxnLst/>
            <a:rect l="l" t="t" r="r" b="b"/>
            <a:pathLst>
              <a:path w="1604698" h="1604698">
                <a:moveTo>
                  <a:pt x="0" y="0"/>
                </a:moveTo>
                <a:lnTo>
                  <a:pt x="1604698" y="0"/>
                </a:lnTo>
                <a:lnTo>
                  <a:pt x="1604698" y="1604698"/>
                </a:lnTo>
                <a:lnTo>
                  <a:pt x="0" y="1604698"/>
                </a:lnTo>
                <a:lnTo>
                  <a:pt x="0" y="0"/>
                </a:lnTo>
                <a:close/>
              </a:path>
            </a:pathLst>
          </a:custGeom>
          <a:blipFill>
            <a:blip r:embed="rId11"/>
            <a:stretch>
              <a:fillRect/>
            </a:stretch>
          </a:blipFill>
        </p:spPr>
      </p:sp>
      <p:grpSp>
        <p:nvGrpSpPr>
          <p:cNvPr id="29" name="Group 29"/>
          <p:cNvGrpSpPr/>
          <p:nvPr/>
        </p:nvGrpSpPr>
        <p:grpSpPr>
          <a:xfrm>
            <a:off x="9420914" y="2098509"/>
            <a:ext cx="3581316" cy="3581316"/>
            <a:chOff x="0" y="0"/>
            <a:chExt cx="812800" cy="812800"/>
          </a:xfrm>
        </p:grpSpPr>
        <p:sp>
          <p:nvSpPr>
            <p:cNvPr id="30" name="Freeform 30"/>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3C7AAB">
                <a:alpha val="8627"/>
              </a:srgbClr>
            </a:solidFill>
          </p:spPr>
        </p:sp>
        <p:sp>
          <p:nvSpPr>
            <p:cNvPr id="31" name="TextBox 31"/>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32" name="Freeform 32"/>
          <p:cNvSpPr/>
          <p:nvPr/>
        </p:nvSpPr>
        <p:spPr>
          <a:xfrm>
            <a:off x="10122131" y="2692361"/>
            <a:ext cx="1975200" cy="655766"/>
          </a:xfrm>
          <a:custGeom>
            <a:avLst/>
            <a:gdLst/>
            <a:ahLst/>
            <a:cxnLst/>
            <a:rect l="l" t="t" r="r" b="b"/>
            <a:pathLst>
              <a:path w="1975200" h="655766">
                <a:moveTo>
                  <a:pt x="0" y="0"/>
                </a:moveTo>
                <a:lnTo>
                  <a:pt x="1975200" y="0"/>
                </a:lnTo>
                <a:lnTo>
                  <a:pt x="1975200" y="655766"/>
                </a:lnTo>
                <a:lnTo>
                  <a:pt x="0" y="655766"/>
                </a:lnTo>
                <a:lnTo>
                  <a:pt x="0" y="0"/>
                </a:lnTo>
                <a:close/>
              </a:path>
            </a:pathLst>
          </a:custGeom>
          <a:blipFill>
            <a:blip r:embed="rId12"/>
            <a:stretch>
              <a:fillRect/>
            </a:stretch>
          </a:blipFill>
        </p:spPr>
      </p:sp>
      <p:grpSp>
        <p:nvGrpSpPr>
          <p:cNvPr id="33" name="Group 33"/>
          <p:cNvGrpSpPr/>
          <p:nvPr/>
        </p:nvGrpSpPr>
        <p:grpSpPr>
          <a:xfrm>
            <a:off x="13586889" y="2098509"/>
            <a:ext cx="3581316" cy="3581316"/>
            <a:chOff x="0" y="0"/>
            <a:chExt cx="812800" cy="812800"/>
          </a:xfrm>
        </p:grpSpPr>
        <p:sp>
          <p:nvSpPr>
            <p:cNvPr id="34" name="Freeform 34"/>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3C7AAB">
                <a:alpha val="8627"/>
              </a:srgbClr>
            </a:solidFill>
          </p:spPr>
        </p:sp>
        <p:sp>
          <p:nvSpPr>
            <p:cNvPr id="35" name="TextBox 35"/>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36" name="Freeform 36"/>
          <p:cNvSpPr/>
          <p:nvPr/>
        </p:nvSpPr>
        <p:spPr>
          <a:xfrm>
            <a:off x="14352198" y="2692361"/>
            <a:ext cx="1799682" cy="781576"/>
          </a:xfrm>
          <a:custGeom>
            <a:avLst/>
            <a:gdLst/>
            <a:ahLst/>
            <a:cxnLst/>
            <a:rect l="l" t="t" r="r" b="b"/>
            <a:pathLst>
              <a:path w="1799682" h="781576">
                <a:moveTo>
                  <a:pt x="0" y="0"/>
                </a:moveTo>
                <a:lnTo>
                  <a:pt x="1799682" y="0"/>
                </a:lnTo>
                <a:lnTo>
                  <a:pt x="1799682" y="781576"/>
                </a:lnTo>
                <a:lnTo>
                  <a:pt x="0" y="781576"/>
                </a:lnTo>
                <a:lnTo>
                  <a:pt x="0" y="0"/>
                </a:lnTo>
                <a:close/>
              </a:path>
            </a:pathLst>
          </a:custGeom>
          <a:blipFill>
            <a:blip r:embed="rId13"/>
            <a:stretch>
              <a:fillRect/>
            </a:stretch>
          </a:blipFill>
        </p:spPr>
      </p:sp>
      <p:grpSp>
        <p:nvGrpSpPr>
          <p:cNvPr id="41" name="Group 41"/>
          <p:cNvGrpSpPr/>
          <p:nvPr/>
        </p:nvGrpSpPr>
        <p:grpSpPr>
          <a:xfrm>
            <a:off x="9467304" y="5959225"/>
            <a:ext cx="3581316" cy="3581316"/>
            <a:chOff x="0" y="0"/>
            <a:chExt cx="812800" cy="812800"/>
          </a:xfrm>
        </p:grpSpPr>
        <p:sp>
          <p:nvSpPr>
            <p:cNvPr id="42" name="Freeform 42"/>
            <p:cNvSpPr/>
            <p:nvPr/>
          </p:nvSpPr>
          <p:spPr>
            <a:xfrm>
              <a:off x="0" y="0"/>
              <a:ext cx="812800" cy="812800"/>
            </a:xfrm>
            <a:custGeom>
              <a:avLst/>
              <a:gdLst/>
              <a:ahLst/>
              <a:cxnLst/>
              <a:rect l="l" t="t" r="r" b="b"/>
              <a:pathLst>
                <a:path w="812800" h="812800">
                  <a:moveTo>
                    <a:pt x="127000" y="0"/>
                  </a:moveTo>
                  <a:lnTo>
                    <a:pt x="685800" y="0"/>
                  </a:lnTo>
                  <a:cubicBezTo>
                    <a:pt x="755940" y="0"/>
                    <a:pt x="812800" y="56860"/>
                    <a:pt x="812800" y="127000"/>
                  </a:cubicBezTo>
                  <a:lnTo>
                    <a:pt x="812800" y="685800"/>
                  </a:lnTo>
                  <a:cubicBezTo>
                    <a:pt x="812800" y="755940"/>
                    <a:pt x="755940" y="812800"/>
                    <a:pt x="685800" y="812800"/>
                  </a:cubicBezTo>
                  <a:lnTo>
                    <a:pt x="127000" y="812800"/>
                  </a:lnTo>
                  <a:cubicBezTo>
                    <a:pt x="56860" y="812800"/>
                    <a:pt x="0" y="755940"/>
                    <a:pt x="0" y="685800"/>
                  </a:cubicBezTo>
                  <a:lnTo>
                    <a:pt x="0" y="127000"/>
                  </a:lnTo>
                  <a:cubicBezTo>
                    <a:pt x="0" y="56860"/>
                    <a:pt x="56860" y="0"/>
                    <a:pt x="127000" y="0"/>
                  </a:cubicBezTo>
                  <a:close/>
                </a:path>
              </a:pathLst>
            </a:custGeom>
            <a:solidFill>
              <a:srgbClr val="3C7AAB">
                <a:alpha val="8627"/>
              </a:srgbClr>
            </a:solidFill>
          </p:spPr>
        </p:sp>
        <p:sp>
          <p:nvSpPr>
            <p:cNvPr id="43" name="TextBox 43"/>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44" name="Freeform 44"/>
          <p:cNvSpPr/>
          <p:nvPr/>
        </p:nvSpPr>
        <p:spPr>
          <a:xfrm>
            <a:off x="10191394" y="6340585"/>
            <a:ext cx="2402655" cy="961062"/>
          </a:xfrm>
          <a:custGeom>
            <a:avLst/>
            <a:gdLst/>
            <a:ahLst/>
            <a:cxnLst/>
            <a:rect l="l" t="t" r="r" b="b"/>
            <a:pathLst>
              <a:path w="2402655" h="961062">
                <a:moveTo>
                  <a:pt x="0" y="0"/>
                </a:moveTo>
                <a:lnTo>
                  <a:pt x="2402655" y="0"/>
                </a:lnTo>
                <a:lnTo>
                  <a:pt x="2402655" y="961062"/>
                </a:lnTo>
                <a:lnTo>
                  <a:pt x="0" y="961062"/>
                </a:lnTo>
                <a:lnTo>
                  <a:pt x="0" y="0"/>
                </a:lnTo>
                <a:close/>
              </a:path>
            </a:pathLst>
          </a:custGeom>
          <a:blipFill>
            <a:blip r:embed="rId14"/>
            <a:stretch>
              <a:fillRect/>
            </a:stretch>
          </a:blipFill>
        </p:spPr>
      </p:sp>
      <p:sp>
        <p:nvSpPr>
          <p:cNvPr id="45" name="TextBox 45"/>
          <p:cNvSpPr txBox="1"/>
          <p:nvPr/>
        </p:nvSpPr>
        <p:spPr>
          <a:xfrm>
            <a:off x="1088965" y="760952"/>
            <a:ext cx="6615906" cy="599237"/>
          </a:xfrm>
          <a:prstGeom prst="rect">
            <a:avLst/>
          </a:prstGeom>
        </p:spPr>
        <p:txBody>
          <a:bodyPr lIns="0" tIns="0" rIns="0" bIns="0" rtlCol="0" anchor="t">
            <a:spAutoFit/>
          </a:bodyPr>
          <a:lstStyle/>
          <a:p>
            <a:pPr algn="l">
              <a:lnSpc>
                <a:spcPts val="4665"/>
              </a:lnSpc>
            </a:pPr>
            <a:r>
              <a:rPr lang="en-US" sz="4320">
                <a:solidFill>
                  <a:srgbClr val="1B2E6B"/>
                </a:solidFill>
                <a:latin typeface="Paytone One"/>
                <a:ea typeface="Paytone One"/>
                <a:cs typeface="Paytone One"/>
                <a:sym typeface="Paytone One"/>
              </a:rPr>
              <a:t>Catalogue de ressources</a:t>
            </a:r>
          </a:p>
        </p:txBody>
      </p:sp>
      <p:sp>
        <p:nvSpPr>
          <p:cNvPr id="46" name="TextBox 46"/>
          <p:cNvSpPr txBox="1"/>
          <p:nvPr/>
        </p:nvSpPr>
        <p:spPr>
          <a:xfrm>
            <a:off x="1243472" y="3832017"/>
            <a:ext cx="3272302" cy="1063625"/>
          </a:xfrm>
          <a:prstGeom prst="rect">
            <a:avLst/>
          </a:prstGeom>
        </p:spPr>
        <p:txBody>
          <a:bodyPr lIns="0" tIns="0" rIns="0" bIns="0" rtlCol="0" anchor="t">
            <a:spAutoFit/>
          </a:bodyPr>
          <a:lstStyle/>
          <a:p>
            <a:pPr algn="ctr">
              <a:lnSpc>
                <a:spcPts val="2800"/>
              </a:lnSpc>
            </a:pPr>
            <a:r>
              <a:rPr lang="en-US" sz="2000" u="sng">
                <a:solidFill>
                  <a:srgbClr val="1B2E6B"/>
                </a:solidFill>
                <a:latin typeface="Rubik"/>
                <a:ea typeface="Rubik"/>
                <a:cs typeface="Rubik"/>
                <a:sym typeface="Rubik"/>
                <a:hlinkClick r:id="rId6" tooltip="https://bneuf.auf.org/resource/home"/>
              </a:rPr>
              <a:t>Bibliothèque numérique de l'espace u</a:t>
            </a:r>
            <a:r>
              <a:rPr lang="en-US" sz="2000" u="sng">
                <a:solidFill>
                  <a:srgbClr val="1B2E6B"/>
                </a:solidFill>
                <a:latin typeface="Rubik"/>
                <a:ea typeface="Rubik"/>
                <a:cs typeface="Rubik"/>
                <a:sym typeface="Rubik"/>
                <a:hlinkClick r:id="rId6" tooltip="https://bneuf.auf.org/resource/home"/>
              </a:rPr>
              <a:t>niversitaire francophone</a:t>
            </a:r>
          </a:p>
        </p:txBody>
      </p:sp>
      <p:sp>
        <p:nvSpPr>
          <p:cNvPr id="47" name="TextBox 47"/>
          <p:cNvSpPr txBox="1"/>
          <p:nvPr/>
        </p:nvSpPr>
        <p:spPr>
          <a:xfrm>
            <a:off x="5731344" y="3832017"/>
            <a:ext cx="2628507" cy="1063625"/>
          </a:xfrm>
          <a:prstGeom prst="rect">
            <a:avLst/>
          </a:prstGeom>
        </p:spPr>
        <p:txBody>
          <a:bodyPr lIns="0" tIns="0" rIns="0" bIns="0" rtlCol="0" anchor="t">
            <a:spAutoFit/>
          </a:bodyPr>
          <a:lstStyle/>
          <a:p>
            <a:pPr algn="ctr">
              <a:lnSpc>
                <a:spcPts val="2800"/>
              </a:lnSpc>
            </a:pPr>
            <a:r>
              <a:rPr lang="en-US" sz="2000" u="sng">
                <a:solidFill>
                  <a:srgbClr val="1B2E6B"/>
                </a:solidFill>
                <a:latin typeface="Rubik"/>
                <a:ea typeface="Rubik"/>
                <a:cs typeface="Rubik"/>
                <a:sym typeface="Rubik"/>
                <a:hlinkClick r:id="rId4" tooltip="https://www.canal-u.tv"/>
              </a:rPr>
              <a:t>La vidéothèque de l’ense</a:t>
            </a:r>
            <a:r>
              <a:rPr lang="en-US" sz="2000" u="sng">
                <a:solidFill>
                  <a:srgbClr val="1B2E6B"/>
                </a:solidFill>
                <a:latin typeface="Rubik"/>
                <a:ea typeface="Rubik"/>
                <a:cs typeface="Rubik"/>
                <a:sym typeface="Rubik"/>
                <a:hlinkClick r:id="rId4" tooltip="https://www.canal-u.tv"/>
              </a:rPr>
              <a:t>ignement supérieur</a:t>
            </a:r>
          </a:p>
        </p:txBody>
      </p:sp>
      <p:sp>
        <p:nvSpPr>
          <p:cNvPr id="48" name="TextBox 48"/>
          <p:cNvSpPr txBox="1"/>
          <p:nvPr/>
        </p:nvSpPr>
        <p:spPr>
          <a:xfrm>
            <a:off x="5552483" y="7671772"/>
            <a:ext cx="2972355" cy="1416050"/>
          </a:xfrm>
          <a:prstGeom prst="rect">
            <a:avLst/>
          </a:prstGeom>
        </p:spPr>
        <p:txBody>
          <a:bodyPr lIns="0" tIns="0" rIns="0" bIns="0" rtlCol="0" anchor="t">
            <a:spAutoFit/>
          </a:bodyPr>
          <a:lstStyle/>
          <a:p>
            <a:pPr algn="ctr">
              <a:lnSpc>
                <a:spcPts val="2800"/>
              </a:lnSpc>
            </a:pPr>
            <a:r>
              <a:rPr lang="en-US" sz="2000" u="sng">
                <a:solidFill>
                  <a:srgbClr val="1B2E6B"/>
                </a:solidFill>
                <a:latin typeface="Rubik"/>
                <a:ea typeface="Rubik"/>
                <a:cs typeface="Rubik"/>
                <a:sym typeface="Rubik"/>
                <a:hlinkClick r:id="rId8" tooltip="https://www.fun-mooc.fr/fr/"/>
              </a:rPr>
              <a:t>Des cours en ligne pour découvrir, apprendre, progresser </a:t>
            </a:r>
            <a:r>
              <a:rPr lang="en-US" sz="2000" u="sng">
                <a:solidFill>
                  <a:srgbClr val="1B2E6B"/>
                </a:solidFill>
                <a:latin typeface="Rubik"/>
                <a:ea typeface="Rubik"/>
                <a:cs typeface="Rubik"/>
                <a:sym typeface="Rubik"/>
                <a:hlinkClick r:id="rId8" tooltip="https://www.fun-mooc.fr/fr/"/>
              </a:rPr>
              <a:t>et réussir</a:t>
            </a:r>
            <a:r>
              <a:rPr lang="en-US" sz="2000">
                <a:solidFill>
                  <a:srgbClr val="1B2E6B"/>
                </a:solidFill>
                <a:latin typeface="Rubik"/>
                <a:ea typeface="Rubik"/>
                <a:cs typeface="Rubik"/>
                <a:sym typeface="Rubik"/>
              </a:rPr>
              <a:t> </a:t>
            </a:r>
            <a:r>
              <a:rPr lang="en-US" sz="2000" u="sng">
                <a:solidFill>
                  <a:srgbClr val="1B2E6B"/>
                </a:solidFill>
                <a:latin typeface="Rubik"/>
                <a:ea typeface="Rubik"/>
                <a:cs typeface="Rubik"/>
                <a:sym typeface="Rubik"/>
                <a:hlinkClick r:id="rId8" tooltip="https://www.fun-mooc.fr/fr/"/>
              </a:rPr>
              <a:t>sous forme de MOOC</a:t>
            </a:r>
          </a:p>
        </p:txBody>
      </p:sp>
      <p:sp>
        <p:nvSpPr>
          <p:cNvPr id="49" name="TextBox 49"/>
          <p:cNvSpPr txBox="1"/>
          <p:nvPr/>
        </p:nvSpPr>
        <p:spPr>
          <a:xfrm>
            <a:off x="1423927" y="7671772"/>
            <a:ext cx="2911393" cy="1416050"/>
          </a:xfrm>
          <a:prstGeom prst="rect">
            <a:avLst/>
          </a:prstGeom>
        </p:spPr>
        <p:txBody>
          <a:bodyPr lIns="0" tIns="0" rIns="0" bIns="0" rtlCol="0" anchor="t">
            <a:spAutoFit/>
          </a:bodyPr>
          <a:lstStyle/>
          <a:p>
            <a:pPr algn="ctr">
              <a:lnSpc>
                <a:spcPts val="2800"/>
              </a:lnSpc>
            </a:pPr>
            <a:r>
              <a:rPr lang="en-US" sz="2000" u="sng">
                <a:solidFill>
                  <a:srgbClr val="1B2E6B"/>
                </a:solidFill>
                <a:latin typeface="Rubik"/>
                <a:ea typeface="Rubik"/>
                <a:cs typeface="Rubik"/>
                <a:sym typeface="Rubik"/>
                <a:hlinkClick r:id="rId10" tooltip="https://oercommons.org"/>
              </a:rPr>
              <a:t>Bibliothèque numérique de ressources éducat</a:t>
            </a:r>
            <a:r>
              <a:rPr lang="en-US" sz="2000" u="sng">
                <a:solidFill>
                  <a:srgbClr val="1B2E6B"/>
                </a:solidFill>
                <a:latin typeface="Rubik"/>
                <a:ea typeface="Rubik"/>
                <a:cs typeface="Rubik"/>
                <a:sym typeface="Rubik"/>
                <a:hlinkClick r:id="rId10" tooltip="https://oercommons.org"/>
              </a:rPr>
              <a:t>ives libres en anglais.</a:t>
            </a:r>
          </a:p>
        </p:txBody>
      </p:sp>
      <p:sp>
        <p:nvSpPr>
          <p:cNvPr id="50" name="TextBox 50"/>
          <p:cNvSpPr txBox="1"/>
          <p:nvPr/>
        </p:nvSpPr>
        <p:spPr>
          <a:xfrm>
            <a:off x="9499978" y="3777347"/>
            <a:ext cx="3423190" cy="1416050"/>
          </a:xfrm>
          <a:prstGeom prst="rect">
            <a:avLst/>
          </a:prstGeom>
        </p:spPr>
        <p:txBody>
          <a:bodyPr lIns="0" tIns="0" rIns="0" bIns="0" rtlCol="0" anchor="t">
            <a:spAutoFit/>
          </a:bodyPr>
          <a:lstStyle/>
          <a:p>
            <a:pPr algn="ctr">
              <a:lnSpc>
                <a:spcPts val="2800"/>
              </a:lnSpc>
            </a:pPr>
            <a:r>
              <a:rPr lang="en-US" sz="2000" u="sng">
                <a:solidFill>
                  <a:srgbClr val="1B2E6B"/>
                </a:solidFill>
                <a:latin typeface="Rubik"/>
                <a:ea typeface="Rubik"/>
                <a:cs typeface="Rubik"/>
                <a:sym typeface="Rubik"/>
                <a:hlinkClick r:id="rId15" tooltip="https://ecriplus.fr"/>
              </a:rPr>
              <a:t>Di</a:t>
            </a:r>
            <a:r>
              <a:rPr lang="en-US" sz="2000" u="sng">
                <a:solidFill>
                  <a:srgbClr val="1B2E6B"/>
                </a:solidFill>
                <a:latin typeface="Rubik"/>
                <a:ea typeface="Rubik"/>
                <a:cs typeface="Rubik"/>
                <a:sym typeface="Rubik"/>
                <a:hlinkClick r:id="rId15" tooltip="https://ecriplus.fr"/>
              </a:rPr>
              <a:t>spositif d’aide au développement des compétences en français écrit</a:t>
            </a:r>
          </a:p>
        </p:txBody>
      </p:sp>
      <p:sp>
        <p:nvSpPr>
          <p:cNvPr id="51" name="TextBox 51"/>
          <p:cNvSpPr txBox="1"/>
          <p:nvPr/>
        </p:nvSpPr>
        <p:spPr>
          <a:xfrm>
            <a:off x="13957330" y="3777347"/>
            <a:ext cx="2989450" cy="1063625"/>
          </a:xfrm>
          <a:prstGeom prst="rect">
            <a:avLst/>
          </a:prstGeom>
        </p:spPr>
        <p:txBody>
          <a:bodyPr lIns="0" tIns="0" rIns="0" bIns="0" rtlCol="0" anchor="t">
            <a:spAutoFit/>
          </a:bodyPr>
          <a:lstStyle/>
          <a:p>
            <a:pPr algn="ctr">
              <a:lnSpc>
                <a:spcPts val="2800"/>
              </a:lnSpc>
            </a:pPr>
            <a:r>
              <a:rPr lang="en-US" sz="2000" u="sng">
                <a:solidFill>
                  <a:srgbClr val="1B2E6B"/>
                </a:solidFill>
                <a:latin typeface="Rubik"/>
                <a:ea typeface="Rubik"/>
                <a:cs typeface="Rubik"/>
                <a:sym typeface="Rubik"/>
                <a:hlinkClick r:id="rId16" tooltip="https://ikigai.games/games/gamesList"/>
              </a:rPr>
              <a:t>Portail de référence en matière de jeux éducatifs</a:t>
            </a:r>
          </a:p>
        </p:txBody>
      </p:sp>
      <p:sp>
        <p:nvSpPr>
          <p:cNvPr id="53" name="TextBox 53"/>
          <p:cNvSpPr txBox="1"/>
          <p:nvPr/>
        </p:nvSpPr>
        <p:spPr>
          <a:xfrm>
            <a:off x="9724154" y="7692733"/>
            <a:ext cx="3111922" cy="1416050"/>
          </a:xfrm>
          <a:prstGeom prst="rect">
            <a:avLst/>
          </a:prstGeom>
        </p:spPr>
        <p:txBody>
          <a:bodyPr lIns="0" tIns="0" rIns="0" bIns="0" rtlCol="0" anchor="t">
            <a:spAutoFit/>
          </a:bodyPr>
          <a:lstStyle/>
          <a:p>
            <a:pPr algn="ctr">
              <a:lnSpc>
                <a:spcPts val="2800"/>
              </a:lnSpc>
            </a:pPr>
            <a:r>
              <a:rPr lang="en-US" sz="2000" u="sng">
                <a:solidFill>
                  <a:srgbClr val="1B2E6B"/>
                </a:solidFill>
                <a:latin typeface="Rubik"/>
                <a:ea typeface="Rubik"/>
                <a:cs typeface="Rubik"/>
                <a:sym typeface="Rubik"/>
                <a:hlinkClick r:id="rId17" tooltip="https://luniversitenumerique.fr/ia-sup-ressource-intelligence-artificielle/"/>
              </a:rPr>
              <a:t>Espace de ressource sur l’intelligence artificielle pour la communauté de l’enseignement supérieur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86178" y="-3778501"/>
            <a:ext cx="6801822" cy="19517373"/>
            <a:chOff x="0" y="0"/>
            <a:chExt cx="9069095" cy="26023164"/>
          </a:xfrm>
        </p:grpSpPr>
        <p:sp>
          <p:nvSpPr>
            <p:cNvPr id="3" name="Freeform 3"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2"/>
              <a:stretch>
                <a:fillRect/>
              </a:stretch>
            </a:blipFill>
          </p:spPr>
        </p:sp>
      </p:grpSp>
      <p:grpSp>
        <p:nvGrpSpPr>
          <p:cNvPr id="4" name="Group 4"/>
          <p:cNvGrpSpPr/>
          <p:nvPr/>
        </p:nvGrpSpPr>
        <p:grpSpPr>
          <a:xfrm>
            <a:off x="-16935" y="-1878806"/>
            <a:ext cx="6299197" cy="12854159"/>
            <a:chOff x="0" y="0"/>
            <a:chExt cx="8398929" cy="17138879"/>
          </a:xfrm>
        </p:grpSpPr>
        <p:sp>
          <p:nvSpPr>
            <p:cNvPr id="5" name="Freeform 5"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3"/>
              <a:stretch>
                <a:fillRect/>
              </a:stretch>
            </a:blipFill>
          </p:spPr>
        </p:sp>
      </p:grpSp>
      <p:grpSp>
        <p:nvGrpSpPr>
          <p:cNvPr id="6" name="Group 6"/>
          <p:cNvGrpSpPr/>
          <p:nvPr/>
        </p:nvGrpSpPr>
        <p:grpSpPr>
          <a:xfrm>
            <a:off x="440592" y="298426"/>
            <a:ext cx="17514345" cy="9789941"/>
            <a:chOff x="0" y="0"/>
            <a:chExt cx="23352460" cy="13053255"/>
          </a:xfrm>
        </p:grpSpPr>
        <p:grpSp>
          <p:nvGrpSpPr>
            <p:cNvPr id="7" name="Group 7"/>
            <p:cNvGrpSpPr/>
            <p:nvPr/>
          </p:nvGrpSpPr>
          <p:grpSpPr>
            <a:xfrm>
              <a:off x="0" y="0"/>
              <a:ext cx="23352460" cy="13053255"/>
              <a:chOff x="0" y="0"/>
              <a:chExt cx="1274836" cy="712591"/>
            </a:xfrm>
          </p:grpSpPr>
          <p:sp>
            <p:nvSpPr>
              <p:cNvPr id="8" name="Freeform 8"/>
              <p:cNvSpPr/>
              <p:nvPr/>
            </p:nvSpPr>
            <p:spPr>
              <a:xfrm>
                <a:off x="0" y="0"/>
                <a:ext cx="1274836" cy="712591"/>
              </a:xfrm>
              <a:custGeom>
                <a:avLst/>
                <a:gdLst/>
                <a:ahLst/>
                <a:cxnLst/>
                <a:rect l="l" t="t" r="r" b="b"/>
                <a:pathLst>
                  <a:path w="1274836" h="712591">
                    <a:moveTo>
                      <a:pt x="8633" y="0"/>
                    </a:moveTo>
                    <a:lnTo>
                      <a:pt x="1266203" y="0"/>
                    </a:lnTo>
                    <a:cubicBezTo>
                      <a:pt x="1270971" y="0"/>
                      <a:pt x="1274836" y="3865"/>
                      <a:pt x="1274836" y="8633"/>
                    </a:cubicBezTo>
                    <a:lnTo>
                      <a:pt x="1274836" y="703958"/>
                    </a:lnTo>
                    <a:cubicBezTo>
                      <a:pt x="1274836" y="708726"/>
                      <a:pt x="1270971" y="712591"/>
                      <a:pt x="1266203" y="712591"/>
                    </a:cubicBezTo>
                    <a:lnTo>
                      <a:pt x="8633" y="712591"/>
                    </a:lnTo>
                    <a:cubicBezTo>
                      <a:pt x="3865" y="712591"/>
                      <a:pt x="0" y="708726"/>
                      <a:pt x="0" y="703958"/>
                    </a:cubicBezTo>
                    <a:lnTo>
                      <a:pt x="0" y="8633"/>
                    </a:lnTo>
                    <a:cubicBezTo>
                      <a:pt x="0" y="3865"/>
                      <a:pt x="3865" y="0"/>
                      <a:pt x="8633" y="0"/>
                    </a:cubicBezTo>
                    <a:close/>
                  </a:path>
                </a:pathLst>
              </a:custGeom>
              <a:gradFill rotWithShape="1">
                <a:gsLst>
                  <a:gs pos="0">
                    <a:srgbClr val="000000">
                      <a:alpha val="32000"/>
                    </a:srgbClr>
                  </a:gs>
                  <a:gs pos="100000">
                    <a:srgbClr val="737373">
                      <a:alpha val="32000"/>
                    </a:srgbClr>
                  </a:gs>
                </a:gsLst>
                <a:lin ang="0"/>
              </a:gradFill>
            </p:spPr>
          </p:sp>
          <p:sp>
            <p:nvSpPr>
              <p:cNvPr id="9" name="TextBox 9"/>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a:off x="0" y="0"/>
              <a:ext cx="23166797" cy="12920196"/>
              <a:chOff x="0" y="0"/>
              <a:chExt cx="1264701" cy="705328"/>
            </a:xfrm>
          </p:grpSpPr>
          <p:sp>
            <p:nvSpPr>
              <p:cNvPr id="11" name="Freeform 11"/>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2" name="TextBox 12"/>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grpSp>
      <p:grpSp>
        <p:nvGrpSpPr>
          <p:cNvPr id="13" name="Group 13"/>
          <p:cNvGrpSpPr/>
          <p:nvPr/>
        </p:nvGrpSpPr>
        <p:grpSpPr>
          <a:xfrm>
            <a:off x="10346502" y="796242"/>
            <a:ext cx="4269446" cy="3892330"/>
            <a:chOff x="0" y="0"/>
            <a:chExt cx="812800" cy="741006"/>
          </a:xfrm>
        </p:grpSpPr>
        <p:sp>
          <p:nvSpPr>
            <p:cNvPr id="14" name="Freeform 14"/>
            <p:cNvSpPr/>
            <p:nvPr/>
          </p:nvSpPr>
          <p:spPr>
            <a:xfrm>
              <a:off x="0" y="0"/>
              <a:ext cx="812800" cy="741006"/>
            </a:xfrm>
            <a:custGeom>
              <a:avLst/>
              <a:gdLst/>
              <a:ahLst/>
              <a:cxnLst/>
              <a:rect l="l" t="t" r="r" b="b"/>
              <a:pathLst>
                <a:path w="812800" h="741006">
                  <a:moveTo>
                    <a:pt x="0" y="0"/>
                  </a:moveTo>
                  <a:lnTo>
                    <a:pt x="812800" y="0"/>
                  </a:lnTo>
                  <a:lnTo>
                    <a:pt x="812800" y="741006"/>
                  </a:lnTo>
                  <a:lnTo>
                    <a:pt x="0" y="741006"/>
                  </a:lnTo>
                  <a:close/>
                </a:path>
              </a:pathLst>
            </a:custGeom>
            <a:solidFill>
              <a:srgbClr val="FFFFFF"/>
            </a:solidFill>
            <a:ln w="19050" cap="sq">
              <a:solidFill>
                <a:srgbClr val="1C98ED"/>
              </a:solidFill>
              <a:prstDash val="solid"/>
              <a:miter/>
            </a:ln>
          </p:spPr>
        </p:sp>
        <p:sp>
          <p:nvSpPr>
            <p:cNvPr id="15" name="TextBox 15"/>
            <p:cNvSpPr txBox="1"/>
            <p:nvPr/>
          </p:nvSpPr>
          <p:spPr>
            <a:xfrm>
              <a:off x="0" y="-57150"/>
              <a:ext cx="812800" cy="798156"/>
            </a:xfrm>
            <a:prstGeom prst="rect">
              <a:avLst/>
            </a:prstGeom>
          </p:spPr>
          <p:txBody>
            <a:bodyPr lIns="50800" tIns="50800" rIns="50800" bIns="50800" rtlCol="0" anchor="ctr"/>
            <a:lstStyle/>
            <a:p>
              <a:pPr algn="ctr">
                <a:lnSpc>
                  <a:spcPts val="3359"/>
                </a:lnSpc>
              </a:pPr>
              <a:endParaRPr/>
            </a:p>
          </p:txBody>
        </p:sp>
      </p:grpSp>
      <p:sp>
        <p:nvSpPr>
          <p:cNvPr id="16" name="TextBox 16"/>
          <p:cNvSpPr txBox="1"/>
          <p:nvPr/>
        </p:nvSpPr>
        <p:spPr>
          <a:xfrm>
            <a:off x="7776161" y="6548692"/>
            <a:ext cx="4260240" cy="414678"/>
          </a:xfrm>
          <a:prstGeom prst="rect">
            <a:avLst/>
          </a:prstGeom>
        </p:spPr>
        <p:txBody>
          <a:bodyPr lIns="0" tIns="0" rIns="0" bIns="0" rtlCol="0" anchor="t">
            <a:spAutoFit/>
          </a:bodyPr>
          <a:lstStyle/>
          <a:p>
            <a:pPr algn="ctr">
              <a:lnSpc>
                <a:spcPts val="3327"/>
              </a:lnSpc>
            </a:pPr>
            <a:r>
              <a:rPr lang="en-US" sz="2376" b="1">
                <a:solidFill>
                  <a:srgbClr val="2C89CB"/>
                </a:solidFill>
                <a:latin typeface="Rubik Bold"/>
                <a:ea typeface="Rubik Bold"/>
                <a:cs typeface="Rubik Bold"/>
                <a:sym typeface="Rubik Bold"/>
              </a:rPr>
              <a:t> Méthodologie</a:t>
            </a:r>
          </a:p>
        </p:txBody>
      </p:sp>
      <p:sp>
        <p:nvSpPr>
          <p:cNvPr id="17" name="TextBox 17"/>
          <p:cNvSpPr txBox="1"/>
          <p:nvPr/>
        </p:nvSpPr>
        <p:spPr>
          <a:xfrm>
            <a:off x="12900052" y="6548692"/>
            <a:ext cx="4269446" cy="414678"/>
          </a:xfrm>
          <a:prstGeom prst="rect">
            <a:avLst/>
          </a:prstGeom>
        </p:spPr>
        <p:txBody>
          <a:bodyPr lIns="0" tIns="0" rIns="0" bIns="0" rtlCol="0" anchor="t">
            <a:spAutoFit/>
          </a:bodyPr>
          <a:lstStyle/>
          <a:p>
            <a:pPr algn="ctr">
              <a:lnSpc>
                <a:spcPts val="3327"/>
              </a:lnSpc>
            </a:pPr>
            <a:r>
              <a:rPr lang="en-US" sz="2376" b="1">
                <a:solidFill>
                  <a:srgbClr val="24A354"/>
                </a:solidFill>
                <a:latin typeface="Rubik Bold"/>
                <a:ea typeface="Rubik Bold"/>
                <a:cs typeface="Rubik Bold"/>
                <a:sym typeface="Rubik Bold"/>
              </a:rPr>
              <a:t>Anglais</a:t>
            </a:r>
          </a:p>
        </p:txBody>
      </p:sp>
      <p:grpSp>
        <p:nvGrpSpPr>
          <p:cNvPr id="18" name="Group 18"/>
          <p:cNvGrpSpPr/>
          <p:nvPr/>
        </p:nvGrpSpPr>
        <p:grpSpPr>
          <a:xfrm>
            <a:off x="12900052" y="5193397"/>
            <a:ext cx="4269446" cy="4429341"/>
            <a:chOff x="0" y="0"/>
            <a:chExt cx="812800" cy="843240"/>
          </a:xfrm>
        </p:grpSpPr>
        <p:sp>
          <p:nvSpPr>
            <p:cNvPr id="19" name="Freeform 19"/>
            <p:cNvSpPr/>
            <p:nvPr/>
          </p:nvSpPr>
          <p:spPr>
            <a:xfrm>
              <a:off x="0" y="0"/>
              <a:ext cx="812800" cy="843240"/>
            </a:xfrm>
            <a:custGeom>
              <a:avLst/>
              <a:gdLst/>
              <a:ahLst/>
              <a:cxnLst/>
              <a:rect l="l" t="t" r="r" b="b"/>
              <a:pathLst>
                <a:path w="812800" h="843240">
                  <a:moveTo>
                    <a:pt x="0" y="0"/>
                  </a:moveTo>
                  <a:lnTo>
                    <a:pt x="812800" y="0"/>
                  </a:lnTo>
                  <a:lnTo>
                    <a:pt x="812800" y="843240"/>
                  </a:lnTo>
                  <a:lnTo>
                    <a:pt x="0" y="843240"/>
                  </a:lnTo>
                  <a:close/>
                </a:path>
              </a:pathLst>
            </a:custGeom>
            <a:solidFill>
              <a:srgbClr val="FFFFFF"/>
            </a:solidFill>
            <a:ln w="19050" cap="sq">
              <a:solidFill>
                <a:srgbClr val="054897"/>
              </a:solidFill>
              <a:prstDash val="solid"/>
              <a:miter/>
            </a:ln>
          </p:spPr>
        </p:sp>
        <p:sp>
          <p:nvSpPr>
            <p:cNvPr id="20" name="TextBox 20"/>
            <p:cNvSpPr txBox="1"/>
            <p:nvPr/>
          </p:nvSpPr>
          <p:spPr>
            <a:xfrm>
              <a:off x="0" y="-57150"/>
              <a:ext cx="812800" cy="900390"/>
            </a:xfrm>
            <a:prstGeom prst="rect">
              <a:avLst/>
            </a:prstGeom>
          </p:spPr>
          <p:txBody>
            <a:bodyPr lIns="50800" tIns="50800" rIns="50800" bIns="50800" rtlCol="0" anchor="ctr"/>
            <a:lstStyle/>
            <a:p>
              <a:pPr algn="ctr">
                <a:lnSpc>
                  <a:spcPts val="3359"/>
                </a:lnSpc>
              </a:pPr>
              <a:endParaRPr/>
            </a:p>
          </p:txBody>
        </p:sp>
      </p:grpSp>
      <p:grpSp>
        <p:nvGrpSpPr>
          <p:cNvPr id="21" name="Group 21"/>
          <p:cNvGrpSpPr/>
          <p:nvPr/>
        </p:nvGrpSpPr>
        <p:grpSpPr>
          <a:xfrm>
            <a:off x="7760879" y="5193397"/>
            <a:ext cx="4269446" cy="4429341"/>
            <a:chOff x="0" y="0"/>
            <a:chExt cx="812800" cy="843240"/>
          </a:xfrm>
        </p:grpSpPr>
        <p:sp>
          <p:nvSpPr>
            <p:cNvPr id="22" name="Freeform 22"/>
            <p:cNvSpPr/>
            <p:nvPr/>
          </p:nvSpPr>
          <p:spPr>
            <a:xfrm>
              <a:off x="0" y="0"/>
              <a:ext cx="812800" cy="843240"/>
            </a:xfrm>
            <a:custGeom>
              <a:avLst/>
              <a:gdLst/>
              <a:ahLst/>
              <a:cxnLst/>
              <a:rect l="l" t="t" r="r" b="b"/>
              <a:pathLst>
                <a:path w="812800" h="843240">
                  <a:moveTo>
                    <a:pt x="0" y="0"/>
                  </a:moveTo>
                  <a:lnTo>
                    <a:pt x="812800" y="0"/>
                  </a:lnTo>
                  <a:lnTo>
                    <a:pt x="812800" y="843240"/>
                  </a:lnTo>
                  <a:lnTo>
                    <a:pt x="0" y="843240"/>
                  </a:lnTo>
                  <a:close/>
                </a:path>
              </a:pathLst>
            </a:custGeom>
            <a:solidFill>
              <a:srgbClr val="FFFFFF"/>
            </a:solidFill>
            <a:ln w="19050" cap="sq">
              <a:solidFill>
                <a:srgbClr val="C4040C"/>
              </a:solidFill>
              <a:prstDash val="solid"/>
              <a:miter/>
            </a:ln>
          </p:spPr>
        </p:sp>
        <p:sp>
          <p:nvSpPr>
            <p:cNvPr id="23" name="TextBox 23"/>
            <p:cNvSpPr txBox="1"/>
            <p:nvPr/>
          </p:nvSpPr>
          <p:spPr>
            <a:xfrm>
              <a:off x="0" y="-57150"/>
              <a:ext cx="812800" cy="900390"/>
            </a:xfrm>
            <a:prstGeom prst="rect">
              <a:avLst/>
            </a:prstGeom>
          </p:spPr>
          <p:txBody>
            <a:bodyPr lIns="50800" tIns="50800" rIns="50800" bIns="50800" rtlCol="0" anchor="ctr"/>
            <a:lstStyle/>
            <a:p>
              <a:pPr algn="ctr">
                <a:lnSpc>
                  <a:spcPts val="3359"/>
                </a:lnSpc>
              </a:pPr>
              <a:endParaRPr/>
            </a:p>
          </p:txBody>
        </p:sp>
      </p:grpSp>
      <p:grpSp>
        <p:nvGrpSpPr>
          <p:cNvPr id="24" name="Group 24"/>
          <p:cNvGrpSpPr/>
          <p:nvPr/>
        </p:nvGrpSpPr>
        <p:grpSpPr>
          <a:xfrm rot="-5400000">
            <a:off x="11879288" y="-799114"/>
            <a:ext cx="1203875" cy="4811727"/>
            <a:chOff x="0" y="0"/>
            <a:chExt cx="569030" cy="2274337"/>
          </a:xfrm>
        </p:grpSpPr>
        <p:sp>
          <p:nvSpPr>
            <p:cNvPr id="25" name="Freeform 25"/>
            <p:cNvSpPr/>
            <p:nvPr/>
          </p:nvSpPr>
          <p:spPr>
            <a:xfrm>
              <a:off x="0" y="0"/>
              <a:ext cx="569030" cy="2274337"/>
            </a:xfrm>
            <a:custGeom>
              <a:avLst/>
              <a:gdLst/>
              <a:ahLst/>
              <a:cxnLst/>
              <a:rect l="l" t="t" r="r" b="b"/>
              <a:pathLst>
                <a:path w="569030" h="2274337">
                  <a:moveTo>
                    <a:pt x="0" y="50800"/>
                  </a:moveTo>
                  <a:lnTo>
                    <a:pt x="284515" y="0"/>
                  </a:lnTo>
                  <a:lnTo>
                    <a:pt x="569030" y="50800"/>
                  </a:lnTo>
                  <a:lnTo>
                    <a:pt x="569030" y="2223537"/>
                  </a:lnTo>
                  <a:lnTo>
                    <a:pt x="284515" y="2274337"/>
                  </a:lnTo>
                  <a:lnTo>
                    <a:pt x="0" y="2223537"/>
                  </a:lnTo>
                  <a:lnTo>
                    <a:pt x="0" y="50800"/>
                  </a:lnTo>
                  <a:close/>
                </a:path>
              </a:pathLst>
            </a:custGeom>
            <a:solidFill>
              <a:srgbClr val="2479DF"/>
            </a:solidFill>
            <a:ln w="9525" cap="sq">
              <a:solidFill>
                <a:srgbClr val="054897"/>
              </a:solidFill>
              <a:prstDash val="solid"/>
              <a:miter/>
            </a:ln>
          </p:spPr>
        </p:sp>
        <p:sp>
          <p:nvSpPr>
            <p:cNvPr id="26" name="TextBox 26"/>
            <p:cNvSpPr txBox="1"/>
            <p:nvPr/>
          </p:nvSpPr>
          <p:spPr>
            <a:xfrm>
              <a:off x="0" y="-31750"/>
              <a:ext cx="569030" cy="2280687"/>
            </a:xfrm>
            <a:prstGeom prst="rect">
              <a:avLst/>
            </a:prstGeom>
          </p:spPr>
          <p:txBody>
            <a:bodyPr lIns="50800" tIns="50800" rIns="50800" bIns="50800" rtlCol="0" anchor="ctr"/>
            <a:lstStyle/>
            <a:p>
              <a:pPr algn="ctr">
                <a:lnSpc>
                  <a:spcPts val="3359"/>
                </a:lnSpc>
              </a:pPr>
              <a:endParaRPr/>
            </a:p>
          </p:txBody>
        </p:sp>
      </p:grpSp>
      <p:grpSp>
        <p:nvGrpSpPr>
          <p:cNvPr id="27" name="Group 27"/>
          <p:cNvGrpSpPr/>
          <p:nvPr/>
        </p:nvGrpSpPr>
        <p:grpSpPr>
          <a:xfrm rot="-5400000">
            <a:off x="9309961" y="3599056"/>
            <a:ext cx="1201845" cy="4811727"/>
            <a:chOff x="0" y="0"/>
            <a:chExt cx="568071" cy="2274337"/>
          </a:xfrm>
        </p:grpSpPr>
        <p:sp>
          <p:nvSpPr>
            <p:cNvPr id="28" name="Freeform 28"/>
            <p:cNvSpPr/>
            <p:nvPr/>
          </p:nvSpPr>
          <p:spPr>
            <a:xfrm>
              <a:off x="0" y="0"/>
              <a:ext cx="568071" cy="2274337"/>
            </a:xfrm>
            <a:custGeom>
              <a:avLst/>
              <a:gdLst/>
              <a:ahLst/>
              <a:cxnLst/>
              <a:rect l="l" t="t" r="r" b="b"/>
              <a:pathLst>
                <a:path w="568071" h="2274337">
                  <a:moveTo>
                    <a:pt x="0" y="50800"/>
                  </a:moveTo>
                  <a:lnTo>
                    <a:pt x="284035" y="0"/>
                  </a:lnTo>
                  <a:lnTo>
                    <a:pt x="568071" y="50800"/>
                  </a:lnTo>
                  <a:lnTo>
                    <a:pt x="568071" y="2223537"/>
                  </a:lnTo>
                  <a:lnTo>
                    <a:pt x="284035" y="2274337"/>
                  </a:lnTo>
                  <a:lnTo>
                    <a:pt x="0" y="2223537"/>
                  </a:lnTo>
                  <a:lnTo>
                    <a:pt x="0" y="50800"/>
                  </a:lnTo>
                  <a:close/>
                </a:path>
              </a:pathLst>
            </a:custGeom>
            <a:solidFill>
              <a:srgbClr val="C4040C"/>
            </a:solidFill>
            <a:ln w="9525" cap="sq">
              <a:solidFill>
                <a:srgbClr val="C4040C"/>
              </a:solidFill>
              <a:prstDash val="solid"/>
              <a:miter/>
            </a:ln>
          </p:spPr>
        </p:sp>
        <p:sp>
          <p:nvSpPr>
            <p:cNvPr id="29" name="TextBox 29"/>
            <p:cNvSpPr txBox="1"/>
            <p:nvPr/>
          </p:nvSpPr>
          <p:spPr>
            <a:xfrm>
              <a:off x="0" y="-31750"/>
              <a:ext cx="568071" cy="2280687"/>
            </a:xfrm>
            <a:prstGeom prst="rect">
              <a:avLst/>
            </a:prstGeom>
          </p:spPr>
          <p:txBody>
            <a:bodyPr lIns="50800" tIns="50800" rIns="50800" bIns="50800" rtlCol="0" anchor="ctr"/>
            <a:lstStyle/>
            <a:p>
              <a:pPr algn="ctr">
                <a:lnSpc>
                  <a:spcPts val="3359"/>
                </a:lnSpc>
              </a:pPr>
              <a:endParaRPr/>
            </a:p>
          </p:txBody>
        </p:sp>
      </p:grpSp>
      <p:grpSp>
        <p:nvGrpSpPr>
          <p:cNvPr id="30" name="Group 30"/>
          <p:cNvGrpSpPr/>
          <p:nvPr/>
        </p:nvGrpSpPr>
        <p:grpSpPr>
          <a:xfrm rot="-5400000">
            <a:off x="14450645" y="3599056"/>
            <a:ext cx="1201845" cy="4811727"/>
            <a:chOff x="0" y="0"/>
            <a:chExt cx="568071" cy="2274337"/>
          </a:xfrm>
        </p:grpSpPr>
        <p:sp>
          <p:nvSpPr>
            <p:cNvPr id="31" name="Freeform 31"/>
            <p:cNvSpPr/>
            <p:nvPr/>
          </p:nvSpPr>
          <p:spPr>
            <a:xfrm>
              <a:off x="0" y="0"/>
              <a:ext cx="568071" cy="2274337"/>
            </a:xfrm>
            <a:custGeom>
              <a:avLst/>
              <a:gdLst/>
              <a:ahLst/>
              <a:cxnLst/>
              <a:rect l="l" t="t" r="r" b="b"/>
              <a:pathLst>
                <a:path w="568071" h="2274337">
                  <a:moveTo>
                    <a:pt x="0" y="50800"/>
                  </a:moveTo>
                  <a:lnTo>
                    <a:pt x="284035" y="0"/>
                  </a:lnTo>
                  <a:lnTo>
                    <a:pt x="568071" y="50800"/>
                  </a:lnTo>
                  <a:lnTo>
                    <a:pt x="568071" y="2223537"/>
                  </a:lnTo>
                  <a:lnTo>
                    <a:pt x="284035" y="2274337"/>
                  </a:lnTo>
                  <a:lnTo>
                    <a:pt x="0" y="2223537"/>
                  </a:lnTo>
                  <a:lnTo>
                    <a:pt x="0" y="50800"/>
                  </a:lnTo>
                  <a:close/>
                </a:path>
              </a:pathLst>
            </a:custGeom>
            <a:solidFill>
              <a:srgbClr val="054897"/>
            </a:solidFill>
            <a:ln w="9525" cap="sq">
              <a:solidFill>
                <a:srgbClr val="054897"/>
              </a:solidFill>
              <a:prstDash val="solid"/>
              <a:miter/>
            </a:ln>
          </p:spPr>
        </p:sp>
        <p:sp>
          <p:nvSpPr>
            <p:cNvPr id="32" name="TextBox 32"/>
            <p:cNvSpPr txBox="1"/>
            <p:nvPr/>
          </p:nvSpPr>
          <p:spPr>
            <a:xfrm>
              <a:off x="0" y="-31750"/>
              <a:ext cx="568071" cy="2280687"/>
            </a:xfrm>
            <a:prstGeom prst="rect">
              <a:avLst/>
            </a:prstGeom>
          </p:spPr>
          <p:txBody>
            <a:bodyPr lIns="50800" tIns="50800" rIns="50800" bIns="50800" rtlCol="0" anchor="ctr"/>
            <a:lstStyle/>
            <a:p>
              <a:pPr algn="ctr">
                <a:lnSpc>
                  <a:spcPts val="3359"/>
                </a:lnSpc>
              </a:pPr>
              <a:endParaRPr/>
            </a:p>
          </p:txBody>
        </p:sp>
      </p:grpSp>
      <p:sp>
        <p:nvSpPr>
          <p:cNvPr id="33" name="TextBox 33"/>
          <p:cNvSpPr txBox="1"/>
          <p:nvPr/>
        </p:nvSpPr>
        <p:spPr>
          <a:xfrm>
            <a:off x="10404422" y="2536621"/>
            <a:ext cx="4058525" cy="1951926"/>
          </a:xfrm>
          <a:prstGeom prst="rect">
            <a:avLst/>
          </a:prstGeom>
        </p:spPr>
        <p:txBody>
          <a:bodyPr lIns="0" tIns="0" rIns="0" bIns="0" rtlCol="0" anchor="t">
            <a:spAutoFit/>
          </a:bodyPr>
          <a:lstStyle/>
          <a:p>
            <a:pPr marL="493342" lvl="1" indent="-246671" algn="l">
              <a:lnSpc>
                <a:spcPts val="3199"/>
              </a:lnSpc>
              <a:buFont typeface="Arial"/>
              <a:buChar char="•"/>
            </a:pPr>
            <a:r>
              <a:rPr lang="en-US" sz="2285" u="sng">
                <a:solidFill>
                  <a:srgbClr val="1B2E6B"/>
                </a:solidFill>
                <a:latin typeface="Rubik"/>
                <a:ea typeface="Rubik"/>
                <a:cs typeface="Rubik"/>
                <a:sym typeface="Rubik"/>
                <a:hlinkClick r:id="rId4" tooltip="https://unsplash.com/fr"/>
              </a:rPr>
              <a:t>Unsplash</a:t>
            </a:r>
          </a:p>
          <a:p>
            <a:pPr marL="493342" lvl="1" indent="-246671" algn="l">
              <a:lnSpc>
                <a:spcPts val="3199"/>
              </a:lnSpc>
              <a:buFont typeface="Arial"/>
              <a:buChar char="•"/>
            </a:pPr>
            <a:r>
              <a:rPr lang="en-US" sz="2285" u="sng">
                <a:solidFill>
                  <a:srgbClr val="1B2E6B"/>
                </a:solidFill>
                <a:latin typeface="Rubik"/>
                <a:ea typeface="Rubik"/>
                <a:cs typeface="Rubik"/>
                <a:sym typeface="Rubik"/>
                <a:hlinkClick r:id="rId5" tooltip="https://pixabay.com/fr/"/>
              </a:rPr>
              <a:t>Pixabay</a:t>
            </a:r>
          </a:p>
          <a:p>
            <a:pPr marL="493342" lvl="1" indent="-246671" algn="l">
              <a:lnSpc>
                <a:spcPts val="3199"/>
              </a:lnSpc>
              <a:buFont typeface="Arial"/>
              <a:buChar char="•"/>
            </a:pPr>
            <a:r>
              <a:rPr lang="en-US" sz="2285" u="sng">
                <a:solidFill>
                  <a:srgbClr val="1B2E6B"/>
                </a:solidFill>
                <a:latin typeface="Rubik"/>
                <a:ea typeface="Rubik"/>
                <a:cs typeface="Rubik"/>
                <a:sym typeface="Rubik"/>
                <a:hlinkClick r:id="rId6" tooltip="https://www.pexels.com/fr-fr/"/>
              </a:rPr>
              <a:t>Pexels</a:t>
            </a:r>
          </a:p>
          <a:p>
            <a:pPr marL="493342" lvl="1" indent="-246671" algn="l">
              <a:lnSpc>
                <a:spcPts val="3199"/>
              </a:lnSpc>
              <a:buFont typeface="Arial"/>
              <a:buChar char="•"/>
            </a:pPr>
            <a:r>
              <a:rPr lang="en-US" sz="2285" u="sng">
                <a:solidFill>
                  <a:srgbClr val="1B2E6B"/>
                </a:solidFill>
                <a:latin typeface="Rubik"/>
                <a:ea typeface="Rubik"/>
                <a:cs typeface="Rubik"/>
                <a:sym typeface="Rubik"/>
                <a:hlinkClick r:id="rId7" tooltip="https://www.publicdomainpictures.net/fr/"/>
              </a:rPr>
              <a:t>Public Domain Pictures</a:t>
            </a:r>
          </a:p>
          <a:p>
            <a:pPr algn="l">
              <a:lnSpc>
                <a:spcPts val="2815"/>
              </a:lnSpc>
            </a:pPr>
            <a:endParaRPr lang="en-US" sz="2285" u="sng">
              <a:solidFill>
                <a:srgbClr val="1B2E6B"/>
              </a:solidFill>
              <a:latin typeface="Rubik"/>
              <a:ea typeface="Rubik"/>
              <a:cs typeface="Rubik"/>
              <a:sym typeface="Rubik"/>
              <a:hlinkClick r:id="rId7" tooltip="https://www.publicdomainpictures.net/fr/"/>
            </a:endParaRPr>
          </a:p>
        </p:txBody>
      </p:sp>
      <p:sp>
        <p:nvSpPr>
          <p:cNvPr id="34" name="Freeform 34"/>
          <p:cNvSpPr/>
          <p:nvPr/>
        </p:nvSpPr>
        <p:spPr>
          <a:xfrm rot="449148">
            <a:off x="12960514" y="2666193"/>
            <a:ext cx="1324391" cy="1014815"/>
          </a:xfrm>
          <a:custGeom>
            <a:avLst/>
            <a:gdLst/>
            <a:ahLst/>
            <a:cxnLst/>
            <a:rect l="l" t="t" r="r" b="b"/>
            <a:pathLst>
              <a:path w="1324391" h="1014815">
                <a:moveTo>
                  <a:pt x="0" y="0"/>
                </a:moveTo>
                <a:lnTo>
                  <a:pt x="1324391" y="0"/>
                </a:lnTo>
                <a:lnTo>
                  <a:pt x="1324391" y="1014815"/>
                </a:lnTo>
                <a:lnTo>
                  <a:pt x="0" y="1014815"/>
                </a:lnTo>
                <a:lnTo>
                  <a:pt x="0" y="0"/>
                </a:lnTo>
                <a:close/>
              </a:path>
            </a:pathLst>
          </a:custGeom>
          <a:blipFill>
            <a:blip r:embed="rId8"/>
            <a:stretch>
              <a:fillRect/>
            </a:stretch>
          </a:blipFill>
        </p:spPr>
      </p:sp>
      <p:sp>
        <p:nvSpPr>
          <p:cNvPr id="35" name="Freeform 35"/>
          <p:cNvSpPr/>
          <p:nvPr/>
        </p:nvSpPr>
        <p:spPr>
          <a:xfrm>
            <a:off x="15244647" y="8357498"/>
            <a:ext cx="1607024" cy="972250"/>
          </a:xfrm>
          <a:custGeom>
            <a:avLst/>
            <a:gdLst/>
            <a:ahLst/>
            <a:cxnLst/>
            <a:rect l="l" t="t" r="r" b="b"/>
            <a:pathLst>
              <a:path w="1607024" h="972250">
                <a:moveTo>
                  <a:pt x="0" y="0"/>
                </a:moveTo>
                <a:lnTo>
                  <a:pt x="1607024" y="0"/>
                </a:lnTo>
                <a:lnTo>
                  <a:pt x="1607024" y="972249"/>
                </a:lnTo>
                <a:lnTo>
                  <a:pt x="0" y="972249"/>
                </a:lnTo>
                <a:lnTo>
                  <a:pt x="0" y="0"/>
                </a:lnTo>
                <a:close/>
              </a:path>
            </a:pathLst>
          </a:custGeom>
          <a:blipFill>
            <a:blip r:embed="rId9"/>
            <a:stretch>
              <a:fillRect/>
            </a:stretch>
          </a:blipFill>
        </p:spPr>
      </p:sp>
      <p:sp>
        <p:nvSpPr>
          <p:cNvPr id="36" name="TextBox 36"/>
          <p:cNvSpPr txBox="1"/>
          <p:nvPr/>
        </p:nvSpPr>
        <p:spPr>
          <a:xfrm>
            <a:off x="1088965" y="760952"/>
            <a:ext cx="7218680" cy="599237"/>
          </a:xfrm>
          <a:prstGeom prst="rect">
            <a:avLst/>
          </a:prstGeom>
        </p:spPr>
        <p:txBody>
          <a:bodyPr lIns="0" tIns="0" rIns="0" bIns="0" rtlCol="0" anchor="t">
            <a:spAutoFit/>
          </a:bodyPr>
          <a:lstStyle/>
          <a:p>
            <a:pPr algn="l">
              <a:lnSpc>
                <a:spcPts val="4665"/>
              </a:lnSpc>
            </a:pPr>
            <a:r>
              <a:rPr lang="en-US" sz="4320">
                <a:solidFill>
                  <a:srgbClr val="1B2E6B"/>
                </a:solidFill>
                <a:latin typeface="Paytone One"/>
                <a:ea typeface="Paytone One"/>
                <a:cs typeface="Paytone One"/>
                <a:sym typeface="Paytone One"/>
              </a:rPr>
              <a:t>Les formats libres de droit</a:t>
            </a:r>
          </a:p>
        </p:txBody>
      </p:sp>
      <p:sp>
        <p:nvSpPr>
          <p:cNvPr id="37" name="TextBox 37"/>
          <p:cNvSpPr txBox="1"/>
          <p:nvPr/>
        </p:nvSpPr>
        <p:spPr>
          <a:xfrm>
            <a:off x="13063578" y="7112135"/>
            <a:ext cx="3975978" cy="1591496"/>
          </a:xfrm>
          <a:prstGeom prst="rect">
            <a:avLst/>
          </a:prstGeom>
        </p:spPr>
        <p:txBody>
          <a:bodyPr lIns="0" tIns="0" rIns="0" bIns="0" rtlCol="0" anchor="t">
            <a:spAutoFit/>
          </a:bodyPr>
          <a:lstStyle/>
          <a:p>
            <a:pPr marL="493342" lvl="1" indent="-246671" algn="l">
              <a:lnSpc>
                <a:spcPts val="3199"/>
              </a:lnSpc>
              <a:buFont typeface="Arial"/>
              <a:buChar char="•"/>
            </a:pPr>
            <a:r>
              <a:rPr lang="en-US" sz="2285" u="sng">
                <a:solidFill>
                  <a:srgbClr val="1B2E6B"/>
                </a:solidFill>
                <a:latin typeface="Rubik"/>
                <a:ea typeface="Rubik"/>
                <a:cs typeface="Rubik"/>
                <a:sym typeface="Rubik"/>
                <a:hlinkClick r:id="rId10" tooltip="https://www.pexels.com/fr-fr/chercher/videos/"/>
              </a:rPr>
              <a:t>Pexels Videos</a:t>
            </a:r>
          </a:p>
          <a:p>
            <a:pPr marL="493342" lvl="1" indent="-246671" algn="l">
              <a:lnSpc>
                <a:spcPts val="3199"/>
              </a:lnSpc>
              <a:buFont typeface="Arial"/>
              <a:buChar char="•"/>
            </a:pPr>
            <a:r>
              <a:rPr lang="en-US" sz="2285" u="sng">
                <a:solidFill>
                  <a:srgbClr val="1B2E6B"/>
                </a:solidFill>
                <a:latin typeface="Rubik"/>
                <a:ea typeface="Rubik"/>
                <a:cs typeface="Rubik"/>
                <a:sym typeface="Rubik"/>
                <a:hlinkClick r:id="rId11" tooltip="https://pixabay.com/fr/videos/search/videos/"/>
              </a:rPr>
              <a:t>Pixabay Videos</a:t>
            </a:r>
          </a:p>
          <a:p>
            <a:pPr marL="493342" lvl="1" indent="-246671" algn="l">
              <a:lnSpc>
                <a:spcPts val="3199"/>
              </a:lnSpc>
              <a:buFont typeface="Arial"/>
              <a:buChar char="•"/>
            </a:pPr>
            <a:r>
              <a:rPr lang="en-US" sz="2285" u="sng">
                <a:solidFill>
                  <a:srgbClr val="1B2E6B"/>
                </a:solidFill>
                <a:latin typeface="Rubik"/>
                <a:ea typeface="Rubik"/>
                <a:cs typeface="Rubik"/>
                <a:sym typeface="Rubik"/>
                <a:hlinkClick r:id="rId12" tooltip="https://coverr.co"/>
              </a:rPr>
              <a:t>Coverr</a:t>
            </a:r>
          </a:p>
          <a:p>
            <a:pPr algn="l">
              <a:lnSpc>
                <a:spcPts val="3199"/>
              </a:lnSpc>
            </a:pPr>
            <a:endParaRPr lang="en-US" sz="2285" u="sng">
              <a:solidFill>
                <a:srgbClr val="1B2E6B"/>
              </a:solidFill>
              <a:latin typeface="Rubik"/>
              <a:ea typeface="Rubik"/>
              <a:cs typeface="Rubik"/>
              <a:sym typeface="Rubik"/>
              <a:hlinkClick r:id="rId12" tooltip="https://coverr.co"/>
            </a:endParaRPr>
          </a:p>
        </p:txBody>
      </p:sp>
      <p:sp>
        <p:nvSpPr>
          <p:cNvPr id="38" name="TextBox 38"/>
          <p:cNvSpPr txBox="1"/>
          <p:nvPr/>
        </p:nvSpPr>
        <p:spPr>
          <a:xfrm>
            <a:off x="7929019" y="6736981"/>
            <a:ext cx="3223928" cy="3193408"/>
          </a:xfrm>
          <a:prstGeom prst="rect">
            <a:avLst/>
          </a:prstGeom>
        </p:spPr>
        <p:txBody>
          <a:bodyPr lIns="0" tIns="0" rIns="0" bIns="0" rtlCol="0" anchor="t">
            <a:spAutoFit/>
          </a:bodyPr>
          <a:lstStyle/>
          <a:p>
            <a:pPr marL="493342" lvl="1" indent="-246671" algn="l">
              <a:lnSpc>
                <a:spcPts val="3199"/>
              </a:lnSpc>
              <a:buFont typeface="Arial"/>
              <a:buChar char="•"/>
            </a:pPr>
            <a:r>
              <a:rPr lang="en-US" sz="2285" u="sng">
                <a:solidFill>
                  <a:srgbClr val="1B2E6B"/>
                </a:solidFill>
                <a:latin typeface="Rubik"/>
                <a:ea typeface="Rubik"/>
                <a:cs typeface="Rubik"/>
                <a:sym typeface="Rubik"/>
                <a:hlinkClick r:id="rId13" tooltip="https://www.numistral.fr/fr"/>
              </a:rPr>
              <a:t>Numistral</a:t>
            </a:r>
          </a:p>
          <a:p>
            <a:pPr marL="493342" lvl="1" indent="-246671" algn="l">
              <a:lnSpc>
                <a:spcPts val="3199"/>
              </a:lnSpc>
              <a:buFont typeface="Arial"/>
              <a:buChar char="•"/>
            </a:pPr>
            <a:r>
              <a:rPr lang="en-US" sz="2285" u="sng">
                <a:solidFill>
                  <a:srgbClr val="1B2E6B"/>
                </a:solidFill>
                <a:latin typeface="Rubik"/>
                <a:ea typeface="Rubik"/>
                <a:cs typeface="Rubik"/>
                <a:sym typeface="Rubik"/>
                <a:hlinkClick r:id="rId14" tooltip="https://digitalcollections.nypl.org"/>
              </a:rPr>
              <a:t>The New York Public Library Digital Collections</a:t>
            </a:r>
          </a:p>
          <a:p>
            <a:pPr marL="493342" lvl="1" indent="-246671" algn="l">
              <a:lnSpc>
                <a:spcPts val="3199"/>
              </a:lnSpc>
              <a:buFont typeface="Arial"/>
              <a:buChar char="•"/>
            </a:pPr>
            <a:r>
              <a:rPr lang="en-US" sz="2285" u="sng">
                <a:solidFill>
                  <a:srgbClr val="1B2E6B"/>
                </a:solidFill>
                <a:latin typeface="Rubik"/>
                <a:ea typeface="Rubik"/>
                <a:cs typeface="Rubik"/>
                <a:sym typeface="Rubik"/>
                <a:hlinkClick r:id="rId15" tooltip="https://commons.wikimedia.org/wiki/Accueil"/>
              </a:rPr>
              <a:t>Wikimedia Commons</a:t>
            </a:r>
          </a:p>
          <a:p>
            <a:pPr marL="493342" lvl="1" indent="-246671" algn="l">
              <a:lnSpc>
                <a:spcPts val="3199"/>
              </a:lnSpc>
              <a:buFont typeface="Arial"/>
              <a:buChar char="•"/>
            </a:pPr>
            <a:r>
              <a:rPr lang="en-US" sz="2285" u="sng">
                <a:solidFill>
                  <a:srgbClr val="1B2E6B"/>
                </a:solidFill>
                <a:latin typeface="Rubik"/>
                <a:ea typeface="Rubik"/>
                <a:cs typeface="Rubik"/>
                <a:sym typeface="Rubik"/>
                <a:hlinkClick r:id="rId16" tooltip="https://www.loc.gov"/>
              </a:rPr>
              <a:t>Library of Congress </a:t>
            </a:r>
          </a:p>
          <a:p>
            <a:pPr algn="l">
              <a:lnSpc>
                <a:spcPts val="3199"/>
              </a:lnSpc>
            </a:pPr>
            <a:endParaRPr lang="en-US" sz="2285" u="sng">
              <a:solidFill>
                <a:srgbClr val="1B2E6B"/>
              </a:solidFill>
              <a:latin typeface="Rubik"/>
              <a:ea typeface="Rubik"/>
              <a:cs typeface="Rubik"/>
              <a:sym typeface="Rubik"/>
              <a:hlinkClick r:id="rId16" tooltip="https://www.loc.gov"/>
            </a:endParaRPr>
          </a:p>
        </p:txBody>
      </p:sp>
      <p:sp>
        <p:nvSpPr>
          <p:cNvPr id="39" name="TextBox 39"/>
          <p:cNvSpPr txBox="1"/>
          <p:nvPr/>
        </p:nvSpPr>
        <p:spPr>
          <a:xfrm>
            <a:off x="10122903" y="1331130"/>
            <a:ext cx="4716645" cy="484565"/>
          </a:xfrm>
          <a:prstGeom prst="rect">
            <a:avLst/>
          </a:prstGeom>
        </p:spPr>
        <p:txBody>
          <a:bodyPr lIns="0" tIns="0" rIns="0" bIns="0" rtlCol="0" anchor="t">
            <a:spAutoFit/>
          </a:bodyPr>
          <a:lstStyle/>
          <a:p>
            <a:pPr algn="ctr">
              <a:lnSpc>
                <a:spcPts val="3838"/>
              </a:lnSpc>
              <a:spcBef>
                <a:spcPct val="0"/>
              </a:spcBef>
            </a:pPr>
            <a:r>
              <a:rPr lang="en-US" sz="2742">
                <a:solidFill>
                  <a:srgbClr val="FFFFFF"/>
                </a:solidFill>
                <a:latin typeface="Rubik"/>
                <a:ea typeface="Rubik"/>
                <a:cs typeface="Rubik"/>
                <a:sym typeface="Rubik"/>
              </a:rPr>
              <a:t>Images libres de droits</a:t>
            </a:r>
          </a:p>
        </p:txBody>
      </p:sp>
      <p:sp>
        <p:nvSpPr>
          <p:cNvPr id="40" name="TextBox 40"/>
          <p:cNvSpPr txBox="1"/>
          <p:nvPr/>
        </p:nvSpPr>
        <p:spPr>
          <a:xfrm>
            <a:off x="7562479" y="5485531"/>
            <a:ext cx="4696809" cy="972103"/>
          </a:xfrm>
          <a:prstGeom prst="rect">
            <a:avLst/>
          </a:prstGeom>
        </p:spPr>
        <p:txBody>
          <a:bodyPr lIns="0" tIns="0" rIns="0" bIns="0" rtlCol="0" anchor="t">
            <a:spAutoFit/>
          </a:bodyPr>
          <a:lstStyle/>
          <a:p>
            <a:pPr algn="ctr">
              <a:lnSpc>
                <a:spcPts val="3838"/>
              </a:lnSpc>
              <a:spcBef>
                <a:spcPct val="0"/>
              </a:spcBef>
            </a:pPr>
            <a:r>
              <a:rPr lang="en-US" sz="2742">
                <a:solidFill>
                  <a:srgbClr val="FFFFFF"/>
                </a:solidFill>
                <a:latin typeface="Rubik"/>
                <a:ea typeface="Rubik"/>
                <a:cs typeface="Rubik"/>
                <a:sym typeface="Rubik"/>
              </a:rPr>
              <a:t>Images, dessins, archives, domaine public</a:t>
            </a:r>
          </a:p>
        </p:txBody>
      </p:sp>
      <p:sp>
        <p:nvSpPr>
          <p:cNvPr id="41" name="TextBox 41"/>
          <p:cNvSpPr txBox="1"/>
          <p:nvPr/>
        </p:nvSpPr>
        <p:spPr>
          <a:xfrm>
            <a:off x="12645704" y="5729300"/>
            <a:ext cx="4811727" cy="484565"/>
          </a:xfrm>
          <a:prstGeom prst="rect">
            <a:avLst/>
          </a:prstGeom>
        </p:spPr>
        <p:txBody>
          <a:bodyPr lIns="0" tIns="0" rIns="0" bIns="0" rtlCol="0" anchor="t">
            <a:spAutoFit/>
          </a:bodyPr>
          <a:lstStyle/>
          <a:p>
            <a:pPr algn="ctr">
              <a:lnSpc>
                <a:spcPts val="3838"/>
              </a:lnSpc>
              <a:spcBef>
                <a:spcPct val="0"/>
              </a:spcBef>
            </a:pPr>
            <a:r>
              <a:rPr lang="en-US" sz="2742">
                <a:solidFill>
                  <a:srgbClr val="FFFFFF"/>
                </a:solidFill>
                <a:latin typeface="Rubik"/>
                <a:ea typeface="Rubik"/>
                <a:cs typeface="Rubik"/>
                <a:sym typeface="Rubik"/>
              </a:rPr>
              <a:t>Vidéos libres de droits</a:t>
            </a:r>
          </a:p>
        </p:txBody>
      </p:sp>
      <p:sp>
        <p:nvSpPr>
          <p:cNvPr id="42" name="TextBox 42"/>
          <p:cNvSpPr txBox="1"/>
          <p:nvPr/>
        </p:nvSpPr>
        <p:spPr>
          <a:xfrm>
            <a:off x="1143000" y="2334373"/>
            <a:ext cx="4866595" cy="4727448"/>
          </a:xfrm>
          <a:prstGeom prst="rect">
            <a:avLst/>
          </a:prstGeom>
        </p:spPr>
        <p:txBody>
          <a:bodyPr lIns="0" tIns="0" rIns="0" bIns="0" rtlCol="0" anchor="t">
            <a:spAutoFit/>
          </a:bodyPr>
          <a:lstStyle/>
          <a:p>
            <a:pPr algn="l">
              <a:lnSpc>
                <a:spcPts val="2915"/>
              </a:lnSpc>
            </a:pPr>
            <a:r>
              <a:rPr lang="en-US" sz="2699">
                <a:solidFill>
                  <a:srgbClr val="1B2E6B"/>
                </a:solidFill>
                <a:latin typeface="Rubik"/>
                <a:ea typeface="Rubik"/>
                <a:cs typeface="Rubik"/>
                <a:sym typeface="Rubik"/>
              </a:rPr>
              <a:t>Sélection de sites spécialisés dans les images, les vidéos et les archives du domaine public ou libres de droits. </a:t>
            </a:r>
          </a:p>
          <a:p>
            <a:pPr algn="l">
              <a:lnSpc>
                <a:spcPts val="2915"/>
              </a:lnSpc>
            </a:pPr>
            <a:endParaRPr lang="en-US" sz="2699">
              <a:solidFill>
                <a:srgbClr val="1B2E6B"/>
              </a:solidFill>
              <a:latin typeface="Rubik"/>
              <a:ea typeface="Rubik"/>
              <a:cs typeface="Rubik"/>
              <a:sym typeface="Rubik"/>
            </a:endParaRPr>
          </a:p>
          <a:p>
            <a:pPr algn="l">
              <a:lnSpc>
                <a:spcPts val="2915"/>
              </a:lnSpc>
            </a:pPr>
            <a:r>
              <a:rPr lang="en-US" sz="2699">
                <a:solidFill>
                  <a:srgbClr val="1B2E6B"/>
                </a:solidFill>
                <a:latin typeface="Rubik"/>
                <a:ea typeface="Rubik"/>
                <a:cs typeface="Rubik"/>
                <a:sym typeface="Rubik"/>
              </a:rPr>
              <a:t>Cette liste vous permet d’accéder facilement à des ressources gratuites, que vous cherchiez du contenu prêt à l’emploi ou de nouvelles sources d’inspiration pour vos projets, vos cours ou vos supports.</a:t>
            </a:r>
          </a:p>
        </p:txBody>
      </p:sp>
      <p:sp>
        <p:nvSpPr>
          <p:cNvPr id="43" name="Freeform 43"/>
          <p:cNvSpPr/>
          <p:nvPr/>
        </p:nvSpPr>
        <p:spPr>
          <a:xfrm>
            <a:off x="10702593" y="8030170"/>
            <a:ext cx="1112386" cy="984462"/>
          </a:xfrm>
          <a:custGeom>
            <a:avLst/>
            <a:gdLst/>
            <a:ahLst/>
            <a:cxnLst/>
            <a:rect l="l" t="t" r="r" b="b"/>
            <a:pathLst>
              <a:path w="1112386" h="984462">
                <a:moveTo>
                  <a:pt x="0" y="0"/>
                </a:moveTo>
                <a:lnTo>
                  <a:pt x="1112386" y="0"/>
                </a:lnTo>
                <a:lnTo>
                  <a:pt x="1112386" y="984462"/>
                </a:lnTo>
                <a:lnTo>
                  <a:pt x="0" y="984462"/>
                </a:lnTo>
                <a:lnTo>
                  <a:pt x="0" y="0"/>
                </a:lnTo>
                <a:close/>
              </a:path>
            </a:pathLst>
          </a:custGeom>
          <a:blipFill>
            <a:blip r:embed="rId17"/>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86178" y="-3778501"/>
            <a:ext cx="6801822" cy="19517373"/>
            <a:chOff x="0" y="0"/>
            <a:chExt cx="9069095" cy="26023164"/>
          </a:xfrm>
        </p:grpSpPr>
        <p:sp>
          <p:nvSpPr>
            <p:cNvPr id="3" name="Freeform 3"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2"/>
              <a:stretch>
                <a:fillRect/>
              </a:stretch>
            </a:blipFill>
          </p:spPr>
        </p:sp>
      </p:grpSp>
      <p:grpSp>
        <p:nvGrpSpPr>
          <p:cNvPr id="4" name="Group 4"/>
          <p:cNvGrpSpPr/>
          <p:nvPr/>
        </p:nvGrpSpPr>
        <p:grpSpPr>
          <a:xfrm>
            <a:off x="-16935" y="-1878806"/>
            <a:ext cx="6299197" cy="12854159"/>
            <a:chOff x="0" y="0"/>
            <a:chExt cx="8398929" cy="17138879"/>
          </a:xfrm>
        </p:grpSpPr>
        <p:sp>
          <p:nvSpPr>
            <p:cNvPr id="5" name="Freeform 5"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3"/>
              <a:stretch>
                <a:fillRect/>
              </a:stretch>
            </a:blipFill>
          </p:spPr>
        </p:sp>
      </p:grpSp>
      <p:grpSp>
        <p:nvGrpSpPr>
          <p:cNvPr id="6" name="Group 6"/>
          <p:cNvGrpSpPr/>
          <p:nvPr/>
        </p:nvGrpSpPr>
        <p:grpSpPr>
          <a:xfrm>
            <a:off x="440592" y="298426"/>
            <a:ext cx="17514345" cy="9789941"/>
            <a:chOff x="0" y="0"/>
            <a:chExt cx="23352460" cy="13053255"/>
          </a:xfrm>
        </p:grpSpPr>
        <p:grpSp>
          <p:nvGrpSpPr>
            <p:cNvPr id="7" name="Group 7"/>
            <p:cNvGrpSpPr/>
            <p:nvPr/>
          </p:nvGrpSpPr>
          <p:grpSpPr>
            <a:xfrm>
              <a:off x="0" y="0"/>
              <a:ext cx="23352460" cy="13053255"/>
              <a:chOff x="0" y="0"/>
              <a:chExt cx="1274836" cy="712591"/>
            </a:xfrm>
          </p:grpSpPr>
          <p:sp>
            <p:nvSpPr>
              <p:cNvPr id="8" name="Freeform 8"/>
              <p:cNvSpPr/>
              <p:nvPr/>
            </p:nvSpPr>
            <p:spPr>
              <a:xfrm>
                <a:off x="0" y="0"/>
                <a:ext cx="1274836" cy="712591"/>
              </a:xfrm>
              <a:custGeom>
                <a:avLst/>
                <a:gdLst/>
                <a:ahLst/>
                <a:cxnLst/>
                <a:rect l="l" t="t" r="r" b="b"/>
                <a:pathLst>
                  <a:path w="1274836" h="712591">
                    <a:moveTo>
                      <a:pt x="8633" y="0"/>
                    </a:moveTo>
                    <a:lnTo>
                      <a:pt x="1266203" y="0"/>
                    </a:lnTo>
                    <a:cubicBezTo>
                      <a:pt x="1270971" y="0"/>
                      <a:pt x="1274836" y="3865"/>
                      <a:pt x="1274836" y="8633"/>
                    </a:cubicBezTo>
                    <a:lnTo>
                      <a:pt x="1274836" y="703958"/>
                    </a:lnTo>
                    <a:cubicBezTo>
                      <a:pt x="1274836" y="708726"/>
                      <a:pt x="1270971" y="712591"/>
                      <a:pt x="1266203" y="712591"/>
                    </a:cubicBezTo>
                    <a:lnTo>
                      <a:pt x="8633" y="712591"/>
                    </a:lnTo>
                    <a:cubicBezTo>
                      <a:pt x="3865" y="712591"/>
                      <a:pt x="0" y="708726"/>
                      <a:pt x="0" y="703958"/>
                    </a:cubicBezTo>
                    <a:lnTo>
                      <a:pt x="0" y="8633"/>
                    </a:lnTo>
                    <a:cubicBezTo>
                      <a:pt x="0" y="3865"/>
                      <a:pt x="3865" y="0"/>
                      <a:pt x="8633" y="0"/>
                    </a:cubicBezTo>
                    <a:close/>
                  </a:path>
                </a:pathLst>
              </a:custGeom>
              <a:gradFill rotWithShape="1">
                <a:gsLst>
                  <a:gs pos="0">
                    <a:srgbClr val="000000">
                      <a:alpha val="32000"/>
                    </a:srgbClr>
                  </a:gs>
                  <a:gs pos="100000">
                    <a:srgbClr val="737373">
                      <a:alpha val="32000"/>
                    </a:srgbClr>
                  </a:gs>
                </a:gsLst>
                <a:lin ang="0"/>
              </a:gradFill>
            </p:spPr>
          </p:sp>
          <p:sp>
            <p:nvSpPr>
              <p:cNvPr id="9" name="TextBox 9"/>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a:off x="0" y="0"/>
              <a:ext cx="23166797" cy="12920196"/>
              <a:chOff x="0" y="0"/>
              <a:chExt cx="1264701" cy="705328"/>
            </a:xfrm>
          </p:grpSpPr>
          <p:sp>
            <p:nvSpPr>
              <p:cNvPr id="11" name="Freeform 11"/>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2" name="TextBox 12"/>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grpSp>
      <p:sp>
        <p:nvSpPr>
          <p:cNvPr id="13" name="Freeform 13">
            <a:extLst>
              <a:ext uri="{C183D7F6-B498-43B3-948B-1728B52AA6E4}">
                <adec:decorative xmlns:adec="http://schemas.microsoft.com/office/drawing/2017/decorative" val="1"/>
              </a:ext>
            </a:extLst>
          </p:cNvPr>
          <p:cNvSpPr/>
          <p:nvPr/>
        </p:nvSpPr>
        <p:spPr>
          <a:xfrm>
            <a:off x="1028700" y="5143495"/>
            <a:ext cx="2216768" cy="3619213"/>
          </a:xfrm>
          <a:custGeom>
            <a:avLst/>
            <a:gdLst/>
            <a:ahLst/>
            <a:cxnLst/>
            <a:rect l="l" t="t" r="r" b="b"/>
            <a:pathLst>
              <a:path w="2216768" h="3619213">
                <a:moveTo>
                  <a:pt x="0" y="0"/>
                </a:moveTo>
                <a:lnTo>
                  <a:pt x="2216768" y="0"/>
                </a:lnTo>
                <a:lnTo>
                  <a:pt x="2216768" y="3619213"/>
                </a:lnTo>
                <a:lnTo>
                  <a:pt x="0" y="361921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4" name="Group 14"/>
          <p:cNvGrpSpPr/>
          <p:nvPr/>
        </p:nvGrpSpPr>
        <p:grpSpPr>
          <a:xfrm>
            <a:off x="2095519" y="1550519"/>
            <a:ext cx="15345008" cy="4304761"/>
            <a:chOff x="0" y="0"/>
            <a:chExt cx="2813340" cy="789231"/>
          </a:xfrm>
        </p:grpSpPr>
        <p:sp>
          <p:nvSpPr>
            <p:cNvPr id="15" name="Freeform 15">
              <a:extLst>
                <a:ext uri="{C183D7F6-B498-43B3-948B-1728B52AA6E4}">
                  <adec:decorative xmlns:adec="http://schemas.microsoft.com/office/drawing/2017/decorative" val="1"/>
                </a:ext>
              </a:extLst>
            </p:cNvPr>
            <p:cNvSpPr/>
            <p:nvPr/>
          </p:nvSpPr>
          <p:spPr>
            <a:xfrm>
              <a:off x="0" y="0"/>
              <a:ext cx="2813340" cy="789231"/>
            </a:xfrm>
            <a:custGeom>
              <a:avLst/>
              <a:gdLst/>
              <a:ahLst/>
              <a:cxnLst/>
              <a:rect l="l" t="t" r="r" b="b"/>
              <a:pathLst>
                <a:path w="2813340" h="789231">
                  <a:moveTo>
                    <a:pt x="2737140" y="0"/>
                  </a:moveTo>
                  <a:cubicBezTo>
                    <a:pt x="2775240" y="0"/>
                    <a:pt x="2813340" y="25400"/>
                    <a:pt x="2813340" y="63500"/>
                  </a:cubicBezTo>
                  <a:lnTo>
                    <a:pt x="2813340" y="586031"/>
                  </a:lnTo>
                  <a:cubicBezTo>
                    <a:pt x="2813340" y="624131"/>
                    <a:pt x="2775240" y="662231"/>
                    <a:pt x="2737140" y="662231"/>
                  </a:cubicBezTo>
                  <a:lnTo>
                    <a:pt x="266700" y="662231"/>
                  </a:lnTo>
                  <a:lnTo>
                    <a:pt x="127000" y="789231"/>
                  </a:lnTo>
                  <a:lnTo>
                    <a:pt x="127000" y="662231"/>
                  </a:lnTo>
                  <a:lnTo>
                    <a:pt x="76200" y="662231"/>
                  </a:lnTo>
                  <a:cubicBezTo>
                    <a:pt x="38100" y="662231"/>
                    <a:pt x="0" y="624131"/>
                    <a:pt x="0" y="586031"/>
                  </a:cubicBezTo>
                  <a:lnTo>
                    <a:pt x="0" y="63500"/>
                  </a:lnTo>
                  <a:cubicBezTo>
                    <a:pt x="0" y="25400"/>
                    <a:pt x="38100" y="0"/>
                    <a:pt x="76200" y="0"/>
                  </a:cubicBezTo>
                  <a:lnTo>
                    <a:pt x="2737140" y="0"/>
                  </a:lnTo>
                  <a:close/>
                </a:path>
              </a:pathLst>
            </a:custGeom>
            <a:solidFill>
              <a:srgbClr val="F9EAD6"/>
            </a:solidFill>
          </p:spPr>
        </p:sp>
        <p:sp>
          <p:nvSpPr>
            <p:cNvPr id="16" name="TextBox 16"/>
            <p:cNvSpPr txBox="1"/>
            <p:nvPr/>
          </p:nvSpPr>
          <p:spPr>
            <a:xfrm>
              <a:off x="63500" y="-12700"/>
              <a:ext cx="2686340" cy="611431"/>
            </a:xfrm>
            <a:prstGeom prst="rect">
              <a:avLst/>
            </a:prstGeom>
          </p:spPr>
          <p:txBody>
            <a:bodyPr lIns="50800" tIns="50800" rIns="50800" bIns="50800" rtlCol="0" anchor="ctr"/>
            <a:lstStyle/>
            <a:p>
              <a:pPr algn="l">
                <a:lnSpc>
                  <a:spcPts val="3300"/>
                </a:lnSpc>
              </a:pPr>
              <a:endParaRPr/>
            </a:p>
          </p:txBody>
        </p:sp>
      </p:grpSp>
      <p:grpSp>
        <p:nvGrpSpPr>
          <p:cNvPr id="17" name="Group 17"/>
          <p:cNvGrpSpPr/>
          <p:nvPr/>
        </p:nvGrpSpPr>
        <p:grpSpPr>
          <a:xfrm>
            <a:off x="6282261" y="4548273"/>
            <a:ext cx="10013898" cy="3860754"/>
            <a:chOff x="0" y="0"/>
            <a:chExt cx="1001128" cy="385974"/>
          </a:xfrm>
        </p:grpSpPr>
        <p:sp>
          <p:nvSpPr>
            <p:cNvPr id="18" name="Freeform 18">
              <a:extLst>
                <a:ext uri="{C183D7F6-B498-43B3-948B-1728B52AA6E4}">
                  <adec:decorative xmlns:adec="http://schemas.microsoft.com/office/drawing/2017/decorative" val="1"/>
                </a:ext>
              </a:extLst>
            </p:cNvPr>
            <p:cNvSpPr/>
            <p:nvPr/>
          </p:nvSpPr>
          <p:spPr>
            <a:xfrm>
              <a:off x="0" y="0"/>
              <a:ext cx="1001128" cy="385974"/>
            </a:xfrm>
            <a:custGeom>
              <a:avLst/>
              <a:gdLst/>
              <a:ahLst/>
              <a:cxnLst/>
              <a:rect l="l" t="t" r="r" b="b"/>
              <a:pathLst>
                <a:path w="1001128" h="385974">
                  <a:moveTo>
                    <a:pt x="924928" y="0"/>
                  </a:moveTo>
                  <a:cubicBezTo>
                    <a:pt x="963028" y="0"/>
                    <a:pt x="1001128" y="25400"/>
                    <a:pt x="1001128" y="63500"/>
                  </a:cubicBezTo>
                  <a:lnTo>
                    <a:pt x="1001128" y="182774"/>
                  </a:lnTo>
                  <a:cubicBezTo>
                    <a:pt x="1001128" y="220874"/>
                    <a:pt x="963028" y="258974"/>
                    <a:pt x="924928" y="258974"/>
                  </a:cubicBezTo>
                  <a:lnTo>
                    <a:pt x="266700" y="258974"/>
                  </a:lnTo>
                  <a:lnTo>
                    <a:pt x="127000" y="385974"/>
                  </a:lnTo>
                  <a:lnTo>
                    <a:pt x="127000" y="258974"/>
                  </a:lnTo>
                  <a:lnTo>
                    <a:pt x="76200" y="258974"/>
                  </a:lnTo>
                  <a:cubicBezTo>
                    <a:pt x="38100" y="258974"/>
                    <a:pt x="0" y="220874"/>
                    <a:pt x="0" y="182774"/>
                  </a:cubicBezTo>
                  <a:lnTo>
                    <a:pt x="0" y="63500"/>
                  </a:lnTo>
                  <a:cubicBezTo>
                    <a:pt x="0" y="25400"/>
                    <a:pt x="38100" y="0"/>
                    <a:pt x="76200" y="0"/>
                  </a:cubicBezTo>
                  <a:lnTo>
                    <a:pt x="924928" y="0"/>
                  </a:lnTo>
                  <a:close/>
                </a:path>
              </a:pathLst>
            </a:custGeom>
            <a:solidFill>
              <a:srgbClr val="FCDBC5"/>
            </a:solidFill>
          </p:spPr>
        </p:sp>
        <p:sp>
          <p:nvSpPr>
            <p:cNvPr id="19" name="TextBox 19"/>
            <p:cNvSpPr txBox="1"/>
            <p:nvPr/>
          </p:nvSpPr>
          <p:spPr>
            <a:xfrm>
              <a:off x="63500" y="-12700"/>
              <a:ext cx="874128" cy="208174"/>
            </a:xfrm>
            <a:prstGeom prst="rect">
              <a:avLst/>
            </a:prstGeom>
          </p:spPr>
          <p:txBody>
            <a:bodyPr lIns="50800" tIns="50800" rIns="50800" bIns="50800" rtlCol="0" anchor="ctr"/>
            <a:lstStyle/>
            <a:p>
              <a:pPr algn="l">
                <a:lnSpc>
                  <a:spcPts val="3300"/>
                </a:lnSpc>
              </a:pPr>
              <a:endParaRPr/>
            </a:p>
          </p:txBody>
        </p:sp>
      </p:grpSp>
      <p:sp>
        <p:nvSpPr>
          <p:cNvPr id="20" name="Freeform 20">
            <a:extLst>
              <a:ext uri="{C183D7F6-B498-43B3-948B-1728B52AA6E4}">
                <adec:decorative xmlns:adec="http://schemas.microsoft.com/office/drawing/2017/decorative" val="1"/>
              </a:ext>
            </a:extLst>
          </p:cNvPr>
          <p:cNvSpPr/>
          <p:nvPr/>
        </p:nvSpPr>
        <p:spPr>
          <a:xfrm>
            <a:off x="6455468" y="6653254"/>
            <a:ext cx="1098261" cy="3300785"/>
          </a:xfrm>
          <a:custGeom>
            <a:avLst/>
            <a:gdLst/>
            <a:ahLst/>
            <a:cxnLst/>
            <a:rect l="l" t="t" r="r" b="b"/>
            <a:pathLst>
              <a:path w="1098261" h="3300785">
                <a:moveTo>
                  <a:pt x="0" y="0"/>
                </a:moveTo>
                <a:lnTo>
                  <a:pt x="1098261" y="0"/>
                </a:lnTo>
                <a:lnTo>
                  <a:pt x="1098261" y="3300785"/>
                </a:lnTo>
                <a:lnTo>
                  <a:pt x="0" y="330078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1" name="TextBox 21"/>
          <p:cNvSpPr txBox="1"/>
          <p:nvPr/>
        </p:nvSpPr>
        <p:spPr>
          <a:xfrm>
            <a:off x="1232359" y="651664"/>
            <a:ext cx="3720641" cy="602729"/>
          </a:xfrm>
          <a:prstGeom prst="rect">
            <a:avLst/>
          </a:prstGeom>
        </p:spPr>
        <p:txBody>
          <a:bodyPr wrap="square" lIns="0" tIns="0" rIns="0" bIns="0" rtlCol="0" anchor="t">
            <a:spAutoFit/>
          </a:bodyPr>
          <a:lstStyle/>
          <a:p>
            <a:pPr algn="l">
              <a:lnSpc>
                <a:spcPts val="4665"/>
              </a:lnSpc>
            </a:pPr>
            <a:r>
              <a:rPr lang="en-US" sz="4320" dirty="0">
                <a:solidFill>
                  <a:srgbClr val="1B2E6B"/>
                </a:solidFill>
                <a:latin typeface="Paytone One"/>
                <a:ea typeface="Paytone One"/>
                <a:cs typeface="Paytone One"/>
                <a:sym typeface="Paytone One"/>
              </a:rPr>
              <a:t>Usages</a:t>
            </a:r>
          </a:p>
        </p:txBody>
      </p:sp>
      <p:sp>
        <p:nvSpPr>
          <p:cNvPr id="22" name="TextBox 22"/>
          <p:cNvSpPr txBox="1"/>
          <p:nvPr/>
        </p:nvSpPr>
        <p:spPr>
          <a:xfrm>
            <a:off x="482603" y="8896058"/>
            <a:ext cx="3022535" cy="882015"/>
          </a:xfrm>
          <a:prstGeom prst="rect">
            <a:avLst/>
          </a:prstGeom>
        </p:spPr>
        <p:txBody>
          <a:bodyPr lIns="0" tIns="0" rIns="0" bIns="0" rtlCol="0" anchor="t">
            <a:spAutoFit/>
          </a:bodyPr>
          <a:lstStyle/>
          <a:p>
            <a:pPr algn="ctr">
              <a:lnSpc>
                <a:spcPts val="2399"/>
              </a:lnSpc>
              <a:spcBef>
                <a:spcPct val="0"/>
              </a:spcBef>
            </a:pPr>
            <a:r>
              <a:rPr lang="en-US" sz="1599">
                <a:solidFill>
                  <a:srgbClr val="1B2E6B"/>
                </a:solidFill>
                <a:latin typeface="Rubik"/>
                <a:ea typeface="Rubik"/>
                <a:cs typeface="Rubik"/>
                <a:sym typeface="Rubik"/>
              </a:rPr>
              <a:t>Bastien Lefebre, MCF en histoire de l’art et archéologie médiévale à UT2J</a:t>
            </a:r>
          </a:p>
        </p:txBody>
      </p:sp>
      <p:sp>
        <p:nvSpPr>
          <p:cNvPr id="23" name="TextBox 23"/>
          <p:cNvSpPr txBox="1"/>
          <p:nvPr/>
        </p:nvSpPr>
        <p:spPr>
          <a:xfrm>
            <a:off x="8010929" y="8351877"/>
            <a:ext cx="3022535" cy="1177290"/>
          </a:xfrm>
          <a:prstGeom prst="rect">
            <a:avLst/>
          </a:prstGeom>
        </p:spPr>
        <p:txBody>
          <a:bodyPr lIns="0" tIns="0" rIns="0" bIns="0" rtlCol="0" anchor="t">
            <a:spAutoFit/>
          </a:bodyPr>
          <a:lstStyle/>
          <a:p>
            <a:pPr algn="ctr">
              <a:lnSpc>
                <a:spcPts val="2399"/>
              </a:lnSpc>
              <a:spcBef>
                <a:spcPct val="0"/>
              </a:spcBef>
            </a:pPr>
            <a:r>
              <a:rPr lang="en-US" sz="1599">
                <a:solidFill>
                  <a:srgbClr val="1B2E6B"/>
                </a:solidFill>
                <a:latin typeface="Rubik"/>
                <a:ea typeface="Rubik"/>
                <a:cs typeface="Rubik"/>
                <a:sym typeface="Rubik"/>
              </a:rPr>
              <a:t>Tara Wray, enseignante en anglais et conceptrice de contenus pour le kit anglais du projet Flexisanté.</a:t>
            </a:r>
          </a:p>
        </p:txBody>
      </p:sp>
      <p:sp>
        <p:nvSpPr>
          <p:cNvPr id="24" name="TextBox 24"/>
          <p:cNvSpPr txBox="1"/>
          <p:nvPr/>
        </p:nvSpPr>
        <p:spPr>
          <a:xfrm>
            <a:off x="2366885" y="1950878"/>
            <a:ext cx="14802276" cy="2455796"/>
          </a:xfrm>
          <a:prstGeom prst="rect">
            <a:avLst/>
          </a:prstGeom>
        </p:spPr>
        <p:txBody>
          <a:bodyPr lIns="0" tIns="0" rIns="0" bIns="0" rtlCol="0" anchor="t">
            <a:spAutoFit/>
          </a:bodyPr>
          <a:lstStyle/>
          <a:p>
            <a:pPr algn="l">
              <a:lnSpc>
                <a:spcPts val="3241"/>
              </a:lnSpc>
            </a:pPr>
            <a:r>
              <a:rPr lang="en-US" sz="2315">
                <a:solidFill>
                  <a:srgbClr val="1B2E6B"/>
                </a:solidFill>
                <a:latin typeface="Rubik"/>
                <a:ea typeface="Rubik"/>
                <a:cs typeface="Rubik"/>
                <a:sym typeface="Rubik"/>
              </a:rPr>
              <a:t>« Je n'utilise pas la ressource en cours, je la présente et en donne le lien aux étudiants en leur disant de s'en servir comme </a:t>
            </a:r>
            <a:r>
              <a:rPr lang="en-US" sz="2315" b="1">
                <a:solidFill>
                  <a:srgbClr val="1B2E6B"/>
                </a:solidFill>
                <a:latin typeface="Rubik Bold"/>
                <a:ea typeface="Rubik Bold"/>
                <a:cs typeface="Rubik Bold"/>
                <a:sym typeface="Rubik Bold"/>
              </a:rPr>
              <a:t>solution de révision</a:t>
            </a:r>
            <a:r>
              <a:rPr lang="en-US" sz="2315">
                <a:solidFill>
                  <a:srgbClr val="1B2E6B"/>
                </a:solidFill>
                <a:latin typeface="Rubik"/>
                <a:ea typeface="Rubik"/>
                <a:cs typeface="Rubik"/>
                <a:sym typeface="Rubik"/>
              </a:rPr>
              <a:t>, </a:t>
            </a:r>
            <a:r>
              <a:rPr lang="en-US" sz="2315" b="1">
                <a:solidFill>
                  <a:srgbClr val="1B2E6B"/>
                </a:solidFill>
                <a:latin typeface="Rubik Bold"/>
                <a:ea typeface="Rubik Bold"/>
                <a:cs typeface="Rubik Bold"/>
                <a:sym typeface="Rubik Bold"/>
              </a:rPr>
              <a:t>d’approfondissement ou d’exercice</a:t>
            </a:r>
            <a:r>
              <a:rPr lang="en-US" sz="2315">
                <a:solidFill>
                  <a:srgbClr val="1B2E6B"/>
                </a:solidFill>
                <a:latin typeface="Rubik"/>
                <a:ea typeface="Rubik"/>
                <a:cs typeface="Rubik"/>
                <a:sym typeface="Rubik"/>
              </a:rPr>
              <a:t>. L'avantage de cette ressource est de permettre aux étudiants de retrouver un </a:t>
            </a:r>
            <a:r>
              <a:rPr lang="en-US" sz="2315" b="1">
                <a:solidFill>
                  <a:srgbClr val="1B2E6B"/>
                </a:solidFill>
                <a:latin typeface="Rubik Bold"/>
                <a:ea typeface="Rubik Bold"/>
                <a:cs typeface="Rubik Bold"/>
                <a:sym typeface="Rubik Bold"/>
              </a:rPr>
              <a:t>contenu parallèle à un enseignement donné en cours</a:t>
            </a:r>
            <a:r>
              <a:rPr lang="en-US" sz="2315">
                <a:solidFill>
                  <a:srgbClr val="1B2E6B"/>
                </a:solidFill>
                <a:latin typeface="Rubik"/>
                <a:ea typeface="Rubik"/>
                <a:cs typeface="Rubik"/>
                <a:sym typeface="Rubik"/>
              </a:rPr>
              <a:t>, de manière plus vivante, comme s'ils étaient en situation de stage. Les étudiants peuvent aussi retrouver les détails techniques pour l'utilisation d'outils et de méthodes qu'ils sont amenés à mobiliser pour réaliser un dossier (pour les L2) ou un mémoire de master (pour les M1) ».</a:t>
            </a:r>
          </a:p>
        </p:txBody>
      </p:sp>
      <p:sp>
        <p:nvSpPr>
          <p:cNvPr id="25" name="TextBox 25"/>
          <p:cNvSpPr txBox="1"/>
          <p:nvPr/>
        </p:nvSpPr>
        <p:spPr>
          <a:xfrm>
            <a:off x="6846244" y="5213169"/>
            <a:ext cx="9279868" cy="1227071"/>
          </a:xfrm>
          <a:prstGeom prst="rect">
            <a:avLst/>
          </a:prstGeom>
        </p:spPr>
        <p:txBody>
          <a:bodyPr lIns="0" tIns="0" rIns="0" bIns="0" rtlCol="0" anchor="t">
            <a:spAutoFit/>
          </a:bodyPr>
          <a:lstStyle/>
          <a:p>
            <a:pPr algn="l">
              <a:lnSpc>
                <a:spcPts val="3241"/>
              </a:lnSpc>
            </a:pPr>
            <a:r>
              <a:rPr lang="en-US" sz="2315">
                <a:solidFill>
                  <a:srgbClr val="1B2E6B"/>
                </a:solidFill>
                <a:latin typeface="Rubik"/>
                <a:ea typeface="Rubik"/>
                <a:cs typeface="Rubik"/>
                <a:sym typeface="Rubik"/>
              </a:rPr>
              <a:t>« Je choisis plusieurs activités pour </a:t>
            </a:r>
            <a:r>
              <a:rPr lang="en-US" sz="2315" b="1">
                <a:solidFill>
                  <a:srgbClr val="1B2E6B"/>
                </a:solidFill>
                <a:latin typeface="Rubik Bold"/>
                <a:ea typeface="Rubik Bold"/>
                <a:cs typeface="Rubik Bold"/>
                <a:sym typeface="Rubik Bold"/>
              </a:rPr>
              <a:t>agrémenter le cours </a:t>
            </a:r>
            <a:r>
              <a:rPr lang="en-US" sz="2315">
                <a:solidFill>
                  <a:srgbClr val="1B2E6B"/>
                </a:solidFill>
                <a:latin typeface="Rubik"/>
                <a:ea typeface="Rubik"/>
                <a:cs typeface="Rubik"/>
                <a:sym typeface="Rubik"/>
              </a:rPr>
              <a:t>afin de </a:t>
            </a:r>
            <a:r>
              <a:rPr lang="en-US" sz="2315" b="1">
                <a:solidFill>
                  <a:srgbClr val="1B2E6B"/>
                </a:solidFill>
                <a:latin typeface="Rubik Bold"/>
                <a:ea typeface="Rubik Bold"/>
                <a:cs typeface="Rubik Bold"/>
                <a:sym typeface="Rubik Bold"/>
              </a:rPr>
              <a:t>rendre ludique l’apprentissage</a:t>
            </a:r>
            <a:r>
              <a:rPr lang="en-US" sz="2315">
                <a:solidFill>
                  <a:srgbClr val="1B2E6B"/>
                </a:solidFill>
                <a:latin typeface="Rubik"/>
                <a:ea typeface="Rubik"/>
                <a:cs typeface="Rubik"/>
                <a:sym typeface="Rubik"/>
              </a:rPr>
              <a:t> : jeux de mémoire, mots croisés, textes à trous, mises en situation avec dialogue...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35" y="-1878806"/>
            <a:ext cx="6299197" cy="12854159"/>
            <a:chOff x="0" y="0"/>
            <a:chExt cx="8398929" cy="17138879"/>
          </a:xfrm>
        </p:grpSpPr>
        <p:sp>
          <p:nvSpPr>
            <p:cNvPr id="3" name="Freeform 3" descr="Une image contenant obscurité, nuit, étoile, léger  Le contenu généré par l’IA peut être incorrect."/>
            <p:cNvSpPr/>
            <p:nvPr/>
          </p:nvSpPr>
          <p:spPr>
            <a:xfrm>
              <a:off x="0" y="0"/>
              <a:ext cx="8398891" cy="17138904"/>
            </a:xfrm>
            <a:custGeom>
              <a:avLst/>
              <a:gdLst/>
              <a:ahLst/>
              <a:cxnLst/>
              <a:rect l="l" t="t" r="r" b="b"/>
              <a:pathLst>
                <a:path w="8398891" h="17138904">
                  <a:moveTo>
                    <a:pt x="0" y="0"/>
                  </a:moveTo>
                  <a:lnTo>
                    <a:pt x="8398891" y="0"/>
                  </a:lnTo>
                  <a:lnTo>
                    <a:pt x="8398891" y="17138904"/>
                  </a:lnTo>
                  <a:lnTo>
                    <a:pt x="0" y="17138904"/>
                  </a:lnTo>
                  <a:lnTo>
                    <a:pt x="0" y="0"/>
                  </a:lnTo>
                  <a:close/>
                </a:path>
              </a:pathLst>
            </a:custGeom>
            <a:blipFill>
              <a:blip r:embed="rId2"/>
              <a:stretch>
                <a:fillRect/>
              </a:stretch>
            </a:blipFill>
          </p:spPr>
        </p:sp>
      </p:grpSp>
      <p:grpSp>
        <p:nvGrpSpPr>
          <p:cNvPr id="4" name="Group 4"/>
          <p:cNvGrpSpPr/>
          <p:nvPr/>
        </p:nvGrpSpPr>
        <p:grpSpPr>
          <a:xfrm>
            <a:off x="11486178" y="-3778501"/>
            <a:ext cx="6801822" cy="19517373"/>
            <a:chOff x="0" y="0"/>
            <a:chExt cx="9069095" cy="26023164"/>
          </a:xfrm>
        </p:grpSpPr>
        <p:sp>
          <p:nvSpPr>
            <p:cNvPr id="5" name="Freeform 5" descr="Une image contenant obscurité, nuit, léger, noir  Le contenu généré par l’IA peut être incorrect."/>
            <p:cNvSpPr/>
            <p:nvPr/>
          </p:nvSpPr>
          <p:spPr>
            <a:xfrm>
              <a:off x="0" y="0"/>
              <a:ext cx="9069070" cy="26023190"/>
            </a:xfrm>
            <a:custGeom>
              <a:avLst/>
              <a:gdLst/>
              <a:ahLst/>
              <a:cxnLst/>
              <a:rect l="l" t="t" r="r" b="b"/>
              <a:pathLst>
                <a:path w="9069070" h="26023190">
                  <a:moveTo>
                    <a:pt x="0" y="0"/>
                  </a:moveTo>
                  <a:lnTo>
                    <a:pt x="9069070" y="0"/>
                  </a:lnTo>
                  <a:lnTo>
                    <a:pt x="9069070" y="26023190"/>
                  </a:lnTo>
                  <a:lnTo>
                    <a:pt x="0" y="26023190"/>
                  </a:lnTo>
                  <a:lnTo>
                    <a:pt x="0" y="0"/>
                  </a:lnTo>
                  <a:close/>
                </a:path>
              </a:pathLst>
            </a:custGeom>
            <a:blipFill>
              <a:blip r:embed="rId3"/>
              <a:stretch>
                <a:fillRect/>
              </a:stretch>
            </a:blipFill>
          </p:spPr>
        </p:sp>
      </p:grpSp>
      <p:grpSp>
        <p:nvGrpSpPr>
          <p:cNvPr id="6" name="Group 6"/>
          <p:cNvGrpSpPr/>
          <p:nvPr/>
        </p:nvGrpSpPr>
        <p:grpSpPr>
          <a:xfrm>
            <a:off x="440592" y="298426"/>
            <a:ext cx="17514345" cy="9789941"/>
            <a:chOff x="0" y="0"/>
            <a:chExt cx="23352460" cy="13053255"/>
          </a:xfrm>
        </p:grpSpPr>
        <p:grpSp>
          <p:nvGrpSpPr>
            <p:cNvPr id="7" name="Group 7"/>
            <p:cNvGrpSpPr/>
            <p:nvPr/>
          </p:nvGrpSpPr>
          <p:grpSpPr>
            <a:xfrm>
              <a:off x="0" y="0"/>
              <a:ext cx="23352460" cy="13053255"/>
              <a:chOff x="0" y="0"/>
              <a:chExt cx="1274836" cy="712591"/>
            </a:xfrm>
          </p:grpSpPr>
          <p:sp>
            <p:nvSpPr>
              <p:cNvPr id="8" name="Freeform 8"/>
              <p:cNvSpPr/>
              <p:nvPr/>
            </p:nvSpPr>
            <p:spPr>
              <a:xfrm>
                <a:off x="0" y="0"/>
                <a:ext cx="1274836" cy="712591"/>
              </a:xfrm>
              <a:custGeom>
                <a:avLst/>
                <a:gdLst/>
                <a:ahLst/>
                <a:cxnLst/>
                <a:rect l="l" t="t" r="r" b="b"/>
                <a:pathLst>
                  <a:path w="1274836" h="712591">
                    <a:moveTo>
                      <a:pt x="8633" y="0"/>
                    </a:moveTo>
                    <a:lnTo>
                      <a:pt x="1266203" y="0"/>
                    </a:lnTo>
                    <a:cubicBezTo>
                      <a:pt x="1270971" y="0"/>
                      <a:pt x="1274836" y="3865"/>
                      <a:pt x="1274836" y="8633"/>
                    </a:cubicBezTo>
                    <a:lnTo>
                      <a:pt x="1274836" y="703958"/>
                    </a:lnTo>
                    <a:cubicBezTo>
                      <a:pt x="1274836" y="708726"/>
                      <a:pt x="1270971" y="712591"/>
                      <a:pt x="1266203" y="712591"/>
                    </a:cubicBezTo>
                    <a:lnTo>
                      <a:pt x="8633" y="712591"/>
                    </a:lnTo>
                    <a:cubicBezTo>
                      <a:pt x="3865" y="712591"/>
                      <a:pt x="0" y="708726"/>
                      <a:pt x="0" y="703958"/>
                    </a:cubicBezTo>
                    <a:lnTo>
                      <a:pt x="0" y="8633"/>
                    </a:lnTo>
                    <a:cubicBezTo>
                      <a:pt x="0" y="3865"/>
                      <a:pt x="3865" y="0"/>
                      <a:pt x="8633" y="0"/>
                    </a:cubicBezTo>
                    <a:close/>
                  </a:path>
                </a:pathLst>
              </a:custGeom>
              <a:gradFill rotWithShape="1">
                <a:gsLst>
                  <a:gs pos="0">
                    <a:srgbClr val="000000">
                      <a:alpha val="32000"/>
                    </a:srgbClr>
                  </a:gs>
                  <a:gs pos="100000">
                    <a:srgbClr val="737373">
                      <a:alpha val="32000"/>
                    </a:srgbClr>
                  </a:gs>
                </a:gsLst>
                <a:lin ang="0"/>
              </a:gradFill>
            </p:spPr>
          </p:sp>
          <p:sp>
            <p:nvSpPr>
              <p:cNvPr id="9" name="TextBox 9"/>
              <p:cNvSpPr txBox="1"/>
              <p:nvPr/>
            </p:nvSpPr>
            <p:spPr>
              <a:xfrm>
                <a:off x="0" y="-57150"/>
                <a:ext cx="1274836" cy="769741"/>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a:off x="0" y="0"/>
              <a:ext cx="23166797" cy="12920196"/>
              <a:chOff x="0" y="0"/>
              <a:chExt cx="1264701" cy="705328"/>
            </a:xfrm>
          </p:grpSpPr>
          <p:sp>
            <p:nvSpPr>
              <p:cNvPr id="11" name="Freeform 11"/>
              <p:cNvSpPr/>
              <p:nvPr/>
            </p:nvSpPr>
            <p:spPr>
              <a:xfrm>
                <a:off x="0" y="0"/>
                <a:ext cx="1264701" cy="705328"/>
              </a:xfrm>
              <a:custGeom>
                <a:avLst/>
                <a:gdLst/>
                <a:ahLst/>
                <a:cxnLst/>
                <a:rect l="l" t="t" r="r" b="b"/>
                <a:pathLst>
                  <a:path w="1264701" h="705328">
                    <a:moveTo>
                      <a:pt x="8703" y="0"/>
                    </a:moveTo>
                    <a:lnTo>
                      <a:pt x="1255998" y="0"/>
                    </a:lnTo>
                    <a:cubicBezTo>
                      <a:pt x="1260804" y="0"/>
                      <a:pt x="1264701" y="3896"/>
                      <a:pt x="1264701" y="8703"/>
                    </a:cubicBezTo>
                    <a:lnTo>
                      <a:pt x="1264701" y="696625"/>
                    </a:lnTo>
                    <a:cubicBezTo>
                      <a:pt x="1264701" y="701431"/>
                      <a:pt x="1260804" y="705328"/>
                      <a:pt x="1255998" y="705328"/>
                    </a:cubicBezTo>
                    <a:lnTo>
                      <a:pt x="8703" y="705328"/>
                    </a:lnTo>
                    <a:cubicBezTo>
                      <a:pt x="3896" y="705328"/>
                      <a:pt x="0" y="701431"/>
                      <a:pt x="0" y="696625"/>
                    </a:cubicBezTo>
                    <a:lnTo>
                      <a:pt x="0" y="8703"/>
                    </a:lnTo>
                    <a:cubicBezTo>
                      <a:pt x="0" y="3896"/>
                      <a:pt x="3896" y="0"/>
                      <a:pt x="8703" y="0"/>
                    </a:cubicBezTo>
                    <a:close/>
                  </a:path>
                </a:pathLst>
              </a:custGeom>
              <a:solidFill>
                <a:srgbClr val="FFFFFF"/>
              </a:solidFill>
            </p:spPr>
          </p:sp>
          <p:sp>
            <p:nvSpPr>
              <p:cNvPr id="12" name="TextBox 12"/>
              <p:cNvSpPr txBox="1"/>
              <p:nvPr/>
            </p:nvSpPr>
            <p:spPr>
              <a:xfrm>
                <a:off x="0" y="-57150"/>
                <a:ext cx="1264701" cy="762478"/>
              </a:xfrm>
              <a:prstGeom prst="rect">
                <a:avLst/>
              </a:prstGeom>
            </p:spPr>
            <p:txBody>
              <a:bodyPr lIns="50800" tIns="50800" rIns="50800" bIns="50800" rtlCol="0" anchor="ctr"/>
              <a:lstStyle/>
              <a:p>
                <a:pPr algn="ctr">
                  <a:lnSpc>
                    <a:spcPts val="3359"/>
                  </a:lnSpc>
                </a:pPr>
                <a:endParaRPr/>
              </a:p>
            </p:txBody>
          </p:sp>
        </p:grpSp>
      </p:grpSp>
      <p:grpSp>
        <p:nvGrpSpPr>
          <p:cNvPr id="13" name="Group 13"/>
          <p:cNvGrpSpPr/>
          <p:nvPr/>
        </p:nvGrpSpPr>
        <p:grpSpPr>
          <a:xfrm>
            <a:off x="7777346" y="3458929"/>
            <a:ext cx="9656936" cy="4863552"/>
            <a:chOff x="0" y="0"/>
            <a:chExt cx="1770494" cy="891679"/>
          </a:xfrm>
        </p:grpSpPr>
        <p:sp>
          <p:nvSpPr>
            <p:cNvPr id="14" name="Freeform 14">
              <a:extLst>
                <a:ext uri="{C183D7F6-B498-43B3-948B-1728B52AA6E4}">
                  <adec:decorative xmlns:adec="http://schemas.microsoft.com/office/drawing/2017/decorative" val="1"/>
                </a:ext>
              </a:extLst>
            </p:cNvPr>
            <p:cNvSpPr/>
            <p:nvPr/>
          </p:nvSpPr>
          <p:spPr>
            <a:xfrm>
              <a:off x="0" y="0"/>
              <a:ext cx="1770494" cy="891679"/>
            </a:xfrm>
            <a:custGeom>
              <a:avLst/>
              <a:gdLst/>
              <a:ahLst/>
              <a:cxnLst/>
              <a:rect l="l" t="t" r="r" b="b"/>
              <a:pathLst>
                <a:path w="1770494" h="891679">
                  <a:moveTo>
                    <a:pt x="1694294" y="0"/>
                  </a:moveTo>
                  <a:cubicBezTo>
                    <a:pt x="1732394" y="0"/>
                    <a:pt x="1770494" y="25400"/>
                    <a:pt x="1770494" y="63500"/>
                  </a:cubicBezTo>
                  <a:lnTo>
                    <a:pt x="1770494" y="688479"/>
                  </a:lnTo>
                  <a:cubicBezTo>
                    <a:pt x="1770494" y="726579"/>
                    <a:pt x="1732394" y="764679"/>
                    <a:pt x="1694294" y="764679"/>
                  </a:cubicBezTo>
                  <a:lnTo>
                    <a:pt x="266700" y="764679"/>
                  </a:lnTo>
                  <a:lnTo>
                    <a:pt x="127000" y="891679"/>
                  </a:lnTo>
                  <a:lnTo>
                    <a:pt x="127000" y="764679"/>
                  </a:lnTo>
                  <a:lnTo>
                    <a:pt x="76200" y="764679"/>
                  </a:lnTo>
                  <a:cubicBezTo>
                    <a:pt x="38100" y="764679"/>
                    <a:pt x="0" y="726579"/>
                    <a:pt x="0" y="688479"/>
                  </a:cubicBezTo>
                  <a:lnTo>
                    <a:pt x="0" y="63500"/>
                  </a:lnTo>
                  <a:cubicBezTo>
                    <a:pt x="0" y="25400"/>
                    <a:pt x="38100" y="0"/>
                    <a:pt x="76200" y="0"/>
                  </a:cubicBezTo>
                  <a:lnTo>
                    <a:pt x="1694294" y="0"/>
                  </a:lnTo>
                  <a:close/>
                </a:path>
              </a:pathLst>
            </a:custGeom>
            <a:solidFill>
              <a:srgbClr val="F9EAD6"/>
            </a:solidFill>
          </p:spPr>
        </p:sp>
        <p:sp>
          <p:nvSpPr>
            <p:cNvPr id="15" name="TextBox 15"/>
            <p:cNvSpPr txBox="1"/>
            <p:nvPr/>
          </p:nvSpPr>
          <p:spPr>
            <a:xfrm>
              <a:off x="63500" y="-12700"/>
              <a:ext cx="1643494" cy="713879"/>
            </a:xfrm>
            <a:prstGeom prst="rect">
              <a:avLst/>
            </a:prstGeom>
          </p:spPr>
          <p:txBody>
            <a:bodyPr lIns="50800" tIns="50800" rIns="50800" bIns="50800" rtlCol="0" anchor="ctr"/>
            <a:lstStyle/>
            <a:p>
              <a:pPr algn="l">
                <a:lnSpc>
                  <a:spcPts val="3300"/>
                </a:lnSpc>
              </a:pPr>
              <a:endParaRPr/>
            </a:p>
          </p:txBody>
        </p:sp>
      </p:grpSp>
      <p:grpSp>
        <p:nvGrpSpPr>
          <p:cNvPr id="16" name="Group 16"/>
          <p:cNvGrpSpPr/>
          <p:nvPr/>
        </p:nvGrpSpPr>
        <p:grpSpPr>
          <a:xfrm>
            <a:off x="1852800" y="1651716"/>
            <a:ext cx="10833883" cy="4053294"/>
            <a:chOff x="0" y="0"/>
            <a:chExt cx="1083105" cy="405223"/>
          </a:xfrm>
        </p:grpSpPr>
        <p:sp>
          <p:nvSpPr>
            <p:cNvPr id="17" name="Freeform 17">
              <a:extLst>
                <a:ext uri="{C183D7F6-B498-43B3-948B-1728B52AA6E4}">
                  <adec:decorative xmlns:adec="http://schemas.microsoft.com/office/drawing/2017/decorative" val="1"/>
                </a:ext>
              </a:extLst>
            </p:cNvPr>
            <p:cNvSpPr/>
            <p:nvPr/>
          </p:nvSpPr>
          <p:spPr>
            <a:xfrm>
              <a:off x="0" y="0"/>
              <a:ext cx="1083105" cy="405223"/>
            </a:xfrm>
            <a:custGeom>
              <a:avLst/>
              <a:gdLst/>
              <a:ahLst/>
              <a:cxnLst/>
              <a:rect l="l" t="t" r="r" b="b"/>
              <a:pathLst>
                <a:path w="1083105" h="405223">
                  <a:moveTo>
                    <a:pt x="1006905" y="0"/>
                  </a:moveTo>
                  <a:cubicBezTo>
                    <a:pt x="1045005" y="0"/>
                    <a:pt x="1083105" y="25400"/>
                    <a:pt x="1083105" y="63500"/>
                  </a:cubicBezTo>
                  <a:lnTo>
                    <a:pt x="1083105" y="202023"/>
                  </a:lnTo>
                  <a:cubicBezTo>
                    <a:pt x="1083105" y="240123"/>
                    <a:pt x="1045005" y="278223"/>
                    <a:pt x="1006905" y="278223"/>
                  </a:cubicBezTo>
                  <a:lnTo>
                    <a:pt x="266700" y="278223"/>
                  </a:lnTo>
                  <a:lnTo>
                    <a:pt x="127000" y="405223"/>
                  </a:lnTo>
                  <a:lnTo>
                    <a:pt x="127000" y="278223"/>
                  </a:lnTo>
                  <a:lnTo>
                    <a:pt x="76200" y="278223"/>
                  </a:lnTo>
                  <a:cubicBezTo>
                    <a:pt x="38100" y="278223"/>
                    <a:pt x="0" y="240123"/>
                    <a:pt x="0" y="202023"/>
                  </a:cubicBezTo>
                  <a:lnTo>
                    <a:pt x="0" y="63500"/>
                  </a:lnTo>
                  <a:cubicBezTo>
                    <a:pt x="0" y="25400"/>
                    <a:pt x="38100" y="0"/>
                    <a:pt x="76200" y="0"/>
                  </a:cubicBezTo>
                  <a:lnTo>
                    <a:pt x="1006905" y="0"/>
                  </a:lnTo>
                  <a:close/>
                </a:path>
              </a:pathLst>
            </a:custGeom>
            <a:solidFill>
              <a:srgbClr val="FCDBC5"/>
            </a:solidFill>
          </p:spPr>
        </p:sp>
        <p:sp>
          <p:nvSpPr>
            <p:cNvPr id="18" name="TextBox 18"/>
            <p:cNvSpPr txBox="1"/>
            <p:nvPr/>
          </p:nvSpPr>
          <p:spPr>
            <a:xfrm>
              <a:off x="63500" y="-12700"/>
              <a:ext cx="956105" cy="227423"/>
            </a:xfrm>
            <a:prstGeom prst="rect">
              <a:avLst/>
            </a:prstGeom>
          </p:spPr>
          <p:txBody>
            <a:bodyPr lIns="50800" tIns="50800" rIns="50800" bIns="50800" rtlCol="0" anchor="ctr"/>
            <a:lstStyle/>
            <a:p>
              <a:pPr algn="l">
                <a:lnSpc>
                  <a:spcPts val="3300"/>
                </a:lnSpc>
              </a:pPr>
              <a:endParaRPr/>
            </a:p>
          </p:txBody>
        </p:sp>
      </p:grpSp>
      <p:sp>
        <p:nvSpPr>
          <p:cNvPr id="19" name="Freeform 19">
            <a:extLst>
              <a:ext uri="{C183D7F6-B498-43B3-948B-1728B52AA6E4}">
                <adec:decorative xmlns:adec="http://schemas.microsoft.com/office/drawing/2017/decorative" val="1"/>
              </a:ext>
            </a:extLst>
          </p:cNvPr>
          <p:cNvSpPr/>
          <p:nvPr/>
        </p:nvSpPr>
        <p:spPr>
          <a:xfrm>
            <a:off x="7023016" y="6663155"/>
            <a:ext cx="1695625" cy="3289585"/>
          </a:xfrm>
          <a:custGeom>
            <a:avLst/>
            <a:gdLst/>
            <a:ahLst/>
            <a:cxnLst/>
            <a:rect l="l" t="t" r="r" b="b"/>
            <a:pathLst>
              <a:path w="1695625" h="3289585">
                <a:moveTo>
                  <a:pt x="0" y="0"/>
                </a:moveTo>
                <a:lnTo>
                  <a:pt x="1695625" y="0"/>
                </a:lnTo>
                <a:lnTo>
                  <a:pt x="1695625" y="3289585"/>
                </a:lnTo>
                <a:lnTo>
                  <a:pt x="0" y="32895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a:extLst>
              <a:ext uri="{C183D7F6-B498-43B3-948B-1728B52AA6E4}">
                <adec:decorative xmlns:adec="http://schemas.microsoft.com/office/drawing/2017/decorative" val="1"/>
              </a:ext>
            </a:extLst>
          </p:cNvPr>
          <p:cNvSpPr/>
          <p:nvPr/>
        </p:nvSpPr>
        <p:spPr>
          <a:xfrm>
            <a:off x="1088965" y="4903711"/>
            <a:ext cx="2145628" cy="3794519"/>
          </a:xfrm>
          <a:custGeom>
            <a:avLst/>
            <a:gdLst/>
            <a:ahLst/>
            <a:cxnLst/>
            <a:rect l="l" t="t" r="r" b="b"/>
            <a:pathLst>
              <a:path w="2145628" h="3794519">
                <a:moveTo>
                  <a:pt x="0" y="0"/>
                </a:moveTo>
                <a:lnTo>
                  <a:pt x="2145628" y="0"/>
                </a:lnTo>
                <a:lnTo>
                  <a:pt x="2145628" y="3794519"/>
                </a:lnTo>
                <a:lnTo>
                  <a:pt x="0" y="37945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TextBox 22"/>
          <p:cNvSpPr txBox="1"/>
          <p:nvPr/>
        </p:nvSpPr>
        <p:spPr>
          <a:xfrm>
            <a:off x="8558330" y="8508150"/>
            <a:ext cx="4268985" cy="1177290"/>
          </a:xfrm>
          <a:prstGeom prst="rect">
            <a:avLst/>
          </a:prstGeom>
        </p:spPr>
        <p:txBody>
          <a:bodyPr lIns="0" tIns="0" rIns="0" bIns="0" rtlCol="0" anchor="t">
            <a:spAutoFit/>
          </a:bodyPr>
          <a:lstStyle/>
          <a:p>
            <a:pPr algn="ctr">
              <a:lnSpc>
                <a:spcPts val="2399"/>
              </a:lnSpc>
              <a:spcBef>
                <a:spcPct val="0"/>
              </a:spcBef>
            </a:pPr>
            <a:r>
              <a:rPr lang="en-US" sz="1599">
                <a:solidFill>
                  <a:srgbClr val="1B2E6B"/>
                </a:solidFill>
                <a:latin typeface="Rubik"/>
                <a:ea typeface="Rubik"/>
                <a:cs typeface="Rubik"/>
                <a:sym typeface="Rubik"/>
              </a:rPr>
              <a:t>Vincent Villmain, MCF en histoire contemporaine (Université du Mans) Modules conçus par la communauté HEMED histoire euro-méditerrannéenne</a:t>
            </a:r>
          </a:p>
        </p:txBody>
      </p:sp>
      <p:sp>
        <p:nvSpPr>
          <p:cNvPr id="23" name="TextBox 23"/>
          <p:cNvSpPr txBox="1"/>
          <p:nvPr/>
        </p:nvSpPr>
        <p:spPr>
          <a:xfrm>
            <a:off x="2558760" y="7145190"/>
            <a:ext cx="3723502" cy="1177290"/>
          </a:xfrm>
          <a:prstGeom prst="rect">
            <a:avLst/>
          </a:prstGeom>
        </p:spPr>
        <p:txBody>
          <a:bodyPr lIns="0" tIns="0" rIns="0" bIns="0" rtlCol="0" anchor="t">
            <a:spAutoFit/>
          </a:bodyPr>
          <a:lstStyle/>
          <a:p>
            <a:pPr algn="ctr">
              <a:lnSpc>
                <a:spcPts val="2399"/>
              </a:lnSpc>
              <a:spcBef>
                <a:spcPct val="0"/>
              </a:spcBef>
            </a:pPr>
            <a:r>
              <a:rPr lang="en-US" sz="1599">
                <a:solidFill>
                  <a:srgbClr val="1B2E6B"/>
                </a:solidFill>
                <a:latin typeface="Rubik"/>
                <a:ea typeface="Rubik"/>
                <a:cs typeface="Rubik"/>
                <a:sym typeface="Rubik"/>
              </a:rPr>
              <a:t>Francine Pellaud, professeure spécialisée en didactique des sciences et éducation au développement durable, HEP de Fribourg (Suisse)</a:t>
            </a:r>
          </a:p>
        </p:txBody>
      </p:sp>
      <p:sp>
        <p:nvSpPr>
          <p:cNvPr id="24" name="TextBox 24"/>
          <p:cNvSpPr txBox="1"/>
          <p:nvPr/>
        </p:nvSpPr>
        <p:spPr>
          <a:xfrm>
            <a:off x="8220348" y="4709280"/>
            <a:ext cx="9213933" cy="2091690"/>
          </a:xfrm>
          <a:prstGeom prst="rect">
            <a:avLst/>
          </a:prstGeom>
        </p:spPr>
        <p:txBody>
          <a:bodyPr lIns="0" tIns="0" rIns="0" bIns="0" rtlCol="0" anchor="t">
            <a:spAutoFit/>
          </a:bodyPr>
          <a:lstStyle/>
          <a:p>
            <a:pPr algn="l">
              <a:lnSpc>
                <a:spcPts val="3359"/>
              </a:lnSpc>
            </a:pPr>
            <a:r>
              <a:rPr lang="en-US" sz="2400">
                <a:solidFill>
                  <a:srgbClr val="1B2E6B"/>
                </a:solidFill>
                <a:latin typeface="Rubik"/>
                <a:ea typeface="Rubik"/>
                <a:cs typeface="Rubik"/>
                <a:sym typeface="Rubik"/>
              </a:rPr>
              <a:t>« Les ressources HEMED sont incluses dans </a:t>
            </a:r>
            <a:r>
              <a:rPr lang="en-US" sz="2400" b="1">
                <a:solidFill>
                  <a:srgbClr val="1B2E6B"/>
                </a:solidFill>
                <a:latin typeface="Rubik Bold"/>
                <a:ea typeface="Rubik Bold"/>
                <a:cs typeface="Rubik Bold"/>
                <a:sym typeface="Rubik Bold"/>
              </a:rPr>
              <a:t>un parcours spécifique</a:t>
            </a:r>
            <a:r>
              <a:rPr lang="en-US" sz="2400">
                <a:solidFill>
                  <a:srgbClr val="1B2E6B"/>
                </a:solidFill>
                <a:latin typeface="Rubik"/>
                <a:ea typeface="Rubik"/>
                <a:cs typeface="Rubik"/>
                <a:sym typeface="Rubik"/>
              </a:rPr>
              <a:t> et interviennent au second semestre du M1 “Histoire Civilisations Patrimoine” </a:t>
            </a:r>
            <a:r>
              <a:rPr lang="en-US" sz="2400" b="1">
                <a:solidFill>
                  <a:srgbClr val="1B2E6B"/>
                </a:solidFill>
                <a:latin typeface="Rubik Bold"/>
                <a:ea typeface="Rubik Bold"/>
                <a:cs typeface="Rubik Bold"/>
                <a:sym typeface="Rubik Bold"/>
              </a:rPr>
              <a:t>à distance</a:t>
            </a:r>
            <a:r>
              <a:rPr lang="en-US" sz="2400">
                <a:solidFill>
                  <a:srgbClr val="1B2E6B"/>
                </a:solidFill>
                <a:latin typeface="Rubik"/>
                <a:ea typeface="Rubik"/>
                <a:cs typeface="Rubik"/>
                <a:sym typeface="Rubik"/>
              </a:rPr>
              <a:t> de l’université du Mans ainsi qu’au M2. Un </a:t>
            </a:r>
            <a:r>
              <a:rPr lang="en-US" sz="2400" b="1">
                <a:solidFill>
                  <a:srgbClr val="1B2E6B"/>
                </a:solidFill>
                <a:latin typeface="Rubik Bold"/>
                <a:ea typeface="Rubik Bold"/>
                <a:cs typeface="Rubik Bold"/>
                <a:sym typeface="Rubik Bold"/>
              </a:rPr>
              <a:t>projet tutoré</a:t>
            </a:r>
            <a:r>
              <a:rPr lang="en-US" sz="2400">
                <a:solidFill>
                  <a:srgbClr val="1B2E6B"/>
                </a:solidFill>
                <a:latin typeface="Rubik"/>
                <a:ea typeface="Rubik"/>
                <a:cs typeface="Rubik"/>
                <a:sym typeface="Rubik"/>
              </a:rPr>
              <a:t> permettant d’associer les étudiants à l’organisation de HEMED a également été mis en place ».</a:t>
            </a:r>
          </a:p>
        </p:txBody>
      </p:sp>
      <p:sp>
        <p:nvSpPr>
          <p:cNvPr id="25" name="TextBox 25"/>
          <p:cNvSpPr txBox="1"/>
          <p:nvPr/>
        </p:nvSpPr>
        <p:spPr>
          <a:xfrm>
            <a:off x="2558760" y="2034540"/>
            <a:ext cx="9227708" cy="2091690"/>
          </a:xfrm>
          <a:prstGeom prst="rect">
            <a:avLst/>
          </a:prstGeom>
        </p:spPr>
        <p:txBody>
          <a:bodyPr lIns="0" tIns="0" rIns="0" bIns="0" rtlCol="0" anchor="t">
            <a:spAutoFit/>
          </a:bodyPr>
          <a:lstStyle/>
          <a:p>
            <a:pPr algn="l">
              <a:lnSpc>
                <a:spcPts val="3359"/>
              </a:lnSpc>
            </a:pPr>
            <a:r>
              <a:rPr lang="en-US" sz="2400" dirty="0">
                <a:solidFill>
                  <a:srgbClr val="1B2E6B"/>
                </a:solidFill>
                <a:latin typeface="Rubik"/>
                <a:ea typeface="Rubik"/>
                <a:cs typeface="Rubik"/>
                <a:sym typeface="Rubik"/>
              </a:rPr>
              <a:t>« </a:t>
            </a:r>
            <a:r>
              <a:rPr lang="en-US" sz="2400" dirty="0" err="1">
                <a:solidFill>
                  <a:srgbClr val="1B2E6B"/>
                </a:solidFill>
                <a:latin typeface="Rubik"/>
                <a:ea typeface="Rubik"/>
                <a:cs typeface="Rubik"/>
                <a:sym typeface="Rubik"/>
              </a:rPr>
              <a:t>Ils</a:t>
            </a:r>
            <a:r>
              <a:rPr lang="en-US" sz="2400" dirty="0">
                <a:solidFill>
                  <a:srgbClr val="1B2E6B"/>
                </a:solidFill>
                <a:latin typeface="Rubik"/>
                <a:ea typeface="Rubik"/>
                <a:cs typeface="Rubik"/>
                <a:sym typeface="Rubik"/>
              </a:rPr>
              <a:t> </a:t>
            </a:r>
            <a:r>
              <a:rPr lang="en-US" sz="2400" b="1" dirty="0" err="1">
                <a:solidFill>
                  <a:srgbClr val="1B2E6B"/>
                </a:solidFill>
                <a:latin typeface="Rubik Bold"/>
                <a:ea typeface="Rubik Bold"/>
                <a:cs typeface="Rubik Bold"/>
                <a:sym typeface="Rubik Bold"/>
              </a:rPr>
              <a:t>regardent</a:t>
            </a:r>
            <a:r>
              <a:rPr lang="en-US" sz="2400" b="1" dirty="0">
                <a:solidFill>
                  <a:srgbClr val="1B2E6B"/>
                </a:solidFill>
                <a:latin typeface="Rubik Bold"/>
                <a:ea typeface="Rubik Bold"/>
                <a:cs typeface="Rubik Bold"/>
                <a:sym typeface="Rubik Bold"/>
              </a:rPr>
              <a:t> les </a:t>
            </a:r>
            <a:r>
              <a:rPr lang="en-US" sz="2400" b="1" dirty="0" err="1">
                <a:solidFill>
                  <a:srgbClr val="1B2E6B"/>
                </a:solidFill>
                <a:latin typeface="Rubik Bold"/>
                <a:ea typeface="Rubik Bold"/>
                <a:cs typeface="Rubik Bold"/>
                <a:sym typeface="Rubik Bold"/>
              </a:rPr>
              <a:t>vidéos</a:t>
            </a:r>
            <a:r>
              <a:rPr lang="en-US" sz="2400" b="1" dirty="0">
                <a:solidFill>
                  <a:srgbClr val="1B2E6B"/>
                </a:solidFill>
                <a:latin typeface="Rubik Bold"/>
                <a:ea typeface="Rubik Bold"/>
                <a:cs typeface="Rubik Bold"/>
                <a:sym typeface="Rubik Bold"/>
              </a:rPr>
              <a:t> à la </a:t>
            </a:r>
            <a:r>
              <a:rPr lang="en-US" sz="2400" b="1" dirty="0" err="1">
                <a:solidFill>
                  <a:srgbClr val="1B2E6B"/>
                </a:solidFill>
                <a:latin typeface="Rubik Bold"/>
                <a:ea typeface="Rubik Bold"/>
                <a:cs typeface="Rubik Bold"/>
                <a:sym typeface="Rubik Bold"/>
              </a:rPr>
              <a:t>maison</a:t>
            </a:r>
            <a:r>
              <a:rPr lang="en-US" sz="2400" dirty="0">
                <a:solidFill>
                  <a:srgbClr val="1B2E6B"/>
                </a:solidFill>
                <a:latin typeface="Rubik"/>
                <a:ea typeface="Rubik"/>
                <a:cs typeface="Rubik"/>
                <a:sym typeface="Rubik"/>
              </a:rPr>
              <a:t>, </a:t>
            </a:r>
            <a:r>
              <a:rPr lang="en-US" sz="2400" dirty="0" err="1">
                <a:solidFill>
                  <a:srgbClr val="1B2E6B"/>
                </a:solidFill>
                <a:latin typeface="Rubik"/>
                <a:ea typeface="Rubik"/>
                <a:cs typeface="Rubik"/>
                <a:sym typeface="Rubik"/>
              </a:rPr>
              <a:t>réalisent</a:t>
            </a:r>
            <a:r>
              <a:rPr lang="en-US" sz="2400" dirty="0">
                <a:solidFill>
                  <a:srgbClr val="1B2E6B"/>
                </a:solidFill>
                <a:latin typeface="Rubik"/>
                <a:ea typeface="Rubik"/>
                <a:cs typeface="Rubik"/>
                <a:sym typeface="Rubik"/>
              </a:rPr>
              <a:t> un travail dessus (carte </a:t>
            </a:r>
            <a:r>
              <a:rPr lang="en-US" sz="2400" dirty="0" err="1">
                <a:solidFill>
                  <a:srgbClr val="1B2E6B"/>
                </a:solidFill>
                <a:latin typeface="Rubik"/>
                <a:ea typeface="Rubik"/>
                <a:cs typeface="Rubik"/>
                <a:sym typeface="Rubik"/>
              </a:rPr>
              <a:t>conceptuelle</a:t>
            </a:r>
            <a:r>
              <a:rPr lang="en-US" sz="2400" dirty="0">
                <a:solidFill>
                  <a:srgbClr val="1B2E6B"/>
                </a:solidFill>
                <a:latin typeface="Rubik"/>
                <a:ea typeface="Rubik"/>
                <a:cs typeface="Rubik"/>
                <a:sym typeface="Rubik"/>
              </a:rPr>
              <a:t>, mise au jour des perspectives </a:t>
            </a:r>
            <a:r>
              <a:rPr lang="en-US" sz="2400" dirty="0" err="1">
                <a:solidFill>
                  <a:srgbClr val="1B2E6B"/>
                </a:solidFill>
                <a:latin typeface="Rubik"/>
                <a:ea typeface="Rubik"/>
                <a:cs typeface="Rubik"/>
                <a:sym typeface="Rubik"/>
              </a:rPr>
              <a:t>interdisciplinaires</a:t>
            </a:r>
            <a:r>
              <a:rPr lang="en-US" sz="2400" dirty="0">
                <a:solidFill>
                  <a:srgbClr val="1B2E6B"/>
                </a:solidFill>
                <a:latin typeface="Rubik"/>
                <a:ea typeface="Rubik"/>
                <a:cs typeface="Rubik"/>
                <a:sym typeface="Rubik"/>
              </a:rPr>
              <a:t>, jeu des </a:t>
            </a:r>
            <a:r>
              <a:rPr lang="en-US" sz="2400" dirty="0" err="1">
                <a:solidFill>
                  <a:srgbClr val="1B2E6B"/>
                </a:solidFill>
                <a:latin typeface="Rubik"/>
                <a:ea typeface="Rubik"/>
                <a:cs typeface="Rubik"/>
                <a:sym typeface="Rubik"/>
              </a:rPr>
              <a:t>conséquences</a:t>
            </a:r>
            <a:r>
              <a:rPr lang="en-US" sz="2400" dirty="0">
                <a:solidFill>
                  <a:srgbClr val="1B2E6B"/>
                </a:solidFill>
                <a:latin typeface="Rubik"/>
                <a:ea typeface="Rubik"/>
                <a:cs typeface="Rubik"/>
                <a:sym typeface="Rubik"/>
              </a:rPr>
              <a:t>…) et </a:t>
            </a:r>
            <a:r>
              <a:rPr lang="en-US" sz="2400" b="1" dirty="0">
                <a:solidFill>
                  <a:srgbClr val="1B2E6B"/>
                </a:solidFill>
                <a:latin typeface="Rubik Bold"/>
                <a:ea typeface="Rubik Bold"/>
                <a:cs typeface="Rubik Bold"/>
                <a:sym typeface="Rubik Bold"/>
              </a:rPr>
              <a:t>je </a:t>
            </a:r>
            <a:r>
              <a:rPr lang="en-US" sz="2400" b="1" dirty="0" err="1">
                <a:solidFill>
                  <a:srgbClr val="1B2E6B"/>
                </a:solidFill>
                <a:latin typeface="Rubik Bold"/>
                <a:ea typeface="Rubik Bold"/>
                <a:cs typeface="Rubik Bold"/>
                <a:sym typeface="Rubik Bold"/>
              </a:rPr>
              <a:t>reprends</a:t>
            </a:r>
            <a:r>
              <a:rPr lang="en-US" sz="2400" b="1" dirty="0">
                <a:solidFill>
                  <a:srgbClr val="1B2E6B"/>
                </a:solidFill>
                <a:latin typeface="Rubik Bold"/>
                <a:ea typeface="Rubik Bold"/>
                <a:cs typeface="Rubik Bold"/>
                <a:sym typeface="Rubik Bold"/>
              </a:rPr>
              <a:t> tout </a:t>
            </a:r>
            <a:r>
              <a:rPr lang="en-US" sz="2400" b="1" dirty="0" err="1">
                <a:solidFill>
                  <a:srgbClr val="1B2E6B"/>
                </a:solidFill>
                <a:latin typeface="Rubik Bold"/>
                <a:ea typeface="Rubik Bold"/>
                <a:cs typeface="Rubik Bold"/>
                <a:sym typeface="Rubik Bold"/>
              </a:rPr>
              <a:t>cela</a:t>
            </a:r>
            <a:r>
              <a:rPr lang="en-US" sz="2400" b="1" dirty="0">
                <a:solidFill>
                  <a:srgbClr val="1B2E6B"/>
                </a:solidFill>
                <a:latin typeface="Rubik Bold"/>
                <a:ea typeface="Rubik Bold"/>
                <a:cs typeface="Rubik Bold"/>
                <a:sym typeface="Rubik Bold"/>
              </a:rPr>
              <a:t> </a:t>
            </a:r>
            <a:r>
              <a:rPr lang="en-US" sz="2400" b="1" dirty="0" err="1">
                <a:solidFill>
                  <a:srgbClr val="1B2E6B"/>
                </a:solidFill>
                <a:latin typeface="Rubik Bold"/>
                <a:ea typeface="Rubik Bold"/>
                <a:cs typeface="Rubik Bold"/>
                <a:sym typeface="Rubik Bold"/>
              </a:rPr>
              <a:t>en</a:t>
            </a:r>
            <a:r>
              <a:rPr lang="en-US" sz="2400" b="1" dirty="0">
                <a:solidFill>
                  <a:srgbClr val="1B2E6B"/>
                </a:solidFill>
                <a:latin typeface="Rubik Bold"/>
                <a:ea typeface="Rubik Bold"/>
                <a:cs typeface="Rubik Bold"/>
                <a:sym typeface="Rubik Bold"/>
              </a:rPr>
              <a:t> </a:t>
            </a:r>
            <a:r>
              <a:rPr lang="en-US" sz="2400" b="1" dirty="0" err="1">
                <a:solidFill>
                  <a:srgbClr val="1B2E6B"/>
                </a:solidFill>
                <a:latin typeface="Rubik Bold"/>
                <a:ea typeface="Rubik Bold"/>
                <a:cs typeface="Rubik Bold"/>
                <a:sym typeface="Rubik Bold"/>
              </a:rPr>
              <a:t>classe</a:t>
            </a:r>
            <a:r>
              <a:rPr lang="en-US" sz="2400" b="1" dirty="0">
                <a:solidFill>
                  <a:srgbClr val="1B2E6B"/>
                </a:solidFill>
                <a:latin typeface="Rubik Bold"/>
                <a:ea typeface="Rubik Bold"/>
                <a:cs typeface="Rubik Bold"/>
                <a:sym typeface="Rubik Bold"/>
              </a:rPr>
              <a:t> avec </a:t>
            </a:r>
            <a:r>
              <a:rPr lang="en-US" sz="2400" b="1" dirty="0" err="1">
                <a:solidFill>
                  <a:srgbClr val="1B2E6B"/>
                </a:solidFill>
                <a:latin typeface="Rubik Bold"/>
                <a:ea typeface="Rubik Bold"/>
                <a:cs typeface="Rubik Bold"/>
                <a:sym typeface="Rubik Bold"/>
              </a:rPr>
              <a:t>eux</a:t>
            </a:r>
            <a:r>
              <a:rPr lang="en-US" sz="2400" dirty="0">
                <a:solidFill>
                  <a:srgbClr val="1B2E6B"/>
                </a:solidFill>
                <a:latin typeface="Rubik"/>
                <a:ea typeface="Rubik"/>
                <a:cs typeface="Rubik"/>
                <a:sym typeface="Rubik"/>
              </a:rPr>
              <a:t>, sous la </a:t>
            </a:r>
            <a:r>
              <a:rPr lang="en-US" sz="2400" dirty="0" err="1">
                <a:solidFill>
                  <a:srgbClr val="1B2E6B"/>
                </a:solidFill>
                <a:latin typeface="Rubik"/>
                <a:ea typeface="Rubik"/>
                <a:cs typeface="Rubik"/>
                <a:sym typeface="Rubik"/>
              </a:rPr>
              <a:t>forme</a:t>
            </a:r>
            <a:r>
              <a:rPr lang="en-US" sz="2400" dirty="0">
                <a:solidFill>
                  <a:srgbClr val="1B2E6B"/>
                </a:solidFill>
                <a:latin typeface="Rubik"/>
                <a:ea typeface="Rubik"/>
                <a:cs typeface="Rubik"/>
                <a:sym typeface="Rubik"/>
              </a:rPr>
              <a:t> </a:t>
            </a:r>
            <a:r>
              <a:rPr lang="en-US" sz="2400" dirty="0" err="1">
                <a:solidFill>
                  <a:srgbClr val="1B2E6B"/>
                </a:solidFill>
                <a:latin typeface="Rubik"/>
                <a:ea typeface="Rubik"/>
                <a:cs typeface="Rubik"/>
                <a:sym typeface="Rubik"/>
              </a:rPr>
              <a:t>d'une</a:t>
            </a:r>
            <a:r>
              <a:rPr lang="en-US" sz="2400" dirty="0">
                <a:solidFill>
                  <a:srgbClr val="1B2E6B"/>
                </a:solidFill>
                <a:latin typeface="Rubik"/>
                <a:ea typeface="Rubik"/>
                <a:cs typeface="Rubik"/>
                <a:sym typeface="Rubik"/>
              </a:rPr>
              <a:t> discussion pour </a:t>
            </a:r>
            <a:r>
              <a:rPr lang="en-US" sz="2400" dirty="0" err="1">
                <a:solidFill>
                  <a:srgbClr val="1B2E6B"/>
                </a:solidFill>
                <a:latin typeface="Rubik"/>
                <a:ea typeface="Rubik"/>
                <a:cs typeface="Rubik"/>
                <a:sym typeface="Rubik"/>
              </a:rPr>
              <a:t>approfondir</a:t>
            </a:r>
            <a:r>
              <a:rPr lang="en-US" sz="2400" dirty="0">
                <a:solidFill>
                  <a:srgbClr val="1B2E6B"/>
                </a:solidFill>
                <a:latin typeface="Rubik"/>
                <a:ea typeface="Rubik"/>
                <a:cs typeface="Rubik"/>
                <a:sym typeface="Rubik"/>
              </a:rPr>
              <a:t> ».</a:t>
            </a:r>
          </a:p>
        </p:txBody>
      </p:sp>
      <p:sp>
        <p:nvSpPr>
          <p:cNvPr id="26" name="TextBox 21">
            <a:extLst>
              <a:ext uri="{FF2B5EF4-FFF2-40B4-BE49-F238E27FC236}">
                <a16:creationId xmlns:a16="http://schemas.microsoft.com/office/drawing/2014/main" id="{9D77C685-E5DB-424B-BA03-52AE32EA813F}"/>
              </a:ext>
            </a:extLst>
          </p:cNvPr>
          <p:cNvSpPr txBox="1"/>
          <p:nvPr/>
        </p:nvSpPr>
        <p:spPr>
          <a:xfrm>
            <a:off x="1232359" y="651664"/>
            <a:ext cx="3720641" cy="602729"/>
          </a:xfrm>
          <a:prstGeom prst="rect">
            <a:avLst/>
          </a:prstGeom>
        </p:spPr>
        <p:txBody>
          <a:bodyPr wrap="square" lIns="0" tIns="0" rIns="0" bIns="0" rtlCol="0" anchor="t">
            <a:spAutoFit/>
          </a:bodyPr>
          <a:lstStyle/>
          <a:p>
            <a:pPr algn="l">
              <a:lnSpc>
                <a:spcPts val="4665"/>
              </a:lnSpc>
            </a:pPr>
            <a:r>
              <a:rPr lang="en-US" sz="4320" dirty="0">
                <a:solidFill>
                  <a:srgbClr val="1B2E6B"/>
                </a:solidFill>
                <a:latin typeface="Paytone One"/>
                <a:ea typeface="Paytone One"/>
                <a:cs typeface="Paytone One"/>
                <a:sym typeface="Paytone One"/>
              </a:rPr>
              <a:t>Usages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55479" y="-15727"/>
            <a:ext cx="28998948" cy="11176683"/>
            <a:chOff x="0" y="0"/>
            <a:chExt cx="38665264" cy="14902244"/>
          </a:xfrm>
        </p:grpSpPr>
        <p:sp>
          <p:nvSpPr>
            <p:cNvPr id="3" name="Freeform 3" descr="Une image contenant ciel, bleu, Bleu électrique  Le contenu généré par l’IA peut être incorrect."/>
            <p:cNvSpPr/>
            <p:nvPr/>
          </p:nvSpPr>
          <p:spPr>
            <a:xfrm flipH="1">
              <a:off x="0" y="0"/>
              <a:ext cx="38665277" cy="14902180"/>
            </a:xfrm>
            <a:custGeom>
              <a:avLst/>
              <a:gdLst/>
              <a:ahLst/>
              <a:cxnLst/>
              <a:rect l="l" t="t" r="r" b="b"/>
              <a:pathLst>
                <a:path w="38665277" h="14902180">
                  <a:moveTo>
                    <a:pt x="38665277" y="0"/>
                  </a:moveTo>
                  <a:lnTo>
                    <a:pt x="0" y="0"/>
                  </a:lnTo>
                  <a:lnTo>
                    <a:pt x="0" y="14902180"/>
                  </a:lnTo>
                  <a:lnTo>
                    <a:pt x="38665277" y="14902180"/>
                  </a:lnTo>
                  <a:lnTo>
                    <a:pt x="38665277" y="0"/>
                  </a:lnTo>
                  <a:close/>
                </a:path>
              </a:pathLst>
            </a:custGeom>
            <a:blipFill>
              <a:blip r:embed="rId2"/>
              <a:stretch>
                <a:fillRect/>
              </a:stretch>
            </a:blipFill>
          </p:spPr>
        </p:sp>
      </p:grpSp>
      <p:sp>
        <p:nvSpPr>
          <p:cNvPr id="4" name="Freeform 4" descr="Logo de L'Université Numérique"/>
          <p:cNvSpPr/>
          <p:nvPr/>
        </p:nvSpPr>
        <p:spPr>
          <a:xfrm>
            <a:off x="6087294" y="414871"/>
            <a:ext cx="6113402" cy="1968217"/>
          </a:xfrm>
          <a:custGeom>
            <a:avLst/>
            <a:gdLst/>
            <a:ahLst/>
            <a:cxnLst/>
            <a:rect l="l" t="t" r="r" b="b"/>
            <a:pathLst>
              <a:path w="6113402" h="1968217">
                <a:moveTo>
                  <a:pt x="0" y="0"/>
                </a:moveTo>
                <a:lnTo>
                  <a:pt x="6113402" y="0"/>
                </a:lnTo>
                <a:lnTo>
                  <a:pt x="6113402" y="1968217"/>
                </a:lnTo>
                <a:lnTo>
                  <a:pt x="0" y="1968217"/>
                </a:lnTo>
                <a:lnTo>
                  <a:pt x="0" y="0"/>
                </a:lnTo>
                <a:close/>
              </a:path>
            </a:pathLst>
          </a:custGeom>
          <a:blipFill>
            <a:blip r:embed="rId3">
              <a:extLst>
                <a:ext uri="{96DAC541-7B7A-43D3-8B79-37D633B846F1}">
                  <asvg:svgBlip xmlns:asvg="http://schemas.microsoft.com/office/drawing/2016/SVG/main" r:embed="rId4"/>
                </a:ext>
              </a:extLst>
            </a:blip>
            <a:stretch>
              <a:fillRect t="-557" b="-558"/>
            </a:stretch>
          </a:blipFill>
        </p:spPr>
      </p:sp>
      <p:sp>
        <p:nvSpPr>
          <p:cNvPr id="5" name="Freeform 5"/>
          <p:cNvSpPr/>
          <p:nvPr/>
        </p:nvSpPr>
        <p:spPr>
          <a:xfrm>
            <a:off x="13129636" y="8688873"/>
            <a:ext cx="431588" cy="422727"/>
          </a:xfrm>
          <a:custGeom>
            <a:avLst/>
            <a:gdLst/>
            <a:ahLst/>
            <a:cxnLst/>
            <a:rect l="l" t="t" r="r" b="b"/>
            <a:pathLst>
              <a:path w="431588" h="422727">
                <a:moveTo>
                  <a:pt x="0" y="0"/>
                </a:moveTo>
                <a:lnTo>
                  <a:pt x="431588" y="0"/>
                </a:lnTo>
                <a:lnTo>
                  <a:pt x="431588" y="422727"/>
                </a:lnTo>
                <a:lnTo>
                  <a:pt x="0" y="422727"/>
                </a:lnTo>
                <a:lnTo>
                  <a:pt x="0" y="0"/>
                </a:lnTo>
                <a:close/>
              </a:path>
            </a:pathLst>
          </a:custGeom>
          <a:blipFill>
            <a:blip r:embed="rId5">
              <a:extLst>
                <a:ext uri="{96DAC541-7B7A-43D3-8B79-37D633B846F1}">
                  <asvg:svgBlip xmlns:asvg="http://schemas.microsoft.com/office/drawing/2016/SVG/main" r:embed="rId6"/>
                </a:ext>
              </a:extLst>
            </a:blip>
            <a:stretch>
              <a:fillRect r="-14862"/>
            </a:stretch>
          </a:blipFill>
        </p:spPr>
      </p:sp>
      <p:sp>
        <p:nvSpPr>
          <p:cNvPr id="6" name="Freeform 6"/>
          <p:cNvSpPr/>
          <p:nvPr/>
        </p:nvSpPr>
        <p:spPr>
          <a:xfrm>
            <a:off x="13129636" y="9293405"/>
            <a:ext cx="431588" cy="415894"/>
          </a:xfrm>
          <a:custGeom>
            <a:avLst/>
            <a:gdLst/>
            <a:ahLst/>
            <a:cxnLst/>
            <a:rect l="l" t="t" r="r" b="b"/>
            <a:pathLst>
              <a:path w="431588" h="415894">
                <a:moveTo>
                  <a:pt x="0" y="0"/>
                </a:moveTo>
                <a:lnTo>
                  <a:pt x="431588" y="0"/>
                </a:lnTo>
                <a:lnTo>
                  <a:pt x="431588" y="415895"/>
                </a:lnTo>
                <a:lnTo>
                  <a:pt x="0" y="4158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TextBox 8"/>
          <p:cNvSpPr txBox="1"/>
          <p:nvPr/>
        </p:nvSpPr>
        <p:spPr>
          <a:xfrm>
            <a:off x="13745572" y="8718342"/>
            <a:ext cx="6599828" cy="331373"/>
          </a:xfrm>
          <a:prstGeom prst="rect">
            <a:avLst/>
          </a:prstGeom>
        </p:spPr>
        <p:txBody>
          <a:bodyPr wrap="square" lIns="0" tIns="0" rIns="0" bIns="0" rtlCol="0" anchor="t">
            <a:spAutoFit/>
          </a:bodyPr>
          <a:lstStyle/>
          <a:p>
            <a:pPr algn="l">
              <a:lnSpc>
                <a:spcPts val="2523"/>
              </a:lnSpc>
              <a:spcBef>
                <a:spcPct val="0"/>
              </a:spcBef>
            </a:pPr>
            <a:r>
              <a:rPr lang="en-US" sz="2800" u="sng" dirty="0">
                <a:solidFill>
                  <a:schemeClr val="bg1"/>
                </a:solidFill>
                <a:latin typeface="Rubik"/>
                <a:ea typeface="Rubik"/>
                <a:cs typeface="Rubik"/>
                <a:sym typeface="Rubik"/>
                <a:hlinkClick r:id="rId9" tooltip="https://www.linkedin.com/company/l-universit%C3%A9-num%C3%A9rique/posts/?feedView=all">
                  <a:extLst>
                    <a:ext uri="{A12FA001-AC4F-418D-AE19-62706E023703}">
                      <ahyp:hlinkClr xmlns:ahyp="http://schemas.microsoft.com/office/drawing/2018/hyperlinkcolor" val="tx"/>
                    </a:ext>
                  </a:extLst>
                </a:hlinkClick>
              </a:rPr>
              <a:t>LinkedIn de </a:t>
            </a:r>
            <a:r>
              <a:rPr lang="en-US" sz="2800" u="sng" dirty="0" err="1">
                <a:solidFill>
                  <a:schemeClr val="bg1"/>
                </a:solidFill>
                <a:latin typeface="Rubik"/>
                <a:ea typeface="Rubik"/>
                <a:cs typeface="Rubik"/>
                <a:sym typeface="Rubik"/>
                <a:hlinkClick r:id="rId9" tooltip="https://www.linkedin.com/company/l-universit%C3%A9-num%C3%A9rique/posts/?feedView=all">
                  <a:extLst>
                    <a:ext uri="{A12FA001-AC4F-418D-AE19-62706E023703}">
                      <ahyp:hlinkClr xmlns:ahyp="http://schemas.microsoft.com/office/drawing/2018/hyperlinkcolor" val="tx"/>
                    </a:ext>
                  </a:extLst>
                </a:hlinkClick>
              </a:rPr>
              <a:t>L’Université</a:t>
            </a:r>
            <a:r>
              <a:rPr lang="en-US" sz="2800" u="sng" dirty="0">
                <a:solidFill>
                  <a:schemeClr val="bg1"/>
                </a:solidFill>
                <a:latin typeface="Rubik"/>
                <a:ea typeface="Rubik"/>
                <a:cs typeface="Rubik"/>
                <a:sym typeface="Rubik"/>
                <a:hlinkClick r:id="rId9" tooltip="https://www.linkedin.com/company/l-universit%C3%A9-num%C3%A9rique/posts/?feedView=all">
                  <a:extLst>
                    <a:ext uri="{A12FA001-AC4F-418D-AE19-62706E023703}">
                      <ahyp:hlinkClr xmlns:ahyp="http://schemas.microsoft.com/office/drawing/2018/hyperlinkcolor" val="tx"/>
                    </a:ext>
                  </a:extLst>
                </a:hlinkClick>
              </a:rPr>
              <a:t> Numérique</a:t>
            </a:r>
          </a:p>
        </p:txBody>
      </p:sp>
      <p:sp>
        <p:nvSpPr>
          <p:cNvPr id="9" name="TextBox 9"/>
          <p:cNvSpPr txBox="1"/>
          <p:nvPr/>
        </p:nvSpPr>
        <p:spPr>
          <a:xfrm>
            <a:off x="13745572" y="9300409"/>
            <a:ext cx="5990228" cy="331373"/>
          </a:xfrm>
          <a:prstGeom prst="rect">
            <a:avLst/>
          </a:prstGeom>
        </p:spPr>
        <p:txBody>
          <a:bodyPr wrap="square" lIns="0" tIns="0" rIns="0" bIns="0" rtlCol="0" anchor="t">
            <a:spAutoFit/>
          </a:bodyPr>
          <a:lstStyle/>
          <a:p>
            <a:pPr algn="l">
              <a:lnSpc>
                <a:spcPts val="2523"/>
              </a:lnSpc>
              <a:spcBef>
                <a:spcPct val="0"/>
              </a:spcBef>
            </a:pPr>
            <a:r>
              <a:rPr lang="en-US" sz="2800" u="sng" dirty="0">
                <a:solidFill>
                  <a:schemeClr val="bg1"/>
                </a:solidFill>
                <a:latin typeface="Rubik"/>
                <a:ea typeface="Rubik"/>
                <a:cs typeface="Rubik"/>
                <a:sym typeface="Rubik"/>
                <a:hlinkClick r:id="rId10" tooltip="https://luniversitenumerique.fr">
                  <a:extLst>
                    <a:ext uri="{A12FA001-AC4F-418D-AE19-62706E023703}">
                      <ahyp:hlinkClr xmlns:ahyp="http://schemas.microsoft.com/office/drawing/2018/hyperlinkcolor" val="tx"/>
                    </a:ext>
                  </a:extLst>
                </a:hlinkClick>
              </a:rPr>
              <a:t>Sit</a:t>
            </a:r>
            <a:r>
              <a:rPr lang="en-US" sz="2800" u="sng" dirty="0">
                <a:solidFill>
                  <a:schemeClr val="bg1"/>
                </a:solidFill>
                <a:latin typeface="Rubik"/>
                <a:ea typeface="Rubik"/>
                <a:cs typeface="Rubik"/>
                <a:sym typeface="Rubik"/>
                <a:hlinkClick r:id="rId10" tooltip="https://luniversitenumerique.fr">
                  <a:extLst>
                    <a:ext uri="{A12FA001-AC4F-418D-AE19-62706E023703}">
                      <ahyp:hlinkClr xmlns:ahyp="http://schemas.microsoft.com/office/drawing/2018/hyperlinkcolor" val="tx"/>
                    </a:ext>
                  </a:extLst>
                </a:hlinkClick>
              </a:rPr>
              <a:t>e web de </a:t>
            </a:r>
            <a:r>
              <a:rPr lang="en-US" sz="2800" u="sng" dirty="0" err="1">
                <a:solidFill>
                  <a:schemeClr val="bg1"/>
                </a:solidFill>
                <a:latin typeface="Rubik"/>
                <a:ea typeface="Rubik"/>
                <a:cs typeface="Rubik"/>
                <a:sym typeface="Rubik"/>
                <a:hlinkClick r:id="rId10" tooltip="https://luniversitenumerique.fr">
                  <a:extLst>
                    <a:ext uri="{A12FA001-AC4F-418D-AE19-62706E023703}">
                      <ahyp:hlinkClr xmlns:ahyp="http://schemas.microsoft.com/office/drawing/2018/hyperlinkcolor" val="tx"/>
                    </a:ext>
                  </a:extLst>
                </a:hlinkClick>
              </a:rPr>
              <a:t>L’université</a:t>
            </a:r>
            <a:r>
              <a:rPr lang="en-US" sz="2800" u="sng" dirty="0">
                <a:solidFill>
                  <a:schemeClr val="bg1"/>
                </a:solidFill>
                <a:latin typeface="Rubik"/>
                <a:ea typeface="Rubik"/>
                <a:cs typeface="Rubik"/>
                <a:sym typeface="Rubik"/>
                <a:hlinkClick r:id="rId10" tooltip="https://luniversitenumerique.fr">
                  <a:extLst>
                    <a:ext uri="{A12FA001-AC4F-418D-AE19-62706E023703}">
                      <ahyp:hlinkClr xmlns:ahyp="http://schemas.microsoft.com/office/drawing/2018/hyperlinkcolor" val="tx"/>
                    </a:ext>
                  </a:extLst>
                </a:hlinkClick>
              </a:rPr>
              <a:t> Numérique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997</Words>
  <Application>Microsoft Office PowerPoint</Application>
  <PresentationFormat>Personnalisé</PresentationFormat>
  <Paragraphs>129</Paragraphs>
  <Slides>15</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Calibri</vt:lpstr>
      <vt:lpstr>Rubik Italics</vt:lpstr>
      <vt:lpstr>Paytone One</vt:lpstr>
      <vt:lpstr>Rubik Bold</vt:lpstr>
      <vt:lpstr>Rubik</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atelier L'UN</dc:title>
  <dc:creator>Camila Monge Pizarro</dc:creator>
  <cp:lastModifiedBy>MONGE PIZARRO Camila</cp:lastModifiedBy>
  <cp:revision>4</cp:revision>
  <dcterms:created xsi:type="dcterms:W3CDTF">2006-08-16T00:00:00Z</dcterms:created>
  <dcterms:modified xsi:type="dcterms:W3CDTF">2026-09-15T23:46:51Z</dcterms:modified>
  <dc:identifier>DAHBHbcxzz8</dc:identifier>
</cp:coreProperties>
</file>