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1002A106-2A49-4F2C-89CD-F86D13D86ED3}">
          <p14:sldIdLst>
            <p14:sldId id="256"/>
            <p14:sldId id="257"/>
            <p14:sldId id="258"/>
            <p14:sldId id="259"/>
            <p14:sldId id="260"/>
            <p14:sldId id="261"/>
            <p14:sldId id="262"/>
            <p14:sldId id="263"/>
            <p14:sldId id="264"/>
            <p14:sldId id="265"/>
            <p14:sldId id="266"/>
            <p14:sldId id="267"/>
            <p14:sldId id="26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a:srgbClr val="8AC574"/>
    <a:srgbClr val="FFFFFF"/>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notesViewPr>
    <p:cSldViewPr snapToGrid="0">
      <p:cViewPr varScale="1">
        <p:scale>
          <a:sx n="84" d="100"/>
          <a:sy n="84" d="100"/>
        </p:scale>
        <p:origin x="316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A923B-C46C-423B-9934-004BC7F3D299}"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62E04F-9019-493A-B5DE-42A273FC0869}" type="slidenum">
              <a:rPr lang="fr-FR" smtClean="0"/>
              <a:t>‹N°›</a:t>
            </a:fld>
            <a:endParaRPr lang="fr-FR"/>
          </a:p>
        </p:txBody>
      </p:sp>
    </p:spTree>
    <p:extLst>
      <p:ext uri="{BB962C8B-B14F-4D97-AF65-F5344CB8AC3E}">
        <p14:creationId xmlns:p14="http://schemas.microsoft.com/office/powerpoint/2010/main" val="2838190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2409A3-E468-7668-2115-8AE20AA8557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F4ECE8E-C3FC-2E1B-1DB4-59E3994A49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32E12A7-1259-3B32-C7AB-CB7AAA7BE031}"/>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D3F35591-826F-7929-AD4D-E930B46362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755623-319B-A1AF-AE8E-7D9676320BD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762400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467984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5B9D9BA-7ADA-9384-9F12-525339B8BA25}"/>
              </a:ext>
            </a:extLst>
          </p:cNvPr>
          <p:cNvSpPr/>
          <p:nvPr userDrawn="1"/>
        </p:nvSpPr>
        <p:spPr>
          <a:xfrm>
            <a:off x="11930332" y="0"/>
            <a:ext cx="261668" cy="6858000"/>
          </a:xfrm>
          <a:prstGeom prst="rect">
            <a:avLst/>
          </a:prstGeom>
          <a:solidFill>
            <a:srgbClr val="E971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itre 1">
            <a:extLst>
              <a:ext uri="{FF2B5EF4-FFF2-40B4-BE49-F238E27FC236}">
                <a16:creationId xmlns:a16="http://schemas.microsoft.com/office/drawing/2014/main" id="{E08F79AF-30DA-2BA5-F5F6-482162248F15}"/>
              </a:ext>
            </a:extLst>
          </p:cNvPr>
          <p:cNvSpPr>
            <a:spLocks noGrp="1"/>
          </p:cNvSpPr>
          <p:nvPr>
            <p:ph type="title"/>
          </p:nvPr>
        </p:nvSpPr>
        <p:spPr>
          <a:xfrm>
            <a:off x="838200" y="365125"/>
            <a:ext cx="10515600" cy="1325563"/>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fr-FR" dirty="0"/>
              <a:t>Modifiez le style du titre</a:t>
            </a:r>
          </a:p>
        </p:txBody>
      </p:sp>
      <p:sp>
        <p:nvSpPr>
          <p:cNvPr id="9" name="Espace réservé du contenu 2">
            <a:extLst>
              <a:ext uri="{FF2B5EF4-FFF2-40B4-BE49-F238E27FC236}">
                <a16:creationId xmlns:a16="http://schemas.microsoft.com/office/drawing/2014/main" id="{71DC233E-2410-B3D0-FD93-060A6A206B0A}"/>
              </a:ext>
            </a:extLst>
          </p:cNvPr>
          <p:cNvSpPr>
            <a:spLocks noGrp="1"/>
          </p:cNvSpPr>
          <p:nvPr>
            <p:ph idx="1"/>
          </p:nvPr>
        </p:nvSpPr>
        <p:spPr>
          <a:xfrm>
            <a:off x="838200" y="1825625"/>
            <a:ext cx="10515600" cy="4351338"/>
          </a:xfrm>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260042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88564F-796B-3DF9-EA50-14BC91F1FC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6E28D88-613C-2D19-4FAB-1C3444108FAF}"/>
              </a:ext>
            </a:extLst>
          </p:cNvPr>
          <p:cNvSpPr>
            <a:spLocks noGrp="1"/>
          </p:cNvSpPr>
          <p:nvPr>
            <p:ph idx="1"/>
          </p:nvPr>
        </p:nvSpPr>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FF9C56B6-079C-F523-FC2C-13692B98C32E}"/>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41D735BB-0540-BE67-39D8-959B2FFFC3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22A24C2-213D-6DAF-715E-6E775F80D29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44481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971BBE-97EE-F2D7-D749-CFE3A9008F1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49854F0-20EB-3E0E-7F91-0EBE9B1B33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67F054A-DF81-A1C8-B557-77EB43DB4271}"/>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177E6697-6C11-B486-B1AD-6B54BF99CC3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491A5A6-80F9-5EE0-9C56-986DB74C6DBD}"/>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80599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37C9C6-0D02-F065-F571-4F6F9A7C99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D4FFEA-AD58-E4FA-BCE3-6547282309A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1DF1BC8-EEEC-D001-DBFF-B90C1CCA5DB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1B2A683A-9261-3BC9-4C71-378DA26ECEF8}"/>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97BCD6AB-88CE-4B36-BE21-BAE72B121C6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CA5696D-B7B9-3EA3-564D-A37BE93C61F8}"/>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88182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F1C56A-2DAC-FAD8-6542-C6851D67C623}"/>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C92DBCF5-5491-369A-A988-B97E2F3D44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FCDE85D-BD7C-0927-E0D8-C49683C82F7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EA9CEE1-FDE4-010A-496B-447DD6E297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0F36BE5-1818-6C95-C0AF-CFF0AEA480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493EEAE-5897-D203-89B6-343A65D7928E}"/>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8" name="Espace réservé du pied de page 7">
            <a:extLst>
              <a:ext uri="{FF2B5EF4-FFF2-40B4-BE49-F238E27FC236}">
                <a16:creationId xmlns:a16="http://schemas.microsoft.com/office/drawing/2014/main" id="{F62739EE-7A9D-49E2-93DD-33363BCFC5A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45A7266-B948-83C8-C22C-87D150B7375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35996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A823F-F75D-39BE-BD24-98C89B107E4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069FABD-A8EF-AF0F-85A4-E9CCBBC29BF6}"/>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632AA41E-6F70-4787-6A15-EE74F8549CE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D5EAE62-DC43-99FC-744D-BFB89EB78163}"/>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24611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CB1FC5B-411F-861B-54CF-9FAA5F790009}"/>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3" name="Espace réservé du pied de page 2">
            <a:extLst>
              <a:ext uri="{FF2B5EF4-FFF2-40B4-BE49-F238E27FC236}">
                <a16:creationId xmlns:a16="http://schemas.microsoft.com/office/drawing/2014/main" id="{BE84B0E8-9CC4-D8C6-8991-6F3C998FEC9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0BBCB3E-8ABC-8073-26F4-5ACE67B87082}"/>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505157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4692C0-3AF9-4189-187D-93328C6E57B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06566FF-0B1B-77EA-3EA0-C0C7A894F8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F416445-D043-782D-5DEC-6F175AB41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C6F0D48-CCE0-21B4-81FF-8E8F75487077}"/>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DB777AB8-FC5F-ABF9-0A4E-5A076C5032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82B6732-CEF0-935D-4235-CD34F09E2BF0}"/>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603524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AA52B4-7EA2-7484-0E70-2D32520D278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6CEA27B9-7DDD-2B48-8AE6-01D38B1CF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2864B81-AC6D-5CFF-F937-FBB05D778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5D8F3C7-D4CB-2238-EABA-31048CAF1367}"/>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94B49C0F-77E9-6AF4-1C38-C53A8439E4B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DF9D3D-DF64-4B2D-D04E-1462BD6C5CFF}"/>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206349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FDCEF4-3186-DDE7-774A-DBB2C2B8F76A}"/>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8E77F9A-8620-D245-26AE-70FEF415030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63AC0F8-3414-6352-EC98-CBBC7B7323F2}"/>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72097096-E366-ADEF-C27A-8888D9F2CB4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87186EA-9A56-C001-0071-D0E12A3DFD71}"/>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18562677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E76C7889-B5BB-254F-B0C2-91A38C80C05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744EE7B-6E6F-1AF6-1275-EB020B9E642D}"/>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45049E-9312-E940-93C1-A49A6AEDD84A}"/>
              </a:ext>
            </a:extLst>
          </p:cNvPr>
          <p:cNvSpPr>
            <a:spLocks noGrp="1"/>
          </p:cNvSpPr>
          <p:nvPr>
            <p:ph type="dt" sz="half" idx="10"/>
          </p:nvPr>
        </p:nvSpPr>
        <p:spPr/>
        <p:txBody>
          <a:body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BF66DC3A-B1BB-70A3-57F1-FDF6A7F4F41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9B0F140-EA28-7DBC-5DF3-48F0E25CACE4}"/>
              </a:ext>
            </a:extLst>
          </p:cNvPr>
          <p:cNvSpPr>
            <a:spLocks noGrp="1"/>
          </p:cNvSpPr>
          <p:nvPr>
            <p:ph type="sldNum" sz="quarter" idx="12"/>
          </p:nvPr>
        </p:nvSpPr>
        <p:spPr/>
        <p:txBody>
          <a:bodyPr/>
          <a:lstStyle/>
          <a:p>
            <a:fld id="{37B78DAA-4367-4125-8013-AE35C5CCC8B1}" type="slidenum">
              <a:rPr lang="fr-FR" smtClean="0"/>
              <a:t>‹N°›</a:t>
            </a:fld>
            <a:endParaRPr lang="fr-FR"/>
          </a:p>
        </p:txBody>
      </p:sp>
    </p:spTree>
    <p:extLst>
      <p:ext uri="{BB962C8B-B14F-4D97-AF65-F5344CB8AC3E}">
        <p14:creationId xmlns:p14="http://schemas.microsoft.com/office/powerpoint/2010/main" val="3627816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6FBAF0F-61C4-21A8-ACF0-E661F0BE0B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90A5297-A73D-C37E-035C-D9E67B8D4D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FC0FE0D-E6C3-723C-BE29-930851700B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7FBB58-03E0-43B9-8B34-CF4530A77CF3}"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0E7E19A4-EDF0-A8B8-04C5-124D4A2D9C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6A67CD-B0B8-C771-EC23-1BEA514EC4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B78DAA-4367-4125-8013-AE35C5CCC8B1}" type="slidenum">
              <a:rPr lang="fr-FR" smtClean="0"/>
              <a:t>‹N°›</a:t>
            </a:fld>
            <a:endParaRPr lang="fr-FR"/>
          </a:p>
        </p:txBody>
      </p:sp>
    </p:spTree>
    <p:extLst>
      <p:ext uri="{BB962C8B-B14F-4D97-AF65-F5344CB8AC3E}">
        <p14:creationId xmlns:p14="http://schemas.microsoft.com/office/powerpoint/2010/main" val="345314714"/>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FAC5B7-1659-137B-BBF3-AB5DDA482D13}"/>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3257D416-EEC9-98E2-E9A7-E1067631FCC9}"/>
              </a:ext>
            </a:extLst>
          </p:cNvPr>
          <p:cNvSpPr>
            <a:spLocks noGrp="1"/>
          </p:cNvSpPr>
          <p:nvPr>
            <p:ph type="subTitle" idx="1"/>
          </p:nvPr>
        </p:nvSpPr>
        <p:spPr/>
        <p:txBody>
          <a:bodyPr/>
          <a:lstStyle/>
          <a:p>
            <a:endParaRPr lang="fr-FR"/>
          </a:p>
        </p:txBody>
      </p:sp>
      <p:pic>
        <p:nvPicPr>
          <p:cNvPr id="5" name="Image 4">
            <a:extLst>
              <a:ext uri="{FF2B5EF4-FFF2-40B4-BE49-F238E27FC236}">
                <a16:creationId xmlns:a16="http://schemas.microsoft.com/office/drawing/2014/main" id="{629ACDA4-12E0-4AE7-3094-6DC8C79364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ZoneTexte 5">
            <a:extLst>
              <a:ext uri="{FF2B5EF4-FFF2-40B4-BE49-F238E27FC236}">
                <a16:creationId xmlns:a16="http://schemas.microsoft.com/office/drawing/2014/main" id="{AE84E652-726C-B8A7-8296-E178A75F138B}"/>
              </a:ext>
            </a:extLst>
          </p:cNvPr>
          <p:cNvSpPr txBox="1"/>
          <p:nvPr/>
        </p:nvSpPr>
        <p:spPr>
          <a:xfrm>
            <a:off x="500331" y="2740522"/>
            <a:ext cx="7065034" cy="584775"/>
          </a:xfrm>
          <a:prstGeom prst="rect">
            <a:avLst/>
          </a:prstGeom>
          <a:noFill/>
        </p:spPr>
        <p:txBody>
          <a:bodyPr wrap="square" rtlCol="0">
            <a:spAutoFit/>
          </a:bodyPr>
          <a:lstStyle/>
          <a:p>
            <a:r>
              <a:rPr lang="fr-FR" sz="3200" dirty="0">
                <a:solidFill>
                  <a:schemeClr val="bg1"/>
                </a:solidFill>
                <a:latin typeface="Arial" panose="020B0604020202020204" pitchFamily="34" charset="0"/>
                <a:cs typeface="Arial" panose="020B0604020202020204" pitchFamily="34" charset="0"/>
              </a:rPr>
              <a:t>L’Intelligence Artificielle (IA)</a:t>
            </a:r>
          </a:p>
        </p:txBody>
      </p:sp>
    </p:spTree>
    <p:extLst>
      <p:ext uri="{BB962C8B-B14F-4D97-AF65-F5344CB8AC3E}">
        <p14:creationId xmlns:p14="http://schemas.microsoft.com/office/powerpoint/2010/main" val="694489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D2BA6-051E-4B08-9D0E-1EC060EE61D4}"/>
              </a:ext>
            </a:extLst>
          </p:cNvPr>
          <p:cNvSpPr>
            <a:spLocks noGrp="1"/>
          </p:cNvSpPr>
          <p:nvPr>
            <p:ph type="title"/>
          </p:nvPr>
        </p:nvSpPr>
        <p:spPr/>
        <p:txBody>
          <a:bodyPr/>
          <a:lstStyle/>
          <a:p>
            <a:r>
              <a:rPr lang="fr-FR" b="1" dirty="0"/>
              <a:t>L'IA générative textuelle</a:t>
            </a:r>
          </a:p>
        </p:txBody>
      </p:sp>
      <p:sp>
        <p:nvSpPr>
          <p:cNvPr id="3" name="Espace réservé du contenu 2">
            <a:extLst>
              <a:ext uri="{FF2B5EF4-FFF2-40B4-BE49-F238E27FC236}">
                <a16:creationId xmlns:a16="http://schemas.microsoft.com/office/drawing/2014/main" id="{56A6FFF3-061D-454E-AD85-7B4AE06AD78B}"/>
              </a:ext>
            </a:extLst>
          </p:cNvPr>
          <p:cNvSpPr>
            <a:spLocks noGrp="1"/>
          </p:cNvSpPr>
          <p:nvPr>
            <p:ph idx="1"/>
          </p:nvPr>
        </p:nvSpPr>
        <p:spPr>
          <a:xfrm>
            <a:off x="838200" y="1825624"/>
            <a:ext cx="10654364" cy="4883184"/>
          </a:xfrm>
        </p:spPr>
        <p:txBody>
          <a:bodyPr>
            <a:normAutofit/>
          </a:bodyPr>
          <a:lstStyle/>
          <a:p>
            <a:pPr marL="0" indent="0">
              <a:buNone/>
            </a:pPr>
            <a:r>
              <a:rPr lang="fr-FR" dirty="0"/>
              <a:t>L'IA générative n'est pas un remplaçant, mais un « </a:t>
            </a:r>
            <a:r>
              <a:rPr lang="fr-FR" b="1" dirty="0"/>
              <a:t>copilote » « aide »</a:t>
            </a:r>
            <a:r>
              <a:rPr lang="fr-FR" dirty="0"/>
              <a:t> qui augmente nos capacités. </a:t>
            </a:r>
          </a:p>
          <a:p>
            <a:pPr marL="0" indent="0">
              <a:buNone/>
            </a:pPr>
            <a:endParaRPr lang="fr-FR" dirty="0"/>
          </a:p>
          <a:p>
            <a:pPr marL="0" indent="0">
              <a:buNone/>
            </a:pPr>
            <a:r>
              <a:rPr lang="fr-FR" dirty="0"/>
              <a:t>Ses principaux atouts sont :</a:t>
            </a:r>
          </a:p>
          <a:p>
            <a:pPr lvl="1"/>
            <a:r>
              <a:rPr lang="fr-FR" b="1" dirty="0"/>
              <a:t>Gain de temp </a:t>
            </a:r>
            <a:r>
              <a:rPr lang="fr-FR" dirty="0"/>
              <a:t>: automatisation des tâches répétitives (rédaction de premiers jets, mise en forme, synthèse).</a:t>
            </a:r>
          </a:p>
          <a:p>
            <a:pPr lvl="1"/>
            <a:r>
              <a:rPr lang="fr-FR" b="1" dirty="0"/>
              <a:t>Stimulation créative </a:t>
            </a:r>
            <a:r>
              <a:rPr lang="fr-FR" dirty="0"/>
              <a:t>: outil de brainstorming idéal pour surmonter la page blanche et générer des idées.</a:t>
            </a:r>
          </a:p>
          <a:p>
            <a:pPr lvl="1"/>
            <a:r>
              <a:rPr lang="fr-FR" b="1" dirty="0"/>
              <a:t>Aide à la décision </a:t>
            </a:r>
            <a:r>
              <a:rPr lang="fr-FR" dirty="0"/>
              <a:t>: capacité à digérer et structurer de grands volumes d'informations complexes.</a:t>
            </a:r>
          </a:p>
        </p:txBody>
      </p:sp>
    </p:spTree>
    <p:extLst>
      <p:ext uri="{BB962C8B-B14F-4D97-AF65-F5344CB8AC3E}">
        <p14:creationId xmlns:p14="http://schemas.microsoft.com/office/powerpoint/2010/main" val="3555652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D2BA6-051E-4B08-9D0E-1EC060EE61D4}"/>
              </a:ext>
            </a:extLst>
          </p:cNvPr>
          <p:cNvSpPr>
            <a:spLocks noGrp="1"/>
          </p:cNvSpPr>
          <p:nvPr>
            <p:ph type="title"/>
          </p:nvPr>
        </p:nvSpPr>
        <p:spPr/>
        <p:txBody>
          <a:bodyPr/>
          <a:lstStyle/>
          <a:p>
            <a:r>
              <a:rPr lang="fr-FR" b="1" dirty="0"/>
              <a:t>Les catégories d'usage en contexte professionnel</a:t>
            </a:r>
          </a:p>
        </p:txBody>
      </p:sp>
      <p:sp>
        <p:nvSpPr>
          <p:cNvPr id="3" name="Espace réservé du contenu 2">
            <a:extLst>
              <a:ext uri="{FF2B5EF4-FFF2-40B4-BE49-F238E27FC236}">
                <a16:creationId xmlns:a16="http://schemas.microsoft.com/office/drawing/2014/main" id="{56A6FFF3-061D-454E-AD85-7B4AE06AD78B}"/>
              </a:ext>
            </a:extLst>
          </p:cNvPr>
          <p:cNvSpPr>
            <a:spLocks noGrp="1"/>
          </p:cNvSpPr>
          <p:nvPr>
            <p:ph idx="1"/>
          </p:nvPr>
        </p:nvSpPr>
        <p:spPr>
          <a:xfrm>
            <a:off x="838200" y="1825624"/>
            <a:ext cx="6159366" cy="4883184"/>
          </a:xfrm>
        </p:spPr>
        <p:txBody>
          <a:bodyPr>
            <a:normAutofit/>
          </a:bodyPr>
          <a:lstStyle/>
          <a:p>
            <a:pPr marL="0" indent="0">
              <a:buNone/>
            </a:pPr>
            <a:r>
              <a:rPr lang="fr-FR" b="1" dirty="0"/>
              <a:t>Rédaction</a:t>
            </a:r>
            <a:r>
              <a:rPr lang="fr-FR" dirty="0"/>
              <a:t> : courriels, rapports, articles, procédures.</a:t>
            </a:r>
          </a:p>
          <a:p>
            <a:pPr marL="0" indent="0">
              <a:buNone/>
            </a:pPr>
            <a:r>
              <a:rPr lang="fr-FR" b="1" dirty="0"/>
              <a:t>Synthèse</a:t>
            </a:r>
            <a:r>
              <a:rPr lang="fr-FR" dirty="0"/>
              <a:t> : résumés de documents longs, comptes-rendus, extraction de données.</a:t>
            </a:r>
          </a:p>
          <a:p>
            <a:pPr marL="0" indent="0">
              <a:buNone/>
            </a:pPr>
            <a:r>
              <a:rPr lang="fr-FR" b="1" dirty="0"/>
              <a:t>Adaptation</a:t>
            </a:r>
            <a:r>
              <a:rPr lang="fr-FR" dirty="0"/>
              <a:t> : traduction, reformulation pour différents publics.</a:t>
            </a:r>
          </a:p>
          <a:p>
            <a:pPr marL="0" indent="0">
              <a:buNone/>
            </a:pPr>
            <a:r>
              <a:rPr lang="fr-FR" b="1" dirty="0"/>
              <a:t>Idéation</a:t>
            </a:r>
            <a:r>
              <a:rPr lang="fr-FR" dirty="0"/>
              <a:t> : plans de projet, structures de présentations, listes d'idées.</a:t>
            </a:r>
          </a:p>
          <a:p>
            <a:pPr marL="0" indent="0">
              <a:buNone/>
            </a:pPr>
            <a:r>
              <a:rPr lang="fr-FR" b="1" dirty="0"/>
              <a:t>Support</a:t>
            </a:r>
            <a:r>
              <a:rPr lang="fr-FR" dirty="0"/>
              <a:t> : création de FAQ, scripts, bases de connaissances.</a:t>
            </a:r>
          </a:p>
        </p:txBody>
      </p:sp>
      <p:pic>
        <p:nvPicPr>
          <p:cNvPr id="5" name="Graphique 4" descr="Culturiste avec un remplissage uni">
            <a:extLst>
              <a:ext uri="{FF2B5EF4-FFF2-40B4-BE49-F238E27FC236}">
                <a16:creationId xmlns:a16="http://schemas.microsoft.com/office/drawing/2014/main" id="{C9F5777A-8A61-44BC-BAB8-BE5DF55155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18921" y="2047774"/>
            <a:ext cx="3534879" cy="3534879"/>
          </a:xfrm>
          <a:prstGeom prst="rect">
            <a:avLst/>
          </a:prstGeom>
        </p:spPr>
      </p:pic>
    </p:spTree>
    <p:extLst>
      <p:ext uri="{BB962C8B-B14F-4D97-AF65-F5344CB8AC3E}">
        <p14:creationId xmlns:p14="http://schemas.microsoft.com/office/powerpoint/2010/main" val="27168549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7D2BA6-051E-4B08-9D0E-1EC060EE61D4}"/>
              </a:ext>
            </a:extLst>
          </p:cNvPr>
          <p:cNvSpPr>
            <a:spLocks noGrp="1"/>
          </p:cNvSpPr>
          <p:nvPr>
            <p:ph type="title"/>
          </p:nvPr>
        </p:nvSpPr>
        <p:spPr/>
        <p:txBody>
          <a:bodyPr/>
          <a:lstStyle/>
          <a:p>
            <a:r>
              <a:rPr lang="fr-FR" b="1" dirty="0"/>
              <a:t>Principes de base du fonctionnement</a:t>
            </a:r>
          </a:p>
        </p:txBody>
      </p:sp>
      <p:sp>
        <p:nvSpPr>
          <p:cNvPr id="3" name="Espace réservé du contenu 2">
            <a:extLst>
              <a:ext uri="{FF2B5EF4-FFF2-40B4-BE49-F238E27FC236}">
                <a16:creationId xmlns:a16="http://schemas.microsoft.com/office/drawing/2014/main" id="{56A6FFF3-061D-454E-AD85-7B4AE06AD78B}"/>
              </a:ext>
            </a:extLst>
          </p:cNvPr>
          <p:cNvSpPr>
            <a:spLocks noGrp="1"/>
          </p:cNvSpPr>
          <p:nvPr>
            <p:ph idx="1"/>
          </p:nvPr>
        </p:nvSpPr>
        <p:spPr>
          <a:xfrm>
            <a:off x="4447675" y="1835249"/>
            <a:ext cx="6582878" cy="4883184"/>
          </a:xfrm>
        </p:spPr>
        <p:txBody>
          <a:bodyPr>
            <a:normAutofit/>
          </a:bodyPr>
          <a:lstStyle/>
          <a:p>
            <a:pPr marL="0" indent="0">
              <a:buNone/>
            </a:pPr>
            <a:r>
              <a:rPr lang="fr-FR" dirty="0"/>
              <a:t>L'IA générative textuelle repose sur des LLM (Large </a:t>
            </a:r>
            <a:r>
              <a:rPr lang="fr-FR" dirty="0" err="1"/>
              <a:t>Language</a:t>
            </a:r>
            <a:r>
              <a:rPr lang="fr-FR" dirty="0"/>
              <a:t> </a:t>
            </a:r>
            <a:r>
              <a:rPr lang="fr-FR" dirty="0" err="1"/>
              <a:t>Models</a:t>
            </a:r>
            <a:r>
              <a:rPr lang="fr-FR" dirty="0"/>
              <a:t>). Elle ne "comprend" pas le monde comme un humain. Elle fonctionne par prédiction statistique : elle calcule la probabilité qu'un mot (ou "</a:t>
            </a:r>
            <a:r>
              <a:rPr lang="fr-FR" dirty="0" err="1"/>
              <a:t>token</a:t>
            </a:r>
            <a:r>
              <a:rPr lang="fr-FR" dirty="0"/>
              <a:t>") suive le précédent, en s'appuyant sur les milliards de textes sur lesquels elle a été entraînée. </a:t>
            </a:r>
          </a:p>
          <a:p>
            <a:pPr marL="0" indent="0">
              <a:buNone/>
            </a:pPr>
            <a:r>
              <a:rPr lang="fr-FR" dirty="0"/>
              <a:t>C'est une forme d'</a:t>
            </a:r>
            <a:r>
              <a:rPr lang="fr-FR" dirty="0" err="1"/>
              <a:t>autocomplétion</a:t>
            </a:r>
            <a:r>
              <a:rPr lang="fr-FR" dirty="0"/>
              <a:t> </a:t>
            </a:r>
            <a:r>
              <a:rPr lang="fr-FR" dirty="0" err="1"/>
              <a:t>ultra-perfectionnée</a:t>
            </a:r>
            <a:r>
              <a:rPr lang="fr-FR" dirty="0"/>
              <a:t>.</a:t>
            </a:r>
          </a:p>
        </p:txBody>
      </p:sp>
      <p:pic>
        <p:nvPicPr>
          <p:cNvPr id="6" name="Graphique 5" descr="Informatique hébergé avec un remplissage uni">
            <a:extLst>
              <a:ext uri="{FF2B5EF4-FFF2-40B4-BE49-F238E27FC236}">
                <a16:creationId xmlns:a16="http://schemas.microsoft.com/office/drawing/2014/main" id="{4F996A51-ABC6-4678-B504-AF13C6B522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99009" y="2515520"/>
            <a:ext cx="2499244" cy="2499244"/>
          </a:xfrm>
          <a:prstGeom prst="rect">
            <a:avLst/>
          </a:prstGeom>
        </p:spPr>
      </p:pic>
    </p:spTree>
    <p:extLst>
      <p:ext uri="{BB962C8B-B14F-4D97-AF65-F5344CB8AC3E}">
        <p14:creationId xmlns:p14="http://schemas.microsoft.com/office/powerpoint/2010/main" val="3415678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902F8-95E2-42AF-BBDF-5EB184816589}"/>
              </a:ext>
            </a:extLst>
          </p:cNvPr>
          <p:cNvSpPr>
            <a:spLocks noGrp="1"/>
          </p:cNvSpPr>
          <p:nvPr>
            <p:ph type="title"/>
          </p:nvPr>
        </p:nvSpPr>
        <p:spPr/>
        <p:txBody>
          <a:bodyPr/>
          <a:lstStyle/>
          <a:p>
            <a:r>
              <a:rPr lang="fr-FR" b="1" dirty="0"/>
              <a:t>Les limites et risques majeurs</a:t>
            </a:r>
          </a:p>
        </p:txBody>
      </p:sp>
      <p:sp>
        <p:nvSpPr>
          <p:cNvPr id="3" name="Espace réservé du contenu 2">
            <a:extLst>
              <a:ext uri="{FF2B5EF4-FFF2-40B4-BE49-F238E27FC236}">
                <a16:creationId xmlns:a16="http://schemas.microsoft.com/office/drawing/2014/main" id="{3614293F-A030-4D67-9A38-FB85B7C9A5CE}"/>
              </a:ext>
            </a:extLst>
          </p:cNvPr>
          <p:cNvSpPr>
            <a:spLocks noGrp="1"/>
          </p:cNvSpPr>
          <p:nvPr>
            <p:ph idx="1"/>
          </p:nvPr>
        </p:nvSpPr>
        <p:spPr>
          <a:xfrm>
            <a:off x="838200" y="1825625"/>
            <a:ext cx="8017042" cy="4351338"/>
          </a:xfrm>
        </p:spPr>
        <p:txBody>
          <a:bodyPr>
            <a:normAutofit fontScale="85000" lnSpcReduction="10000"/>
          </a:bodyPr>
          <a:lstStyle/>
          <a:p>
            <a:pPr>
              <a:lnSpc>
                <a:spcPct val="120000"/>
              </a:lnSpc>
            </a:pPr>
            <a:r>
              <a:rPr lang="fr-FR" b="1" dirty="0"/>
              <a:t>Les "hallucinations"</a:t>
            </a:r>
            <a:r>
              <a:rPr lang="fr-FR" dirty="0"/>
              <a:t> : l'IA peut inventer des faits, des chiffres ou des sources de manière très convaincante. Elle optimise la vraisemblance, pas la vérité.</a:t>
            </a:r>
          </a:p>
          <a:p>
            <a:pPr>
              <a:lnSpc>
                <a:spcPct val="120000"/>
              </a:lnSpc>
            </a:pPr>
            <a:r>
              <a:rPr lang="fr-FR" b="1" dirty="0"/>
              <a:t>Les biais </a:t>
            </a:r>
            <a:r>
              <a:rPr lang="fr-FR" dirty="0"/>
              <a:t>: elle reproduit les stéréotypes présents dans ses données d'entraînement.</a:t>
            </a:r>
          </a:p>
          <a:p>
            <a:pPr>
              <a:lnSpc>
                <a:spcPct val="120000"/>
              </a:lnSpc>
            </a:pPr>
            <a:r>
              <a:rPr lang="fr-FR" b="1" dirty="0"/>
              <a:t>Obsolescence</a:t>
            </a:r>
            <a:r>
              <a:rPr lang="fr-FR" dirty="0"/>
              <a:t> : sans connexion web en temps réel, elle ignore les événements postérieurs à sa date de coupure.</a:t>
            </a:r>
          </a:p>
          <a:p>
            <a:pPr>
              <a:lnSpc>
                <a:spcPct val="120000"/>
              </a:lnSpc>
            </a:pPr>
            <a:r>
              <a:rPr lang="fr-FR" b="1" dirty="0"/>
              <a:t>Absence de jugement </a:t>
            </a:r>
            <a:r>
              <a:rPr lang="fr-FR" dirty="0"/>
              <a:t>: elle n'a ni bon sens, ni conscience morale, ni compréhension du monde physique.</a:t>
            </a:r>
          </a:p>
        </p:txBody>
      </p:sp>
    </p:spTree>
    <p:extLst>
      <p:ext uri="{BB962C8B-B14F-4D97-AF65-F5344CB8AC3E}">
        <p14:creationId xmlns:p14="http://schemas.microsoft.com/office/powerpoint/2010/main" val="3713038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E902F8-95E2-42AF-BBDF-5EB184816589}"/>
              </a:ext>
            </a:extLst>
          </p:cNvPr>
          <p:cNvSpPr>
            <a:spLocks noGrp="1"/>
          </p:cNvSpPr>
          <p:nvPr>
            <p:ph type="title"/>
          </p:nvPr>
        </p:nvSpPr>
        <p:spPr/>
        <p:txBody>
          <a:bodyPr/>
          <a:lstStyle/>
          <a:p>
            <a:r>
              <a:rPr lang="fr-FR" b="1" dirty="0"/>
              <a:t>Les bonnes pratiques d'usage</a:t>
            </a:r>
          </a:p>
        </p:txBody>
      </p:sp>
      <p:sp>
        <p:nvSpPr>
          <p:cNvPr id="3" name="Espace réservé du contenu 2">
            <a:extLst>
              <a:ext uri="{FF2B5EF4-FFF2-40B4-BE49-F238E27FC236}">
                <a16:creationId xmlns:a16="http://schemas.microsoft.com/office/drawing/2014/main" id="{3614293F-A030-4D67-9A38-FB85B7C9A5CE}"/>
              </a:ext>
            </a:extLst>
          </p:cNvPr>
          <p:cNvSpPr>
            <a:spLocks noGrp="1"/>
          </p:cNvSpPr>
          <p:nvPr>
            <p:ph idx="1"/>
          </p:nvPr>
        </p:nvSpPr>
        <p:spPr>
          <a:xfrm>
            <a:off x="838200" y="1825625"/>
            <a:ext cx="10240478" cy="4351338"/>
          </a:xfrm>
        </p:spPr>
        <p:txBody>
          <a:bodyPr>
            <a:normAutofit fontScale="92500" lnSpcReduction="20000"/>
          </a:bodyPr>
          <a:lstStyle/>
          <a:p>
            <a:pPr>
              <a:lnSpc>
                <a:spcPct val="120000"/>
              </a:lnSpc>
              <a:buClr>
                <a:schemeClr val="accent6"/>
              </a:buClr>
              <a:buSzPct val="88000"/>
              <a:buFont typeface="Wingdings" panose="05000000000000000000" pitchFamily="2" charset="2"/>
              <a:buChar char="ü"/>
            </a:pPr>
            <a:r>
              <a:rPr lang="fr-FR" b="1" dirty="0">
                <a:solidFill>
                  <a:schemeClr val="accent6"/>
                </a:solidFill>
              </a:rPr>
              <a:t>Confidentialité</a:t>
            </a:r>
            <a:r>
              <a:rPr lang="fr-FR" dirty="0"/>
              <a:t> : ne jamais saisir de données sensibles, personnelles (RGPD) ou confidentielles dans un prompt.</a:t>
            </a:r>
          </a:p>
          <a:p>
            <a:pPr>
              <a:lnSpc>
                <a:spcPct val="120000"/>
              </a:lnSpc>
              <a:buClr>
                <a:schemeClr val="accent6"/>
              </a:buClr>
              <a:buSzPct val="88000"/>
              <a:buFont typeface="Wingdings" panose="05000000000000000000" pitchFamily="2" charset="2"/>
              <a:buChar char="ü"/>
            </a:pPr>
            <a:r>
              <a:rPr lang="fr-FR" b="1" dirty="0">
                <a:solidFill>
                  <a:schemeClr val="accent6"/>
                </a:solidFill>
              </a:rPr>
              <a:t>Vérification</a:t>
            </a:r>
            <a:r>
              <a:rPr lang="fr-FR" dirty="0"/>
              <a:t> : l'humain reste le responsable final. Toujours vérifier les faits, les chiffres et les sources.</a:t>
            </a:r>
          </a:p>
          <a:p>
            <a:pPr>
              <a:lnSpc>
                <a:spcPct val="120000"/>
              </a:lnSpc>
              <a:buClr>
                <a:schemeClr val="accent6"/>
              </a:buClr>
              <a:buSzPct val="88000"/>
              <a:buFont typeface="Wingdings" panose="05000000000000000000" pitchFamily="2" charset="2"/>
              <a:buChar char="ü"/>
            </a:pPr>
            <a:r>
              <a:rPr lang="fr-FR" b="1" dirty="0">
                <a:solidFill>
                  <a:schemeClr val="accent6"/>
                </a:solidFill>
              </a:rPr>
              <a:t>Transparence</a:t>
            </a:r>
            <a:r>
              <a:rPr lang="fr-FR" dirty="0"/>
              <a:t> : assumer l'utilisation de l'IA et apposer sa "patte" humaine sur le résultat final.</a:t>
            </a:r>
          </a:p>
          <a:p>
            <a:pPr>
              <a:lnSpc>
                <a:spcPct val="120000"/>
              </a:lnSpc>
              <a:buClr>
                <a:schemeClr val="accent6"/>
              </a:buClr>
              <a:buSzPct val="88000"/>
              <a:buFont typeface="Wingdings" panose="05000000000000000000" pitchFamily="2" charset="2"/>
              <a:buChar char="ü"/>
            </a:pPr>
            <a:r>
              <a:rPr lang="fr-FR" b="1" dirty="0">
                <a:solidFill>
                  <a:schemeClr val="accent6"/>
                </a:solidFill>
              </a:rPr>
              <a:t>Outils</a:t>
            </a:r>
            <a:r>
              <a:rPr lang="fr-FR" b="1" dirty="0">
                <a:solidFill>
                  <a:srgbClr val="8AC574"/>
                </a:solidFill>
              </a:rPr>
              <a:t> </a:t>
            </a:r>
            <a:r>
              <a:rPr lang="fr-FR" b="1" dirty="0">
                <a:solidFill>
                  <a:schemeClr val="accent6"/>
                </a:solidFill>
              </a:rPr>
              <a:t>adaptés</a:t>
            </a:r>
            <a:r>
              <a:rPr lang="fr-FR" b="1" dirty="0">
                <a:solidFill>
                  <a:srgbClr val="8AC574"/>
                </a:solidFill>
              </a:rPr>
              <a:t> </a:t>
            </a:r>
            <a:r>
              <a:rPr lang="fr-FR" dirty="0"/>
              <a:t>: privilégier les versions "Entreprise" des IA qui garantissent que vos données ne servent pas à entraîner les modèles publics.</a:t>
            </a:r>
          </a:p>
        </p:txBody>
      </p:sp>
    </p:spTree>
    <p:extLst>
      <p:ext uri="{BB962C8B-B14F-4D97-AF65-F5344CB8AC3E}">
        <p14:creationId xmlns:p14="http://schemas.microsoft.com/office/powerpoint/2010/main" val="3203654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A6A98F-392A-4F01-BC23-1F853D6F78B6}"/>
              </a:ext>
            </a:extLst>
          </p:cNvPr>
          <p:cNvSpPr>
            <a:spLocks noGrp="1"/>
          </p:cNvSpPr>
          <p:nvPr>
            <p:ph type="title"/>
          </p:nvPr>
        </p:nvSpPr>
        <p:spPr/>
        <p:txBody>
          <a:bodyPr/>
          <a:lstStyle/>
          <a:p>
            <a:r>
              <a:rPr lang="fr-FR" b="1" dirty="0"/>
              <a:t>Prompt efficace </a:t>
            </a:r>
          </a:p>
        </p:txBody>
      </p:sp>
      <p:sp>
        <p:nvSpPr>
          <p:cNvPr id="3" name="Espace réservé du contenu 2">
            <a:extLst>
              <a:ext uri="{FF2B5EF4-FFF2-40B4-BE49-F238E27FC236}">
                <a16:creationId xmlns:a16="http://schemas.microsoft.com/office/drawing/2014/main" id="{82AA4620-8B8C-47A6-B242-1F97EC1288AA}"/>
              </a:ext>
            </a:extLst>
          </p:cNvPr>
          <p:cNvSpPr>
            <a:spLocks noGrp="1"/>
          </p:cNvSpPr>
          <p:nvPr>
            <p:ph idx="1"/>
          </p:nvPr>
        </p:nvSpPr>
        <p:spPr/>
        <p:txBody>
          <a:bodyPr>
            <a:normAutofit lnSpcReduction="10000"/>
          </a:bodyPr>
          <a:lstStyle/>
          <a:p>
            <a:pPr marL="0" indent="0">
              <a:buNone/>
            </a:pPr>
            <a:r>
              <a:rPr lang="fr-FR" dirty="0"/>
              <a:t>La qualité de la réponse dépend de la qualité de la demande. Un bon prompt doit contenir :</a:t>
            </a:r>
          </a:p>
          <a:p>
            <a:pPr marL="0" indent="0">
              <a:buNone/>
            </a:pPr>
            <a:endParaRPr lang="fr-FR" dirty="0"/>
          </a:p>
          <a:p>
            <a:pPr lvl="1"/>
            <a:r>
              <a:rPr lang="fr-FR" sz="2800" b="1" dirty="0"/>
              <a:t>Contexte</a:t>
            </a:r>
            <a:r>
              <a:rPr lang="fr-FR" sz="2800" dirty="0"/>
              <a:t> : Le décor, la situation.</a:t>
            </a:r>
          </a:p>
          <a:p>
            <a:pPr lvl="1"/>
            <a:r>
              <a:rPr lang="fr-FR" sz="2800" b="1" dirty="0"/>
              <a:t>Rôle</a:t>
            </a:r>
            <a:r>
              <a:rPr lang="fr-FR" sz="2800" dirty="0"/>
              <a:t> (Persona) : L'expertise ou le ton que l'IA doit adopter.</a:t>
            </a:r>
          </a:p>
          <a:p>
            <a:pPr lvl="1"/>
            <a:r>
              <a:rPr lang="fr-FR" sz="2800" b="1" dirty="0"/>
              <a:t>Exécution</a:t>
            </a:r>
            <a:r>
              <a:rPr lang="fr-FR" sz="2800" dirty="0"/>
              <a:t> (Tâche) : L'action précise à réaliser.</a:t>
            </a:r>
          </a:p>
          <a:p>
            <a:pPr lvl="1"/>
            <a:r>
              <a:rPr lang="fr-FR" sz="2800" b="1" dirty="0"/>
              <a:t>Format</a:t>
            </a:r>
            <a:r>
              <a:rPr lang="fr-FR" sz="2800" dirty="0"/>
              <a:t> : La forme attendue (longueur, structure, ton, tableau, liste à puces).</a:t>
            </a:r>
          </a:p>
          <a:p>
            <a:pPr lvl="1"/>
            <a:r>
              <a:rPr lang="fr-FR" sz="2800" b="1" dirty="0"/>
              <a:t>Astuce</a:t>
            </a:r>
            <a:r>
              <a:rPr lang="fr-FR" sz="2800" dirty="0"/>
              <a:t> : Le premier résultat n'est jamais parfait. Il faut itérer (demander des modifications, des ajustements).</a:t>
            </a:r>
          </a:p>
          <a:p>
            <a:endParaRPr lang="fr-FR" dirty="0"/>
          </a:p>
        </p:txBody>
      </p:sp>
    </p:spTree>
    <p:extLst>
      <p:ext uri="{BB962C8B-B14F-4D97-AF65-F5344CB8AC3E}">
        <p14:creationId xmlns:p14="http://schemas.microsoft.com/office/powerpoint/2010/main" val="1273875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461B89-F8BE-4D9F-92C9-79DF1FD71F9C}"/>
              </a:ext>
            </a:extLst>
          </p:cNvPr>
          <p:cNvSpPr>
            <a:spLocks noGrp="1"/>
          </p:cNvSpPr>
          <p:nvPr>
            <p:ph type="title"/>
          </p:nvPr>
        </p:nvSpPr>
        <p:spPr/>
        <p:txBody>
          <a:bodyPr/>
          <a:lstStyle/>
          <a:p>
            <a:r>
              <a:rPr lang="fr-FR" b="1" dirty="0">
                <a:solidFill>
                  <a:schemeClr val="accent2"/>
                </a:solidFill>
              </a:rPr>
              <a:t>Activité : Prompt</a:t>
            </a:r>
          </a:p>
        </p:txBody>
      </p:sp>
      <p:sp>
        <p:nvSpPr>
          <p:cNvPr id="3" name="Espace réservé du contenu 2">
            <a:extLst>
              <a:ext uri="{FF2B5EF4-FFF2-40B4-BE49-F238E27FC236}">
                <a16:creationId xmlns:a16="http://schemas.microsoft.com/office/drawing/2014/main" id="{D266241C-AD42-4E47-AD92-34BEF14DBE19}"/>
              </a:ext>
            </a:extLst>
          </p:cNvPr>
          <p:cNvSpPr>
            <a:spLocks noGrp="1"/>
          </p:cNvSpPr>
          <p:nvPr>
            <p:ph idx="1"/>
          </p:nvPr>
        </p:nvSpPr>
        <p:spPr/>
        <p:txBody>
          <a:bodyPr>
            <a:normAutofit/>
          </a:bodyPr>
          <a:lstStyle/>
          <a:p>
            <a:pPr marL="0" indent="0" algn="ctr">
              <a:buNone/>
            </a:pPr>
            <a:r>
              <a:rPr lang="fr-FR" sz="6000" dirty="0"/>
              <a:t>Prompt : "Fais-moi une étude de cas sur la culture au Tchad pour mes étudiants."</a:t>
            </a:r>
          </a:p>
          <a:p>
            <a:pPr marL="0" indent="0">
              <a:buNone/>
            </a:pPr>
            <a:endParaRPr lang="fr-FR" dirty="0"/>
          </a:p>
        </p:txBody>
      </p:sp>
    </p:spTree>
    <p:extLst>
      <p:ext uri="{BB962C8B-B14F-4D97-AF65-F5344CB8AC3E}">
        <p14:creationId xmlns:p14="http://schemas.microsoft.com/office/powerpoint/2010/main" val="935771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461B89-F8BE-4D9F-92C9-79DF1FD71F9C}"/>
              </a:ext>
            </a:extLst>
          </p:cNvPr>
          <p:cNvSpPr>
            <a:spLocks noGrp="1"/>
          </p:cNvSpPr>
          <p:nvPr>
            <p:ph type="title"/>
          </p:nvPr>
        </p:nvSpPr>
        <p:spPr/>
        <p:txBody>
          <a:bodyPr/>
          <a:lstStyle/>
          <a:p>
            <a:r>
              <a:rPr lang="fr-FR" b="1" dirty="0"/>
              <a:t>Le Prompt est Incorrect</a:t>
            </a:r>
          </a:p>
        </p:txBody>
      </p:sp>
      <p:sp>
        <p:nvSpPr>
          <p:cNvPr id="3" name="Espace réservé du contenu 2">
            <a:extLst>
              <a:ext uri="{FF2B5EF4-FFF2-40B4-BE49-F238E27FC236}">
                <a16:creationId xmlns:a16="http://schemas.microsoft.com/office/drawing/2014/main" id="{D266241C-AD42-4E47-AD92-34BEF14DBE19}"/>
              </a:ext>
            </a:extLst>
          </p:cNvPr>
          <p:cNvSpPr>
            <a:spLocks noGrp="1"/>
          </p:cNvSpPr>
          <p:nvPr>
            <p:ph idx="1"/>
          </p:nvPr>
        </p:nvSpPr>
        <p:spPr>
          <a:xfrm>
            <a:off x="838200" y="1549666"/>
            <a:ext cx="10515600" cy="4943209"/>
          </a:xfrm>
        </p:spPr>
        <p:txBody>
          <a:bodyPr>
            <a:normAutofit fontScale="92500" lnSpcReduction="10000"/>
          </a:bodyPr>
          <a:lstStyle/>
          <a:p>
            <a:pPr marL="0" indent="0" algn="ctr">
              <a:buNone/>
            </a:pPr>
            <a:r>
              <a:rPr lang="fr-FR" b="1" dirty="0"/>
              <a:t>Prompt : Fais-moi une étude de cas sur la culture au Tchad pour mes étudiants.</a:t>
            </a:r>
          </a:p>
          <a:p>
            <a:pPr marL="0" indent="0">
              <a:buNone/>
            </a:pPr>
            <a:endParaRPr lang="fr-FR" b="1" dirty="0"/>
          </a:p>
          <a:p>
            <a:pPr marL="0" indent="0">
              <a:buNone/>
            </a:pPr>
            <a:r>
              <a:rPr lang="fr-FR" b="1" dirty="0"/>
              <a:t>Le Prompt est incorrect :</a:t>
            </a:r>
          </a:p>
          <a:p>
            <a:r>
              <a:rPr lang="fr-FR" dirty="0"/>
              <a:t>Pas de rôle défini pour l'IA</a:t>
            </a:r>
          </a:p>
          <a:p>
            <a:r>
              <a:rPr lang="fr-FR" dirty="0"/>
              <a:t>"La culture" est trop vague (s'agit-il de culture agricole, de culture artistique ? L'IA devinera, mais risque de se disperser)</a:t>
            </a:r>
          </a:p>
          <a:p>
            <a:r>
              <a:rPr lang="fr-FR" dirty="0"/>
              <a:t>Pas de niveau de difficulté précisé pour les étudiants</a:t>
            </a:r>
          </a:p>
          <a:p>
            <a:r>
              <a:rPr lang="fr-FR" dirty="0"/>
              <a:t>Aucune indication sur le format attendu (faut-il des questions ? des données chiffrées ? quelle longueur ?)</a:t>
            </a:r>
          </a:p>
          <a:p>
            <a:r>
              <a:rPr lang="fr-FR" dirty="0"/>
              <a:t>Résultat attendu : Un texte générique, type article Wikipédia, peu utilisable directement en classe sans un gros travail de réécriture</a:t>
            </a:r>
          </a:p>
          <a:p>
            <a:endParaRPr lang="fr-FR" dirty="0"/>
          </a:p>
        </p:txBody>
      </p:sp>
    </p:spTree>
    <p:extLst>
      <p:ext uri="{BB962C8B-B14F-4D97-AF65-F5344CB8AC3E}">
        <p14:creationId xmlns:p14="http://schemas.microsoft.com/office/powerpoint/2010/main" val="352986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FBFD2-F758-4F27-B4FA-C89B5A3C4F6D}"/>
              </a:ext>
            </a:extLst>
          </p:cNvPr>
          <p:cNvSpPr>
            <a:spLocks noGrp="1"/>
          </p:cNvSpPr>
          <p:nvPr>
            <p:ph type="title"/>
          </p:nvPr>
        </p:nvSpPr>
        <p:spPr/>
        <p:txBody>
          <a:bodyPr/>
          <a:lstStyle/>
          <a:p>
            <a:r>
              <a:rPr lang="fr-FR" b="1" dirty="0"/>
              <a:t>Le Prompt Efficace  </a:t>
            </a:r>
          </a:p>
        </p:txBody>
      </p:sp>
      <p:sp>
        <p:nvSpPr>
          <p:cNvPr id="3" name="Espace réservé du contenu 2">
            <a:extLst>
              <a:ext uri="{FF2B5EF4-FFF2-40B4-BE49-F238E27FC236}">
                <a16:creationId xmlns:a16="http://schemas.microsoft.com/office/drawing/2014/main" id="{50C7B3FA-592F-40DA-8B17-FB528DC352AE}"/>
              </a:ext>
            </a:extLst>
          </p:cNvPr>
          <p:cNvSpPr>
            <a:spLocks noGrp="1"/>
          </p:cNvSpPr>
          <p:nvPr>
            <p:ph idx="1"/>
          </p:nvPr>
        </p:nvSpPr>
        <p:spPr>
          <a:xfrm>
            <a:off x="703444" y="1715569"/>
            <a:ext cx="9932472" cy="4627479"/>
          </a:xfrm>
        </p:spPr>
        <p:txBody>
          <a:bodyPr>
            <a:normAutofit/>
          </a:bodyPr>
          <a:lstStyle/>
          <a:p>
            <a:pPr>
              <a:lnSpc>
                <a:spcPct val="100000"/>
              </a:lnSpc>
            </a:pPr>
            <a:r>
              <a:rPr lang="fr-FR" sz="2400" b="1" dirty="0"/>
              <a:t>Rôle</a:t>
            </a:r>
            <a:r>
              <a:rPr lang="fr-FR" sz="2400" dirty="0"/>
              <a:t> : tu es un expert en agronomie tropicale et en sécurité alimentaire en Afrique subsaharienne, avec une grande expérience pédagogique.</a:t>
            </a:r>
          </a:p>
          <a:p>
            <a:pPr>
              <a:lnSpc>
                <a:spcPct val="100000"/>
              </a:lnSpc>
            </a:pPr>
            <a:r>
              <a:rPr lang="fr-FR" sz="2400" b="1" dirty="0"/>
              <a:t>Contexte</a:t>
            </a:r>
            <a:r>
              <a:rPr lang="fr-FR" sz="2400" dirty="0"/>
              <a:t> : je suis enseignant en licence d'agronomie et de sciences de l'alimentation. Je prépare un cours sur les défis agricoles liés au changement climatique dans la zone sahélienne.</a:t>
            </a:r>
          </a:p>
          <a:p>
            <a:pPr>
              <a:lnSpc>
                <a:spcPct val="100000"/>
              </a:lnSpc>
            </a:pPr>
            <a:r>
              <a:rPr lang="fr-FR" sz="2400" b="1" dirty="0"/>
              <a:t>Exécution</a:t>
            </a:r>
            <a:r>
              <a:rPr lang="fr-FR" sz="2400" dirty="0"/>
              <a:t> : rédige une étude de cas complète et réaliste sur la culture du sorgho au Tchad. L'objectif est que les étudiants analysent les impacts de la sécheresse et évaluent des solutions d'adaptation (choix variétal, gestion de l'eau). Intègre des données chiffrées fictives mais crédibles (ex : rendements à l'hectare, précipitations) pour donner de la matière à leur analyse.</a:t>
            </a:r>
          </a:p>
        </p:txBody>
      </p:sp>
    </p:spTree>
    <p:extLst>
      <p:ext uri="{BB962C8B-B14F-4D97-AF65-F5344CB8AC3E}">
        <p14:creationId xmlns:p14="http://schemas.microsoft.com/office/powerpoint/2010/main" val="518420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2FBFD2-F758-4F27-B4FA-C89B5A3C4F6D}"/>
              </a:ext>
            </a:extLst>
          </p:cNvPr>
          <p:cNvSpPr>
            <a:spLocks noGrp="1"/>
          </p:cNvSpPr>
          <p:nvPr>
            <p:ph type="title"/>
          </p:nvPr>
        </p:nvSpPr>
        <p:spPr/>
        <p:txBody>
          <a:bodyPr/>
          <a:lstStyle/>
          <a:p>
            <a:r>
              <a:rPr lang="fr-FR" b="1" dirty="0"/>
              <a:t>Le Prompt Efficace </a:t>
            </a:r>
          </a:p>
        </p:txBody>
      </p:sp>
      <p:sp>
        <p:nvSpPr>
          <p:cNvPr id="3" name="Espace réservé du contenu 2">
            <a:extLst>
              <a:ext uri="{FF2B5EF4-FFF2-40B4-BE49-F238E27FC236}">
                <a16:creationId xmlns:a16="http://schemas.microsoft.com/office/drawing/2014/main" id="{50C7B3FA-592F-40DA-8B17-FB528DC352AE}"/>
              </a:ext>
            </a:extLst>
          </p:cNvPr>
          <p:cNvSpPr>
            <a:spLocks noGrp="1"/>
          </p:cNvSpPr>
          <p:nvPr>
            <p:ph idx="1"/>
          </p:nvPr>
        </p:nvSpPr>
        <p:spPr>
          <a:xfrm>
            <a:off x="703444" y="1715569"/>
            <a:ext cx="6775385" cy="4777306"/>
          </a:xfrm>
        </p:spPr>
        <p:txBody>
          <a:bodyPr>
            <a:normAutofit/>
          </a:bodyPr>
          <a:lstStyle/>
          <a:p>
            <a:pPr marL="0" indent="0">
              <a:lnSpc>
                <a:spcPct val="100000"/>
              </a:lnSpc>
              <a:buNone/>
            </a:pPr>
            <a:r>
              <a:rPr lang="fr-FR" sz="2000" dirty="0"/>
              <a:t>Format : </a:t>
            </a:r>
          </a:p>
          <a:p>
            <a:pPr marL="0" indent="0">
              <a:lnSpc>
                <a:spcPct val="100000"/>
              </a:lnSpc>
              <a:buNone/>
            </a:pPr>
            <a:r>
              <a:rPr lang="fr-FR" sz="2000" dirty="0"/>
              <a:t>structure ton document exactement ainsi :</a:t>
            </a:r>
          </a:p>
          <a:p>
            <a:pPr lvl="1">
              <a:lnSpc>
                <a:spcPct val="100000"/>
              </a:lnSpc>
            </a:pPr>
            <a:r>
              <a:rPr lang="fr-FR" sz="2000" dirty="0"/>
              <a:t>Titre accrocheur de l'étude de cas.</a:t>
            </a:r>
          </a:p>
          <a:p>
            <a:pPr lvl="1">
              <a:lnSpc>
                <a:spcPct val="100000"/>
              </a:lnSpc>
            </a:pPr>
            <a:r>
              <a:rPr lang="fr-FR" sz="2000" dirty="0"/>
              <a:t>Contexte géographique et climatique (150 mots).</a:t>
            </a:r>
          </a:p>
          <a:p>
            <a:pPr lvl="1">
              <a:lnSpc>
                <a:spcPct val="100000"/>
              </a:lnSpc>
            </a:pPr>
            <a:r>
              <a:rPr lang="fr-FR" sz="2000" dirty="0"/>
              <a:t>Présentation de la situation et données chiffrées (250 mots).</a:t>
            </a:r>
          </a:p>
          <a:p>
            <a:pPr lvl="1">
              <a:lnSpc>
                <a:spcPct val="100000"/>
              </a:lnSpc>
            </a:pPr>
            <a:r>
              <a:rPr lang="fr-FR" sz="2000" dirty="0"/>
              <a:t>Trois questions de réflexion progressives pour les étudiants (de l'analyse technique à la proposition de solutions). Le ton doit être académique, objectif et stimulant (possibilité de spécifier la longueur du texte par exemple 600 mots). </a:t>
            </a:r>
          </a:p>
        </p:txBody>
      </p:sp>
      <p:sp>
        <p:nvSpPr>
          <p:cNvPr id="5" name="Espace réservé du contenu 2">
            <a:extLst>
              <a:ext uri="{FF2B5EF4-FFF2-40B4-BE49-F238E27FC236}">
                <a16:creationId xmlns:a16="http://schemas.microsoft.com/office/drawing/2014/main" id="{7C4666C5-7B0E-488D-8495-BA777E52D104}"/>
              </a:ext>
            </a:extLst>
          </p:cNvPr>
          <p:cNvSpPr txBox="1">
            <a:spLocks/>
          </p:cNvSpPr>
          <p:nvPr/>
        </p:nvSpPr>
        <p:spPr>
          <a:xfrm>
            <a:off x="7565457" y="2254717"/>
            <a:ext cx="4206239" cy="30638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fr-FR" sz="1300" dirty="0"/>
          </a:p>
        </p:txBody>
      </p:sp>
    </p:spTree>
    <p:extLst>
      <p:ext uri="{BB962C8B-B14F-4D97-AF65-F5344CB8AC3E}">
        <p14:creationId xmlns:p14="http://schemas.microsoft.com/office/powerpoint/2010/main" val="1419765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C8B529-3A9F-4916-8431-E9F5E6C22F1A}"/>
              </a:ext>
            </a:extLst>
          </p:cNvPr>
          <p:cNvSpPr>
            <a:spLocks noGrp="1"/>
          </p:cNvSpPr>
          <p:nvPr>
            <p:ph type="title"/>
          </p:nvPr>
        </p:nvSpPr>
        <p:spPr/>
        <p:txBody>
          <a:bodyPr/>
          <a:lstStyle/>
          <a:p>
            <a:pPr algn="ctr"/>
            <a:r>
              <a:rPr lang="fr-FR" b="1" dirty="0"/>
              <a:t>Pourquoi c'est un bon prompt ?</a:t>
            </a:r>
          </a:p>
        </p:txBody>
      </p:sp>
      <p:pic>
        <p:nvPicPr>
          <p:cNvPr id="5" name="Espace réservé du contenu 4" descr="Aide avec un remplissage uni">
            <a:extLst>
              <a:ext uri="{FF2B5EF4-FFF2-40B4-BE49-F238E27FC236}">
                <a16:creationId xmlns:a16="http://schemas.microsoft.com/office/drawing/2014/main" id="{05E9F917-32EB-4A48-A969-67457C9486B8}"/>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64536" y="2444816"/>
            <a:ext cx="3710545" cy="3710545"/>
          </a:xfrm>
        </p:spPr>
      </p:pic>
    </p:spTree>
    <p:extLst>
      <p:ext uri="{BB962C8B-B14F-4D97-AF65-F5344CB8AC3E}">
        <p14:creationId xmlns:p14="http://schemas.microsoft.com/office/powerpoint/2010/main" val="3542570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C8B529-3A9F-4916-8431-E9F5E6C22F1A}"/>
              </a:ext>
            </a:extLst>
          </p:cNvPr>
          <p:cNvSpPr>
            <a:spLocks noGrp="1"/>
          </p:cNvSpPr>
          <p:nvPr>
            <p:ph type="title"/>
          </p:nvPr>
        </p:nvSpPr>
        <p:spPr/>
        <p:txBody>
          <a:bodyPr/>
          <a:lstStyle/>
          <a:p>
            <a:r>
              <a:rPr lang="fr-FR" b="1" dirty="0"/>
              <a:t>Pourquoi c'est un bon prompt ?</a:t>
            </a:r>
          </a:p>
        </p:txBody>
      </p:sp>
      <p:sp>
        <p:nvSpPr>
          <p:cNvPr id="3" name="Espace réservé du contenu 2">
            <a:extLst>
              <a:ext uri="{FF2B5EF4-FFF2-40B4-BE49-F238E27FC236}">
                <a16:creationId xmlns:a16="http://schemas.microsoft.com/office/drawing/2014/main" id="{15D8D9A5-0E88-44C8-B79C-F1048D71524A}"/>
              </a:ext>
            </a:extLst>
          </p:cNvPr>
          <p:cNvSpPr>
            <a:spLocks noGrp="1"/>
          </p:cNvSpPr>
          <p:nvPr>
            <p:ph idx="1"/>
          </p:nvPr>
        </p:nvSpPr>
        <p:spPr/>
        <p:txBody>
          <a:bodyPr>
            <a:normAutofit fontScale="92500" lnSpcReduction="10000"/>
          </a:bodyPr>
          <a:lstStyle/>
          <a:p>
            <a:pPr>
              <a:lnSpc>
                <a:spcPct val="107000"/>
              </a:lnSpc>
              <a:spcBef>
                <a:spcPts val="300"/>
              </a:spcBef>
              <a:spcAft>
                <a:spcPts val="300"/>
              </a:spcAft>
            </a:pPr>
            <a:r>
              <a:rPr lang="fr-FR" kern="0" dirty="0">
                <a:effectLst/>
                <a:latin typeface="Calibri" panose="020F0502020204030204" pitchFamily="34" charset="0"/>
                <a:ea typeface="Calibri" panose="020F0502020204030204" pitchFamily="34" charset="0"/>
                <a:cs typeface="Times New Roman" panose="02020603050405020304" pitchFamily="18" charset="0"/>
              </a:rPr>
              <a:t>Rôle clair : l'IA va utiliser un vocabulaire technique adapté (agronomie, sécurité alimentaire).</a:t>
            </a:r>
            <a:endParaRPr lang="fr-FR" kern="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300"/>
              </a:spcBef>
              <a:spcAft>
                <a:spcPts val="300"/>
              </a:spcAft>
            </a:pPr>
            <a:r>
              <a:rPr lang="fr-FR" kern="0" dirty="0">
                <a:effectLst/>
                <a:latin typeface="Calibri" panose="020F0502020204030204" pitchFamily="34" charset="0"/>
                <a:ea typeface="Calibri" panose="020F0502020204030204" pitchFamily="34" charset="0"/>
                <a:cs typeface="Times New Roman" panose="02020603050405020304" pitchFamily="18" charset="0"/>
              </a:rPr>
              <a:t>Contexte précis : on sait exactement à qui cela s'adresse (étudiants en licence) et quel est le thème global (changement climatique au Sahel).</a:t>
            </a:r>
            <a:endParaRPr lang="fr-FR" kern="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300"/>
              </a:spcBef>
              <a:spcAft>
                <a:spcPts val="300"/>
              </a:spcAft>
            </a:pPr>
            <a:r>
              <a:rPr lang="fr-FR" kern="0" dirty="0">
                <a:effectLst/>
                <a:latin typeface="Calibri" panose="020F0502020204030204" pitchFamily="34" charset="0"/>
                <a:ea typeface="Calibri" panose="020F0502020204030204" pitchFamily="34" charset="0"/>
                <a:cs typeface="Times New Roman" panose="02020603050405020304" pitchFamily="18" charset="0"/>
              </a:rPr>
              <a:t>Exécution détaillée : on précise la culture (sorgho), on demande des données fictives mais réalistes (très utile pour un cas pratique) et on oriente les solutions attendues.</a:t>
            </a:r>
            <a:endParaRPr lang="fr-FR" kern="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300"/>
              </a:spcBef>
              <a:spcAft>
                <a:spcPts val="300"/>
              </a:spcAft>
            </a:pPr>
            <a:r>
              <a:rPr lang="fr-FR" kern="0" dirty="0">
                <a:effectLst/>
                <a:latin typeface="Calibri" panose="020F0502020204030204" pitchFamily="34" charset="0"/>
                <a:ea typeface="Calibri" panose="020F0502020204030204" pitchFamily="34" charset="0"/>
                <a:cs typeface="Times New Roman" panose="02020603050405020304" pitchFamily="18" charset="0"/>
              </a:rPr>
              <a:t>Format strict : la structure en 4 parties et le comptage de mots garantissent un document directement exploitable en cours, avec des questions prêtes à être posées aux étudiants.</a:t>
            </a:r>
            <a:endParaRPr lang="fr-FR" kern="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Tree>
    <p:extLst>
      <p:ext uri="{BB962C8B-B14F-4D97-AF65-F5344CB8AC3E}">
        <p14:creationId xmlns:p14="http://schemas.microsoft.com/office/powerpoint/2010/main" val="35285923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986</TotalTime>
  <Words>928</Words>
  <Application>Microsoft Office PowerPoint</Application>
  <PresentationFormat>Grand écran</PresentationFormat>
  <Paragraphs>63</Paragraphs>
  <Slides>13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13</vt:i4>
      </vt:variant>
    </vt:vector>
  </HeadingPairs>
  <TitlesOfParts>
    <vt:vector size="19" baseType="lpstr">
      <vt:lpstr>Aptos</vt:lpstr>
      <vt:lpstr>Aptos Display</vt:lpstr>
      <vt:lpstr>Arial</vt:lpstr>
      <vt:lpstr>Calibri</vt:lpstr>
      <vt:lpstr>Wingdings</vt:lpstr>
      <vt:lpstr>Thème Office</vt:lpstr>
      <vt:lpstr>Présentation PowerPoint</vt:lpstr>
      <vt:lpstr>L'IA générative textuelle</vt:lpstr>
      <vt:lpstr>Les catégories d'usage en contexte professionnel</vt:lpstr>
      <vt:lpstr>Principes de base du fonctionnement</vt:lpstr>
      <vt:lpstr>Les limites et risques majeurs</vt:lpstr>
      <vt:lpstr>Les bonnes pratiques d'usage</vt:lpstr>
      <vt:lpstr>Prompt efficace </vt:lpstr>
      <vt:lpstr>Activité : Prompt</vt:lpstr>
      <vt:lpstr>Le Prompt est Incorrect</vt:lpstr>
      <vt:lpstr>Le Prompt Efficace  </vt:lpstr>
      <vt:lpstr>Le Prompt Efficace </vt:lpstr>
      <vt:lpstr>Pourquoi c'est un bon prompt ?</vt:lpstr>
      <vt:lpstr>Pourquoi c'est un bon prompt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Camila Monge Pizarro</dc:creator>
  <cp:lastModifiedBy>MONGE PIZARRO Camila</cp:lastModifiedBy>
  <cp:revision>13</cp:revision>
  <dcterms:created xsi:type="dcterms:W3CDTF">2026-08-31T14:04:11Z</dcterms:created>
  <dcterms:modified xsi:type="dcterms:W3CDTF">2026-09-15T05:39:52Z</dcterms:modified>
</cp:coreProperties>
</file>