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62" r:id="rId3"/>
    <p:sldId id="263" r:id="rId4"/>
    <p:sldId id="258" r:id="rId5"/>
    <p:sldId id="260" r:id="rId6"/>
    <p:sldId id="261" r:id="rId7"/>
    <p:sldId id="264" r:id="rId8"/>
    <p:sldId id="265" r:id="rId9"/>
    <p:sldId id="269" r:id="rId10"/>
    <p:sldId id="270" r:id="rId11"/>
    <p:sldId id="271" r:id="rId12"/>
    <p:sldId id="266" r:id="rId13"/>
    <p:sldId id="268" r:id="rId14"/>
    <p:sldId id="267" r:id="rId15"/>
    <p:sldId id="272" r:id="rId16"/>
    <p:sldId id="273" r:id="rId17"/>
    <p:sldId id="274" r:id="rId18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1002A106-2A49-4F2C-89CD-F86D13D86ED3}">
          <p14:sldIdLst>
            <p14:sldId id="256"/>
            <p14:sldId id="262"/>
            <p14:sldId id="263"/>
            <p14:sldId id="258"/>
            <p14:sldId id="260"/>
            <p14:sldId id="261"/>
            <p14:sldId id="264"/>
            <p14:sldId id="265"/>
            <p14:sldId id="269"/>
            <p14:sldId id="270"/>
            <p14:sldId id="271"/>
            <p14:sldId id="266"/>
            <p14:sldId id="268"/>
            <p14:sldId id="267"/>
            <p14:sldId id="272"/>
            <p14:sldId id="273"/>
            <p14:sldId id="274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971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0672" autoAdjust="0"/>
  </p:normalViewPr>
  <p:slideViewPr>
    <p:cSldViewPr snapToGrid="0">
      <p:cViewPr varScale="1">
        <p:scale>
          <a:sx n="59" d="100"/>
          <a:sy n="59" d="100"/>
        </p:scale>
        <p:origin x="964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162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2F495B9-A4C8-4A81-8049-C4E3F038037E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</dgm:pt>
    <dgm:pt modelId="{B240E355-857D-488B-BCA2-6E6794581F4C}">
      <dgm:prSet phldrT="[Texte]"/>
      <dgm:spPr>
        <a:solidFill>
          <a:srgbClr val="E97132"/>
        </a:solidFill>
      </dgm:spPr>
      <dgm:t>
        <a:bodyPr/>
        <a:lstStyle/>
        <a:p>
          <a:r>
            <a:rPr lang="fr-FR" b="1" dirty="0"/>
            <a:t>Public cible</a:t>
          </a:r>
        </a:p>
      </dgm:t>
    </dgm:pt>
    <dgm:pt modelId="{507DC167-475E-4BAF-9D6A-26F19907A072}" type="parTrans" cxnId="{57B85DA9-247C-48BC-8575-71D699357C88}">
      <dgm:prSet/>
      <dgm:spPr/>
      <dgm:t>
        <a:bodyPr/>
        <a:lstStyle/>
        <a:p>
          <a:endParaRPr lang="fr-FR"/>
        </a:p>
      </dgm:t>
    </dgm:pt>
    <dgm:pt modelId="{175B0A92-E605-4A4A-9485-02B4C4D07137}" type="sibTrans" cxnId="{57B85DA9-247C-48BC-8575-71D699357C88}">
      <dgm:prSet/>
      <dgm:spPr/>
      <dgm:t>
        <a:bodyPr/>
        <a:lstStyle/>
        <a:p>
          <a:endParaRPr lang="fr-FR"/>
        </a:p>
      </dgm:t>
    </dgm:pt>
    <dgm:pt modelId="{00BA7FC1-10D3-472E-9788-E9E9523485D3}">
      <dgm:prSet phldrT="[Texte]"/>
      <dgm:spPr>
        <a:solidFill>
          <a:schemeClr val="accent1"/>
        </a:solidFill>
      </dgm:spPr>
      <dgm:t>
        <a:bodyPr/>
        <a:lstStyle/>
        <a:p>
          <a:r>
            <a:rPr lang="fr-FR" b="1" dirty="0"/>
            <a:t>Compétences visées</a:t>
          </a:r>
        </a:p>
      </dgm:t>
    </dgm:pt>
    <dgm:pt modelId="{0D5B49A9-BA63-4910-8176-7B2CDFF9F3A4}" type="parTrans" cxnId="{75B194D5-EBD6-4BD0-936F-4D5D59B2AAFB}">
      <dgm:prSet/>
      <dgm:spPr/>
      <dgm:t>
        <a:bodyPr/>
        <a:lstStyle/>
        <a:p>
          <a:endParaRPr lang="fr-FR"/>
        </a:p>
      </dgm:t>
    </dgm:pt>
    <dgm:pt modelId="{C3743EFF-0504-48AE-8F31-AC9C0071A65C}" type="sibTrans" cxnId="{75B194D5-EBD6-4BD0-936F-4D5D59B2AAFB}">
      <dgm:prSet/>
      <dgm:spPr/>
      <dgm:t>
        <a:bodyPr/>
        <a:lstStyle/>
        <a:p>
          <a:endParaRPr lang="fr-FR"/>
        </a:p>
      </dgm:t>
    </dgm:pt>
    <dgm:pt modelId="{4E5BA11C-E4BB-4DDC-9ABB-8112ED1E389D}">
      <dgm:prSet phldrT="[Texte]"/>
      <dgm:spPr>
        <a:solidFill>
          <a:schemeClr val="accent1"/>
        </a:solidFill>
      </dgm:spPr>
      <dgm:t>
        <a:bodyPr/>
        <a:lstStyle/>
        <a:p>
          <a:r>
            <a:rPr lang="fr-FR" b="1" dirty="0"/>
            <a:t>Objectifs d’apprentissage</a:t>
          </a:r>
        </a:p>
      </dgm:t>
    </dgm:pt>
    <dgm:pt modelId="{CBA2FEA5-055F-4B34-BE01-BC3771E7A8B9}" type="parTrans" cxnId="{519AD757-AA1A-451C-AB58-9293443F43D7}">
      <dgm:prSet/>
      <dgm:spPr/>
      <dgm:t>
        <a:bodyPr/>
        <a:lstStyle/>
        <a:p>
          <a:endParaRPr lang="fr-FR"/>
        </a:p>
      </dgm:t>
    </dgm:pt>
    <dgm:pt modelId="{D626FF50-6AEA-4B31-AB80-460737CEAC6D}" type="sibTrans" cxnId="{519AD757-AA1A-451C-AB58-9293443F43D7}">
      <dgm:prSet/>
      <dgm:spPr/>
      <dgm:t>
        <a:bodyPr/>
        <a:lstStyle/>
        <a:p>
          <a:endParaRPr lang="fr-FR"/>
        </a:p>
      </dgm:t>
    </dgm:pt>
    <dgm:pt modelId="{D7DAD100-F8E7-4F80-AAC2-0CE36FCEAA34}">
      <dgm:prSet phldrT="[Texte]"/>
      <dgm:spPr>
        <a:solidFill>
          <a:schemeClr val="accent2"/>
        </a:solidFill>
      </dgm:spPr>
      <dgm:t>
        <a:bodyPr/>
        <a:lstStyle/>
        <a:p>
          <a:r>
            <a:rPr lang="fr-FR" b="1" dirty="0"/>
            <a:t>Prérequis</a:t>
          </a:r>
        </a:p>
      </dgm:t>
    </dgm:pt>
    <dgm:pt modelId="{13434461-DD0C-43F0-AFB6-3CF2C5FB31D8}" type="parTrans" cxnId="{D0421D3C-5B12-43E0-8EA5-CAAE928327C7}">
      <dgm:prSet/>
      <dgm:spPr/>
      <dgm:t>
        <a:bodyPr/>
        <a:lstStyle/>
        <a:p>
          <a:endParaRPr lang="fr-FR"/>
        </a:p>
      </dgm:t>
    </dgm:pt>
    <dgm:pt modelId="{104E7080-5A6E-486D-8C03-96FFBEB8457C}" type="sibTrans" cxnId="{D0421D3C-5B12-43E0-8EA5-CAAE928327C7}">
      <dgm:prSet/>
      <dgm:spPr/>
      <dgm:t>
        <a:bodyPr/>
        <a:lstStyle/>
        <a:p>
          <a:endParaRPr lang="fr-FR"/>
        </a:p>
      </dgm:t>
    </dgm:pt>
    <dgm:pt modelId="{CB187518-B7E8-4BA5-A90C-2A565FEBC0A4}">
      <dgm:prSet phldrT="[Texte]"/>
      <dgm:spPr/>
      <dgm:t>
        <a:bodyPr/>
        <a:lstStyle/>
        <a:p>
          <a:r>
            <a:rPr lang="fr-FR" b="1" dirty="0"/>
            <a:t>Planification</a:t>
          </a:r>
          <a:r>
            <a:rPr lang="fr-FR" dirty="0"/>
            <a:t> </a:t>
          </a:r>
        </a:p>
        <a:p>
          <a:r>
            <a:rPr lang="fr-FR" dirty="0"/>
            <a:t>(séquences et séances)</a:t>
          </a:r>
        </a:p>
      </dgm:t>
    </dgm:pt>
    <dgm:pt modelId="{16AB9E16-B708-4DD7-8A42-E2633128DE01}" type="parTrans" cxnId="{6A7304A1-B3B3-43A2-9F57-2B05BFD0CFC3}">
      <dgm:prSet/>
      <dgm:spPr/>
      <dgm:t>
        <a:bodyPr/>
        <a:lstStyle/>
        <a:p>
          <a:endParaRPr lang="fr-FR"/>
        </a:p>
      </dgm:t>
    </dgm:pt>
    <dgm:pt modelId="{EEF704BB-7510-4DDC-9F06-7B127849E986}" type="sibTrans" cxnId="{6A7304A1-B3B3-43A2-9F57-2B05BFD0CFC3}">
      <dgm:prSet/>
      <dgm:spPr/>
      <dgm:t>
        <a:bodyPr/>
        <a:lstStyle/>
        <a:p>
          <a:endParaRPr lang="fr-FR"/>
        </a:p>
      </dgm:t>
    </dgm:pt>
    <dgm:pt modelId="{4CD85D6A-B24F-4D8E-93F0-13115832949C}">
      <dgm:prSet phldrT="[Texte]"/>
      <dgm:spPr>
        <a:solidFill>
          <a:schemeClr val="accent1"/>
        </a:solidFill>
      </dgm:spPr>
      <dgm:t>
        <a:bodyPr/>
        <a:lstStyle/>
        <a:p>
          <a:r>
            <a:rPr lang="fr-FR" b="1" dirty="0"/>
            <a:t>Activités</a:t>
          </a:r>
        </a:p>
        <a:p>
          <a:r>
            <a:rPr lang="fr-FR" b="1" dirty="0"/>
            <a:t>Outils</a:t>
          </a:r>
        </a:p>
        <a:p>
          <a:r>
            <a:rPr lang="fr-FR" b="1" dirty="0"/>
            <a:t>supports</a:t>
          </a:r>
        </a:p>
      </dgm:t>
    </dgm:pt>
    <dgm:pt modelId="{4817FC39-F430-4247-B18C-B519D5F7664A}" type="parTrans" cxnId="{CD37778F-760C-4734-8672-76BE34024257}">
      <dgm:prSet/>
      <dgm:spPr/>
      <dgm:t>
        <a:bodyPr/>
        <a:lstStyle/>
        <a:p>
          <a:endParaRPr lang="fr-FR"/>
        </a:p>
      </dgm:t>
    </dgm:pt>
    <dgm:pt modelId="{1B10428B-739D-49CC-8751-8FC12885B0F1}" type="sibTrans" cxnId="{CD37778F-760C-4734-8672-76BE34024257}">
      <dgm:prSet/>
      <dgm:spPr/>
      <dgm:t>
        <a:bodyPr/>
        <a:lstStyle/>
        <a:p>
          <a:endParaRPr lang="fr-FR"/>
        </a:p>
      </dgm:t>
    </dgm:pt>
    <dgm:pt modelId="{EC3286B9-4740-444E-8069-7F6646051FFC}">
      <dgm:prSet phldrT="[Texte]"/>
      <dgm:spPr/>
      <dgm:t>
        <a:bodyPr/>
        <a:lstStyle/>
        <a:p>
          <a:r>
            <a:rPr lang="fr-FR" b="1" dirty="0"/>
            <a:t>Évaluation</a:t>
          </a:r>
        </a:p>
      </dgm:t>
    </dgm:pt>
    <dgm:pt modelId="{C0CF199C-7BED-44A2-A9E4-758AB46B4022}" type="parTrans" cxnId="{9DD8CF51-8A51-4B77-A151-2367A023356A}">
      <dgm:prSet/>
      <dgm:spPr/>
      <dgm:t>
        <a:bodyPr/>
        <a:lstStyle/>
        <a:p>
          <a:endParaRPr lang="fr-FR"/>
        </a:p>
      </dgm:t>
    </dgm:pt>
    <dgm:pt modelId="{E873523C-E8C2-489D-A819-B2527D5A2E67}" type="sibTrans" cxnId="{9DD8CF51-8A51-4B77-A151-2367A023356A}">
      <dgm:prSet/>
      <dgm:spPr/>
      <dgm:t>
        <a:bodyPr/>
        <a:lstStyle/>
        <a:p>
          <a:endParaRPr lang="fr-FR"/>
        </a:p>
      </dgm:t>
    </dgm:pt>
    <dgm:pt modelId="{AB2E6666-B2A1-4826-BD6A-8AC87635629A}" type="pres">
      <dgm:prSet presAssocID="{82F495B9-A4C8-4A81-8049-C4E3F038037E}" presName="CompostProcess" presStyleCnt="0">
        <dgm:presLayoutVars>
          <dgm:dir/>
          <dgm:resizeHandles val="exact"/>
        </dgm:presLayoutVars>
      </dgm:prSet>
      <dgm:spPr/>
    </dgm:pt>
    <dgm:pt modelId="{E45E48BE-9C91-4CDF-BDD7-4E4F1FF22033}" type="pres">
      <dgm:prSet presAssocID="{82F495B9-A4C8-4A81-8049-C4E3F038037E}" presName="arrow" presStyleLbl="bgShp" presStyleIdx="0" presStyleCnt="1" custScaleX="117647" custLinFactNeighborX="-945" custLinFactNeighborY="47693"/>
      <dgm:spPr>
        <a:solidFill>
          <a:schemeClr val="tx2">
            <a:lumMod val="10000"/>
            <a:lumOff val="90000"/>
          </a:schemeClr>
        </a:solidFill>
      </dgm:spPr>
    </dgm:pt>
    <dgm:pt modelId="{3F4DB052-A6F1-4EE5-BDE4-BA27F94164C6}" type="pres">
      <dgm:prSet presAssocID="{82F495B9-A4C8-4A81-8049-C4E3F038037E}" presName="linearProcess" presStyleCnt="0"/>
      <dgm:spPr/>
    </dgm:pt>
    <dgm:pt modelId="{7768A349-611E-4514-BA85-2475C5755D43}" type="pres">
      <dgm:prSet presAssocID="{B240E355-857D-488B-BCA2-6E6794581F4C}" presName="textNode" presStyleLbl="node1" presStyleIdx="0" presStyleCnt="7">
        <dgm:presLayoutVars>
          <dgm:bulletEnabled val="1"/>
        </dgm:presLayoutVars>
      </dgm:prSet>
      <dgm:spPr/>
    </dgm:pt>
    <dgm:pt modelId="{E6484179-1229-4B7C-A850-63C1008FC3D3}" type="pres">
      <dgm:prSet presAssocID="{175B0A92-E605-4A4A-9485-02B4C4D07137}" presName="sibTrans" presStyleCnt="0"/>
      <dgm:spPr/>
    </dgm:pt>
    <dgm:pt modelId="{6A7894EA-CC70-4C30-99D8-81A5E41A06E0}" type="pres">
      <dgm:prSet presAssocID="{00BA7FC1-10D3-472E-9788-E9E9523485D3}" presName="textNode" presStyleLbl="node1" presStyleIdx="1" presStyleCnt="7">
        <dgm:presLayoutVars>
          <dgm:bulletEnabled val="1"/>
        </dgm:presLayoutVars>
      </dgm:prSet>
      <dgm:spPr/>
    </dgm:pt>
    <dgm:pt modelId="{7A048BD8-0E03-47FB-A125-CE54FCE09A5E}" type="pres">
      <dgm:prSet presAssocID="{C3743EFF-0504-48AE-8F31-AC9C0071A65C}" presName="sibTrans" presStyleCnt="0"/>
      <dgm:spPr/>
    </dgm:pt>
    <dgm:pt modelId="{49EEF394-A72B-43BC-8C24-B645CC447D24}" type="pres">
      <dgm:prSet presAssocID="{4E5BA11C-E4BB-4DDC-9ABB-8112ED1E389D}" presName="textNode" presStyleLbl="node1" presStyleIdx="2" presStyleCnt="7">
        <dgm:presLayoutVars>
          <dgm:bulletEnabled val="1"/>
        </dgm:presLayoutVars>
      </dgm:prSet>
      <dgm:spPr/>
    </dgm:pt>
    <dgm:pt modelId="{A9A8DC27-8B0E-4854-B098-4AB9BD399CB6}" type="pres">
      <dgm:prSet presAssocID="{D626FF50-6AEA-4B31-AB80-460737CEAC6D}" presName="sibTrans" presStyleCnt="0"/>
      <dgm:spPr/>
    </dgm:pt>
    <dgm:pt modelId="{A60F1D7B-6E41-44F1-A1DC-5D09DA4EB950}" type="pres">
      <dgm:prSet presAssocID="{D7DAD100-F8E7-4F80-AAC2-0CE36FCEAA34}" presName="textNode" presStyleLbl="node1" presStyleIdx="3" presStyleCnt="7">
        <dgm:presLayoutVars>
          <dgm:bulletEnabled val="1"/>
        </dgm:presLayoutVars>
      </dgm:prSet>
      <dgm:spPr/>
    </dgm:pt>
    <dgm:pt modelId="{F52B067F-8A36-4DB8-AB2B-6F5E7CF3B208}" type="pres">
      <dgm:prSet presAssocID="{104E7080-5A6E-486D-8C03-96FFBEB8457C}" presName="sibTrans" presStyleCnt="0"/>
      <dgm:spPr/>
    </dgm:pt>
    <dgm:pt modelId="{884B0C95-A1EC-4C60-BB1D-94D6C42ACCDF}" type="pres">
      <dgm:prSet presAssocID="{CB187518-B7E8-4BA5-A90C-2A565FEBC0A4}" presName="textNode" presStyleLbl="node1" presStyleIdx="4" presStyleCnt="7">
        <dgm:presLayoutVars>
          <dgm:bulletEnabled val="1"/>
        </dgm:presLayoutVars>
      </dgm:prSet>
      <dgm:spPr/>
    </dgm:pt>
    <dgm:pt modelId="{BBA3C4A3-CFA8-473C-9B27-4E671FA2407D}" type="pres">
      <dgm:prSet presAssocID="{EEF704BB-7510-4DDC-9F06-7B127849E986}" presName="sibTrans" presStyleCnt="0"/>
      <dgm:spPr/>
    </dgm:pt>
    <dgm:pt modelId="{B5D57D66-DA87-4FB1-8EB3-119C102F48A2}" type="pres">
      <dgm:prSet presAssocID="{4CD85D6A-B24F-4D8E-93F0-13115832949C}" presName="textNode" presStyleLbl="node1" presStyleIdx="5" presStyleCnt="7">
        <dgm:presLayoutVars>
          <dgm:bulletEnabled val="1"/>
        </dgm:presLayoutVars>
      </dgm:prSet>
      <dgm:spPr/>
    </dgm:pt>
    <dgm:pt modelId="{5EFA214B-0B4E-4404-A967-EC5BA0B40E21}" type="pres">
      <dgm:prSet presAssocID="{1B10428B-739D-49CC-8751-8FC12885B0F1}" presName="sibTrans" presStyleCnt="0"/>
      <dgm:spPr/>
    </dgm:pt>
    <dgm:pt modelId="{C8D083AE-BE12-4ECC-AC6D-C666281BCD2C}" type="pres">
      <dgm:prSet presAssocID="{EC3286B9-4740-444E-8069-7F6646051FFC}" presName="textNode" presStyleLbl="node1" presStyleIdx="6" presStyleCnt="7">
        <dgm:presLayoutVars>
          <dgm:bulletEnabled val="1"/>
        </dgm:presLayoutVars>
      </dgm:prSet>
      <dgm:spPr/>
    </dgm:pt>
  </dgm:ptLst>
  <dgm:cxnLst>
    <dgm:cxn modelId="{5F009817-6AA9-49EF-8BA6-14404BA245B8}" type="presOf" srcId="{00BA7FC1-10D3-472E-9788-E9E9523485D3}" destId="{6A7894EA-CC70-4C30-99D8-81A5E41A06E0}" srcOrd="0" destOrd="0" presId="urn:microsoft.com/office/officeart/2005/8/layout/hProcess9"/>
    <dgm:cxn modelId="{F35D9B37-638F-4267-AAD7-6B1F95ACD530}" type="presOf" srcId="{D7DAD100-F8E7-4F80-AAC2-0CE36FCEAA34}" destId="{A60F1D7B-6E41-44F1-A1DC-5D09DA4EB950}" srcOrd="0" destOrd="0" presId="urn:microsoft.com/office/officeart/2005/8/layout/hProcess9"/>
    <dgm:cxn modelId="{D0421D3C-5B12-43E0-8EA5-CAAE928327C7}" srcId="{82F495B9-A4C8-4A81-8049-C4E3F038037E}" destId="{D7DAD100-F8E7-4F80-AAC2-0CE36FCEAA34}" srcOrd="3" destOrd="0" parTransId="{13434461-DD0C-43F0-AFB6-3CF2C5FB31D8}" sibTransId="{104E7080-5A6E-486D-8C03-96FFBEB8457C}"/>
    <dgm:cxn modelId="{5F476B51-BFF2-4793-874A-BA7A8F10460B}" type="presOf" srcId="{B240E355-857D-488B-BCA2-6E6794581F4C}" destId="{7768A349-611E-4514-BA85-2475C5755D43}" srcOrd="0" destOrd="0" presId="urn:microsoft.com/office/officeart/2005/8/layout/hProcess9"/>
    <dgm:cxn modelId="{9DD8CF51-8A51-4B77-A151-2367A023356A}" srcId="{82F495B9-A4C8-4A81-8049-C4E3F038037E}" destId="{EC3286B9-4740-444E-8069-7F6646051FFC}" srcOrd="6" destOrd="0" parTransId="{C0CF199C-7BED-44A2-A9E4-758AB46B4022}" sibTransId="{E873523C-E8C2-489D-A819-B2527D5A2E67}"/>
    <dgm:cxn modelId="{519AD757-AA1A-451C-AB58-9293443F43D7}" srcId="{82F495B9-A4C8-4A81-8049-C4E3F038037E}" destId="{4E5BA11C-E4BB-4DDC-9ABB-8112ED1E389D}" srcOrd="2" destOrd="0" parTransId="{CBA2FEA5-055F-4B34-BE01-BC3771E7A8B9}" sibTransId="{D626FF50-6AEA-4B31-AB80-460737CEAC6D}"/>
    <dgm:cxn modelId="{CD37778F-760C-4734-8672-76BE34024257}" srcId="{82F495B9-A4C8-4A81-8049-C4E3F038037E}" destId="{4CD85D6A-B24F-4D8E-93F0-13115832949C}" srcOrd="5" destOrd="0" parTransId="{4817FC39-F430-4247-B18C-B519D5F7664A}" sibTransId="{1B10428B-739D-49CC-8751-8FC12885B0F1}"/>
    <dgm:cxn modelId="{6A7304A1-B3B3-43A2-9F57-2B05BFD0CFC3}" srcId="{82F495B9-A4C8-4A81-8049-C4E3F038037E}" destId="{CB187518-B7E8-4BA5-A90C-2A565FEBC0A4}" srcOrd="4" destOrd="0" parTransId="{16AB9E16-B708-4DD7-8A42-E2633128DE01}" sibTransId="{EEF704BB-7510-4DDC-9F06-7B127849E986}"/>
    <dgm:cxn modelId="{57B85DA9-247C-48BC-8575-71D699357C88}" srcId="{82F495B9-A4C8-4A81-8049-C4E3F038037E}" destId="{B240E355-857D-488B-BCA2-6E6794581F4C}" srcOrd="0" destOrd="0" parTransId="{507DC167-475E-4BAF-9D6A-26F19907A072}" sibTransId="{175B0A92-E605-4A4A-9485-02B4C4D07137}"/>
    <dgm:cxn modelId="{3BFE04AD-4D02-4F54-A97B-473B2ACA9B2B}" type="presOf" srcId="{CB187518-B7E8-4BA5-A90C-2A565FEBC0A4}" destId="{884B0C95-A1EC-4C60-BB1D-94D6C42ACCDF}" srcOrd="0" destOrd="0" presId="urn:microsoft.com/office/officeart/2005/8/layout/hProcess9"/>
    <dgm:cxn modelId="{EB80D5BE-DA13-4E41-A2CB-8E66D23955D7}" type="presOf" srcId="{4CD85D6A-B24F-4D8E-93F0-13115832949C}" destId="{B5D57D66-DA87-4FB1-8EB3-119C102F48A2}" srcOrd="0" destOrd="0" presId="urn:microsoft.com/office/officeart/2005/8/layout/hProcess9"/>
    <dgm:cxn modelId="{752EC5C1-A1BD-4A53-8ED3-5F2426E05019}" type="presOf" srcId="{82F495B9-A4C8-4A81-8049-C4E3F038037E}" destId="{AB2E6666-B2A1-4826-BD6A-8AC87635629A}" srcOrd="0" destOrd="0" presId="urn:microsoft.com/office/officeart/2005/8/layout/hProcess9"/>
    <dgm:cxn modelId="{9A0D8EC2-7AF7-4FEE-AF69-D03556A322E7}" type="presOf" srcId="{4E5BA11C-E4BB-4DDC-9ABB-8112ED1E389D}" destId="{49EEF394-A72B-43BC-8C24-B645CC447D24}" srcOrd="0" destOrd="0" presId="urn:microsoft.com/office/officeart/2005/8/layout/hProcess9"/>
    <dgm:cxn modelId="{ACB935C3-6915-4DFE-BD83-266D965A4698}" type="presOf" srcId="{EC3286B9-4740-444E-8069-7F6646051FFC}" destId="{C8D083AE-BE12-4ECC-AC6D-C666281BCD2C}" srcOrd="0" destOrd="0" presId="urn:microsoft.com/office/officeart/2005/8/layout/hProcess9"/>
    <dgm:cxn modelId="{75B194D5-EBD6-4BD0-936F-4D5D59B2AAFB}" srcId="{82F495B9-A4C8-4A81-8049-C4E3F038037E}" destId="{00BA7FC1-10D3-472E-9788-E9E9523485D3}" srcOrd="1" destOrd="0" parTransId="{0D5B49A9-BA63-4910-8176-7B2CDFF9F3A4}" sibTransId="{C3743EFF-0504-48AE-8F31-AC9C0071A65C}"/>
    <dgm:cxn modelId="{43EE4FA8-BB9F-42DF-9EAD-A22484EDC0D4}" type="presParOf" srcId="{AB2E6666-B2A1-4826-BD6A-8AC87635629A}" destId="{E45E48BE-9C91-4CDF-BDD7-4E4F1FF22033}" srcOrd="0" destOrd="0" presId="urn:microsoft.com/office/officeart/2005/8/layout/hProcess9"/>
    <dgm:cxn modelId="{910D2E58-5E89-41F9-9DB6-A2E737094BFD}" type="presParOf" srcId="{AB2E6666-B2A1-4826-BD6A-8AC87635629A}" destId="{3F4DB052-A6F1-4EE5-BDE4-BA27F94164C6}" srcOrd="1" destOrd="0" presId="urn:microsoft.com/office/officeart/2005/8/layout/hProcess9"/>
    <dgm:cxn modelId="{126AD52B-DF37-4052-8B9C-5D8C04FD5A4D}" type="presParOf" srcId="{3F4DB052-A6F1-4EE5-BDE4-BA27F94164C6}" destId="{7768A349-611E-4514-BA85-2475C5755D43}" srcOrd="0" destOrd="0" presId="urn:microsoft.com/office/officeart/2005/8/layout/hProcess9"/>
    <dgm:cxn modelId="{D13D5FFE-0C6F-40AE-B963-5DD96A76A826}" type="presParOf" srcId="{3F4DB052-A6F1-4EE5-BDE4-BA27F94164C6}" destId="{E6484179-1229-4B7C-A850-63C1008FC3D3}" srcOrd="1" destOrd="0" presId="urn:microsoft.com/office/officeart/2005/8/layout/hProcess9"/>
    <dgm:cxn modelId="{FC00EFCB-7EA7-46DA-B510-1D7936B77A4C}" type="presParOf" srcId="{3F4DB052-A6F1-4EE5-BDE4-BA27F94164C6}" destId="{6A7894EA-CC70-4C30-99D8-81A5E41A06E0}" srcOrd="2" destOrd="0" presId="urn:microsoft.com/office/officeart/2005/8/layout/hProcess9"/>
    <dgm:cxn modelId="{DD9C5395-314E-4000-B1E6-2F3F75F077DF}" type="presParOf" srcId="{3F4DB052-A6F1-4EE5-BDE4-BA27F94164C6}" destId="{7A048BD8-0E03-47FB-A125-CE54FCE09A5E}" srcOrd="3" destOrd="0" presId="urn:microsoft.com/office/officeart/2005/8/layout/hProcess9"/>
    <dgm:cxn modelId="{21D6B946-D362-4175-8FDF-C80B04FFCA89}" type="presParOf" srcId="{3F4DB052-A6F1-4EE5-BDE4-BA27F94164C6}" destId="{49EEF394-A72B-43BC-8C24-B645CC447D24}" srcOrd="4" destOrd="0" presId="urn:microsoft.com/office/officeart/2005/8/layout/hProcess9"/>
    <dgm:cxn modelId="{F4345EE7-4585-400B-AAD8-8A69131BF358}" type="presParOf" srcId="{3F4DB052-A6F1-4EE5-BDE4-BA27F94164C6}" destId="{A9A8DC27-8B0E-4854-B098-4AB9BD399CB6}" srcOrd="5" destOrd="0" presId="urn:microsoft.com/office/officeart/2005/8/layout/hProcess9"/>
    <dgm:cxn modelId="{958F0D7C-1264-49B6-B5A5-10091B9D0E0C}" type="presParOf" srcId="{3F4DB052-A6F1-4EE5-BDE4-BA27F94164C6}" destId="{A60F1D7B-6E41-44F1-A1DC-5D09DA4EB950}" srcOrd="6" destOrd="0" presId="urn:microsoft.com/office/officeart/2005/8/layout/hProcess9"/>
    <dgm:cxn modelId="{1F1A5B93-7C9B-486F-8DC6-8797F6F5FB22}" type="presParOf" srcId="{3F4DB052-A6F1-4EE5-BDE4-BA27F94164C6}" destId="{F52B067F-8A36-4DB8-AB2B-6F5E7CF3B208}" srcOrd="7" destOrd="0" presId="urn:microsoft.com/office/officeart/2005/8/layout/hProcess9"/>
    <dgm:cxn modelId="{D2EA154E-F04F-4EDE-BAA0-79C87674ABEF}" type="presParOf" srcId="{3F4DB052-A6F1-4EE5-BDE4-BA27F94164C6}" destId="{884B0C95-A1EC-4C60-BB1D-94D6C42ACCDF}" srcOrd="8" destOrd="0" presId="urn:microsoft.com/office/officeart/2005/8/layout/hProcess9"/>
    <dgm:cxn modelId="{70539AA8-BAE2-4E85-9886-60063B36CD3D}" type="presParOf" srcId="{3F4DB052-A6F1-4EE5-BDE4-BA27F94164C6}" destId="{BBA3C4A3-CFA8-473C-9B27-4E671FA2407D}" srcOrd="9" destOrd="0" presId="urn:microsoft.com/office/officeart/2005/8/layout/hProcess9"/>
    <dgm:cxn modelId="{F4243195-C105-4ED2-91FB-E8DEA25F2CF9}" type="presParOf" srcId="{3F4DB052-A6F1-4EE5-BDE4-BA27F94164C6}" destId="{B5D57D66-DA87-4FB1-8EB3-119C102F48A2}" srcOrd="10" destOrd="0" presId="urn:microsoft.com/office/officeart/2005/8/layout/hProcess9"/>
    <dgm:cxn modelId="{3345BA50-A9CC-40AF-B7A6-11EA22D40DBD}" type="presParOf" srcId="{3F4DB052-A6F1-4EE5-BDE4-BA27F94164C6}" destId="{5EFA214B-0B4E-4404-A967-EC5BA0B40E21}" srcOrd="11" destOrd="0" presId="urn:microsoft.com/office/officeart/2005/8/layout/hProcess9"/>
    <dgm:cxn modelId="{2D2F4D8C-7332-47D7-B445-2A9C612EAB71}" type="presParOf" srcId="{3F4DB052-A6F1-4EE5-BDE4-BA27F94164C6}" destId="{C8D083AE-BE12-4ECC-AC6D-C666281BCD2C}" srcOrd="12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45E48BE-9C91-4CDF-BDD7-4E4F1FF22033}">
      <dsp:nvSpPr>
        <dsp:cNvPr id="0" name=""/>
        <dsp:cNvSpPr/>
      </dsp:nvSpPr>
      <dsp:spPr>
        <a:xfrm>
          <a:off x="0" y="0"/>
          <a:ext cx="11325219" cy="4274609"/>
        </a:xfrm>
        <a:prstGeom prst="rightArrow">
          <a:avLst/>
        </a:prstGeom>
        <a:solidFill>
          <a:schemeClr val="tx2">
            <a:lumMod val="10000"/>
            <a:lumOff val="9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768A349-611E-4514-BA85-2475C5755D43}">
      <dsp:nvSpPr>
        <dsp:cNvPr id="0" name=""/>
        <dsp:cNvSpPr/>
      </dsp:nvSpPr>
      <dsp:spPr>
        <a:xfrm>
          <a:off x="3374" y="1282382"/>
          <a:ext cx="1536939" cy="1709843"/>
        </a:xfrm>
        <a:prstGeom prst="roundRect">
          <a:avLst/>
        </a:prstGeom>
        <a:solidFill>
          <a:srgbClr val="E97132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500" b="1" kern="1200" dirty="0"/>
            <a:t>Public cible</a:t>
          </a:r>
        </a:p>
      </dsp:txBody>
      <dsp:txXfrm>
        <a:off x="78401" y="1357409"/>
        <a:ext cx="1386885" cy="1559789"/>
      </dsp:txXfrm>
    </dsp:sp>
    <dsp:sp modelId="{6A7894EA-CC70-4C30-99D8-81A5E41A06E0}">
      <dsp:nvSpPr>
        <dsp:cNvPr id="0" name=""/>
        <dsp:cNvSpPr/>
      </dsp:nvSpPr>
      <dsp:spPr>
        <a:xfrm>
          <a:off x="1633630" y="1282382"/>
          <a:ext cx="1536939" cy="1709843"/>
        </a:xfrm>
        <a:prstGeom prst="roundRect">
          <a:avLst/>
        </a:prstGeom>
        <a:solidFill>
          <a:schemeClr val="accent1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500" b="1" kern="1200" dirty="0"/>
            <a:t>Compétences visées</a:t>
          </a:r>
        </a:p>
      </dsp:txBody>
      <dsp:txXfrm>
        <a:off x="1708657" y="1357409"/>
        <a:ext cx="1386885" cy="1559789"/>
      </dsp:txXfrm>
    </dsp:sp>
    <dsp:sp modelId="{49EEF394-A72B-43BC-8C24-B645CC447D24}">
      <dsp:nvSpPr>
        <dsp:cNvPr id="0" name=""/>
        <dsp:cNvSpPr/>
      </dsp:nvSpPr>
      <dsp:spPr>
        <a:xfrm>
          <a:off x="3263886" y="1282382"/>
          <a:ext cx="1536939" cy="1709843"/>
        </a:xfrm>
        <a:prstGeom prst="roundRect">
          <a:avLst/>
        </a:prstGeom>
        <a:solidFill>
          <a:schemeClr val="accent1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500" b="1" kern="1200" dirty="0"/>
            <a:t>Objectifs d’apprentissage</a:t>
          </a:r>
        </a:p>
      </dsp:txBody>
      <dsp:txXfrm>
        <a:off x="3338913" y="1357409"/>
        <a:ext cx="1386885" cy="1559789"/>
      </dsp:txXfrm>
    </dsp:sp>
    <dsp:sp modelId="{A60F1D7B-6E41-44F1-A1DC-5D09DA4EB950}">
      <dsp:nvSpPr>
        <dsp:cNvPr id="0" name=""/>
        <dsp:cNvSpPr/>
      </dsp:nvSpPr>
      <dsp:spPr>
        <a:xfrm>
          <a:off x="4894142" y="1282382"/>
          <a:ext cx="1536939" cy="1709843"/>
        </a:xfrm>
        <a:prstGeom prst="roundRect">
          <a:avLst/>
        </a:prstGeom>
        <a:solidFill>
          <a:schemeClr val="accent2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500" b="1" kern="1200" dirty="0"/>
            <a:t>Prérequis</a:t>
          </a:r>
        </a:p>
      </dsp:txBody>
      <dsp:txXfrm>
        <a:off x="4969169" y="1357409"/>
        <a:ext cx="1386885" cy="1559789"/>
      </dsp:txXfrm>
    </dsp:sp>
    <dsp:sp modelId="{884B0C95-A1EC-4C60-BB1D-94D6C42ACCDF}">
      <dsp:nvSpPr>
        <dsp:cNvPr id="0" name=""/>
        <dsp:cNvSpPr/>
      </dsp:nvSpPr>
      <dsp:spPr>
        <a:xfrm>
          <a:off x="6524399" y="1282382"/>
          <a:ext cx="1536939" cy="170984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500" b="1" kern="1200" dirty="0"/>
            <a:t>Planification</a:t>
          </a:r>
          <a:r>
            <a:rPr lang="fr-FR" sz="1500" kern="1200" dirty="0"/>
            <a:t> </a:t>
          </a: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500" kern="1200" dirty="0"/>
            <a:t>(séquences et séances)</a:t>
          </a:r>
        </a:p>
      </dsp:txBody>
      <dsp:txXfrm>
        <a:off x="6599426" y="1357409"/>
        <a:ext cx="1386885" cy="1559789"/>
      </dsp:txXfrm>
    </dsp:sp>
    <dsp:sp modelId="{B5D57D66-DA87-4FB1-8EB3-119C102F48A2}">
      <dsp:nvSpPr>
        <dsp:cNvPr id="0" name=""/>
        <dsp:cNvSpPr/>
      </dsp:nvSpPr>
      <dsp:spPr>
        <a:xfrm>
          <a:off x="8154655" y="1282382"/>
          <a:ext cx="1536939" cy="1709843"/>
        </a:xfrm>
        <a:prstGeom prst="roundRect">
          <a:avLst/>
        </a:prstGeom>
        <a:solidFill>
          <a:schemeClr val="accent1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500" b="1" kern="1200" dirty="0"/>
            <a:t>Activités</a:t>
          </a: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500" b="1" kern="1200" dirty="0"/>
            <a:t>Outils</a:t>
          </a: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500" b="1" kern="1200" dirty="0"/>
            <a:t>supports</a:t>
          </a:r>
        </a:p>
      </dsp:txBody>
      <dsp:txXfrm>
        <a:off x="8229682" y="1357409"/>
        <a:ext cx="1386885" cy="1559789"/>
      </dsp:txXfrm>
    </dsp:sp>
    <dsp:sp modelId="{C8D083AE-BE12-4ECC-AC6D-C666281BCD2C}">
      <dsp:nvSpPr>
        <dsp:cNvPr id="0" name=""/>
        <dsp:cNvSpPr/>
      </dsp:nvSpPr>
      <dsp:spPr>
        <a:xfrm>
          <a:off x="9784911" y="1282382"/>
          <a:ext cx="1536939" cy="170984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500" b="1" kern="1200" dirty="0"/>
            <a:t>Évaluation</a:t>
          </a:r>
        </a:p>
      </dsp:txBody>
      <dsp:txXfrm>
        <a:off x="9859938" y="1357409"/>
        <a:ext cx="1386885" cy="155978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4A923B-C46C-423B-9934-004BC7F3D299}" type="datetimeFigureOut">
              <a:rPr lang="fr-FR" smtClean="0"/>
              <a:t>15/09/2026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62E04F-9019-493A-B5DE-42A273FC086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381907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C2409A3-E468-7668-2115-8AE20AA855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DF4ECE8E-C3FC-2E1B-1DB4-59E3994A49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32E12A7-1259-3B32-C7AB-CB7AAA7BE0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7FBB58-03E0-43B9-8B34-CF4530A77CF3}" type="datetimeFigureOut">
              <a:rPr lang="fr-FR" smtClean="0"/>
              <a:t>15/09/2026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3F35591-826F-7929-AD4D-E930B46362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5755623-319B-A1AF-AE8E-7D9676320B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78DAA-4367-4125-8013-AE35C5CCC8B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624006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5B9D9BA-7ADA-9384-9F12-525339B8BA25}"/>
              </a:ext>
            </a:extLst>
          </p:cNvPr>
          <p:cNvSpPr/>
          <p:nvPr userDrawn="1"/>
        </p:nvSpPr>
        <p:spPr>
          <a:xfrm>
            <a:off x="11930332" y="0"/>
            <a:ext cx="261668" cy="6858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E08F79AF-30DA-2BA5-F5F6-482162248F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>
            <a:lvl1pPr>
              <a:defRPr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id="{71DC233E-2410-B3D0-FD93-060A6A206B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>
            <a:lvl1pPr>
              <a:defRPr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24679844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5B9D9BA-7ADA-9384-9F12-525339B8BA25}"/>
              </a:ext>
            </a:extLst>
          </p:cNvPr>
          <p:cNvSpPr/>
          <p:nvPr userDrawn="1"/>
        </p:nvSpPr>
        <p:spPr>
          <a:xfrm>
            <a:off x="11930332" y="0"/>
            <a:ext cx="261668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E08F79AF-30DA-2BA5-F5F6-482162248F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>
            <a:lvl1pPr>
              <a:defRPr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id="{71DC233E-2410-B3D0-FD93-060A6A206B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>
            <a:lvl1pPr>
              <a:defRPr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4054902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888564F-796B-3DF9-EA50-14BC91F1FC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6E28D88-613C-2D19-4FAB-1C3444108F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F9C56B6-079C-F523-FC2C-13692B98C3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7FBB58-03E0-43B9-8B34-CF4530A77CF3}" type="datetimeFigureOut">
              <a:rPr lang="fr-FR" smtClean="0"/>
              <a:t>15/09/2026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1D735BB-0540-BE67-39D8-959B2FFFC3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22A24C2-213D-6DAF-715E-6E775F80D2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78DAA-4367-4125-8013-AE35C5CCC8B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448131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9971BBE-97EE-F2D7-D749-CFE3A9008F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49854F0-20EB-3E0E-7F91-0EBE9B1B33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67F054A-DF81-A1C8-B557-77EB43DB42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7FBB58-03E0-43B9-8B34-CF4530A77CF3}" type="datetimeFigureOut">
              <a:rPr lang="fr-FR" smtClean="0"/>
              <a:t>15/09/2026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77E6697-6C11-B486-B1AD-6B54BF99CC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491A5A6-80F9-5EE0-9C56-986DB74C6D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78DAA-4367-4125-8013-AE35C5CCC8B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805996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337C9C6-0D02-F065-F571-4F6F9A7C99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0D4FFEA-AD58-E4FA-BCE3-6547282309A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1DF1BC8-EEEC-D001-DBFF-B90C1CCA5D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1B2A683A-9261-3BC9-4C71-378DA26ECE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7FBB58-03E0-43B9-8B34-CF4530A77CF3}" type="datetimeFigureOut">
              <a:rPr lang="fr-FR" smtClean="0"/>
              <a:t>15/09/2026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7BCD6AB-88CE-4B36-BE21-BAE72B121C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CA5696D-B7B9-3EA3-564D-A37BE93C61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78DAA-4367-4125-8013-AE35C5CCC8B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881827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4F1C56A-2DAC-FAD8-6542-C6851D67C6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92DBCF5-5491-369A-A988-B97E2F3D44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FCDE85D-BD7C-0927-E0D8-C49683C82F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8EA9CEE1-FDE4-010A-496B-447DD6E297A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50F36BE5-1818-6C95-C0AF-CFF0AEA4803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493EEAE-5897-D203-89B6-343A65D792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7FBB58-03E0-43B9-8B34-CF4530A77CF3}" type="datetimeFigureOut">
              <a:rPr lang="fr-FR" smtClean="0"/>
              <a:t>15/09/2026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F62739EE-7A9D-49E2-93DD-33363BCFC5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645A7266-B948-83C8-C22C-87D150B737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78DAA-4367-4125-8013-AE35C5CCC8B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599687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20A823F-F75D-39BE-BD24-98C89B107E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0069FABD-A8EF-AF0F-85A4-E9CCBBC29B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7FBB58-03E0-43B9-8B34-CF4530A77CF3}" type="datetimeFigureOut">
              <a:rPr lang="fr-FR" smtClean="0"/>
              <a:t>15/09/2026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632AA41E-6F70-4787-6A15-EE74F8549C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CD5EAE62-DC43-99FC-744D-BFB89EB781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78DAA-4367-4125-8013-AE35C5CCC8B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461130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7CB1FC5B-411F-861B-54CF-9FAA5F7900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7FBB58-03E0-43B9-8B34-CF4530A77CF3}" type="datetimeFigureOut">
              <a:rPr lang="fr-FR" smtClean="0"/>
              <a:t>15/09/2026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BE84B0E8-9CC4-D8C6-8991-6F3C998FEC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0BBCB3E-8ABC-8073-26F4-5ACE67B870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78DAA-4367-4125-8013-AE35C5CCC8B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051572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94692C0-3AF9-4189-187D-93328C6E57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06566FF-0B1B-77EA-3EA0-C0C7A894F8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F416445-D043-782D-5DEC-6F175AB417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C6F0D48-CCE0-21B4-81FF-8E8F754870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7FBB58-03E0-43B9-8B34-CF4530A77CF3}" type="datetimeFigureOut">
              <a:rPr lang="fr-FR" smtClean="0"/>
              <a:t>15/09/2026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B777AB8-FC5F-ABF9-0A4E-5A076C5032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82B6732-CEF0-935D-4235-CD34F09E2B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78DAA-4367-4125-8013-AE35C5CCC8B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035246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6AA52B4-7EA2-7484-0E70-2D32520D27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6CEA27B9-7DDD-2B48-8AE6-01D38B1CF17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2864B81-AC6D-5CFF-F937-FBB05D778FF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5D8F3C7-D4CB-2238-EABA-31048CAF13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7FBB58-03E0-43B9-8B34-CF4530A77CF3}" type="datetimeFigureOut">
              <a:rPr lang="fr-FR" smtClean="0"/>
              <a:t>15/09/2026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4B49C0F-77E9-6AF4-1C38-C53A8439E4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7DF9D3D-DF64-4B2D-D04E-1462BD6C5C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78DAA-4367-4125-8013-AE35C5CCC8B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634975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FFDCEF4-3186-DDE7-774A-DBB2C2B8F7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48E77F9A-8620-D245-26AE-70FEF415030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63AC0F8-3414-6352-EC98-CBBC7B7323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7FBB58-03E0-43B9-8B34-CF4530A77CF3}" type="datetimeFigureOut">
              <a:rPr lang="fr-FR" smtClean="0"/>
              <a:t>15/09/2026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2097096-E366-ADEF-C27A-8888D9F2CB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87186EA-9A56-C001-0071-D0E12A3DFD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78DAA-4367-4125-8013-AE35C5CCC8B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562677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E76C7889-B5BB-254F-B0C2-91A38C80C05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1744EE7B-6E6F-1AF6-1275-EB020B9E64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345049E-9312-E940-93C1-A49A6AEDD8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7FBB58-03E0-43B9-8B34-CF4530A77CF3}" type="datetimeFigureOut">
              <a:rPr lang="fr-FR" smtClean="0"/>
              <a:t>15/09/2026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F66DC3A-B1BB-70A3-57F1-FDF6A7F4F4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9B0F140-EA28-7DBC-5DF3-48F0E25CAC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78DAA-4367-4125-8013-AE35C5CCC8B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278164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16FBAF0F-61C4-21A8-ACF0-E661F0BE0B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90A5297-A73D-C37E-035C-D9E67B8D4D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FC0FE0D-E6C3-723C-BE29-930851700BF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57FBB58-03E0-43B9-8B34-CF4530A77CF3}" type="datetimeFigureOut">
              <a:rPr lang="fr-FR" smtClean="0"/>
              <a:t>15/09/2026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E7E19A4-EDF0-A8B8-04C5-124D4A2D9CE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D6A67CD-B0B8-C771-EC23-1BEA514EC41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7B78DAA-4367-4125-8013-AE35C5CCC8B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3147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1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CFAC5B7-1659-137B-BBF3-AB5DDA482D1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257D416-EEC9-98E2-E9A7-E1067631FCC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29ACDA4-12E0-4AE7-3094-6DC8C79364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AE84E652-726C-B8A7-8296-E178A75F138B}"/>
              </a:ext>
            </a:extLst>
          </p:cNvPr>
          <p:cNvSpPr txBox="1"/>
          <p:nvPr/>
        </p:nvSpPr>
        <p:spPr>
          <a:xfrm>
            <a:off x="500331" y="2740522"/>
            <a:ext cx="706503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Contenus pédagogiques</a:t>
            </a:r>
          </a:p>
          <a:p>
            <a:r>
              <a:rPr lang="fr-FR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Ressources Éducatives Libres</a:t>
            </a:r>
          </a:p>
        </p:txBody>
      </p:sp>
    </p:spTree>
    <p:extLst>
      <p:ext uri="{BB962C8B-B14F-4D97-AF65-F5344CB8AC3E}">
        <p14:creationId xmlns:p14="http://schemas.microsoft.com/office/powerpoint/2010/main" val="6944891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FE593A4-27D1-48B2-B4BE-7616A4190A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b="1" dirty="0"/>
              <a:t>Activité : Quel type de modalité (synchrone, asynchrone ou hybride convient le mieux à cette activité ? </a:t>
            </a:r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AB48B224-A713-4698-8A3F-6B40CA1B97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55944" y="4252642"/>
            <a:ext cx="6429125" cy="1984528"/>
          </a:xfrm>
        </p:spPr>
        <p:txBody>
          <a:bodyPr>
            <a:normAutofit/>
          </a:bodyPr>
          <a:lstStyle/>
          <a:p>
            <a:pPr marL="514350" indent="-514350">
              <a:buAutoNum type="alphaLcParenR"/>
            </a:pPr>
            <a:r>
              <a:rPr lang="fr-FR" dirty="0"/>
              <a:t>Écrou – vis – système vis et écrou</a:t>
            </a:r>
          </a:p>
          <a:p>
            <a:pPr marL="514350" indent="-514350">
              <a:buAutoNum type="alphaLcParenR"/>
            </a:pPr>
            <a:r>
              <a:rPr lang="fr-FR" dirty="0"/>
              <a:t>Système vis -  système écrou- </a:t>
            </a:r>
            <a:r>
              <a:rPr lang="fr-FR" dirty="0" err="1"/>
              <a:t>visécrou</a:t>
            </a:r>
            <a:endParaRPr lang="fr-FR" dirty="0"/>
          </a:p>
          <a:p>
            <a:pPr marL="514350" indent="-514350">
              <a:buAutoNum type="alphaLcParenR"/>
            </a:pPr>
            <a:r>
              <a:rPr lang="fr-FR" dirty="0"/>
              <a:t>Vis- écrou – système vis et écrou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6519BBDD-84F7-43B0-84E8-8FD575FB26C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7115" b="79325"/>
          <a:stretch/>
        </p:blipFill>
        <p:spPr>
          <a:xfrm>
            <a:off x="5255944" y="2431105"/>
            <a:ext cx="6271111" cy="1418004"/>
          </a:xfrm>
          <a:prstGeom prst="rect">
            <a:avLst/>
          </a:prstGeom>
        </p:spPr>
      </p:pic>
      <p:sp>
        <p:nvSpPr>
          <p:cNvPr id="10" name="Espace réservé du contenu 4">
            <a:extLst>
              <a:ext uri="{FF2B5EF4-FFF2-40B4-BE49-F238E27FC236}">
                <a16:creationId xmlns:a16="http://schemas.microsoft.com/office/drawing/2014/main" id="{783E8983-E0F1-45FF-B0B9-FEE3C17DE914}"/>
              </a:ext>
            </a:extLst>
          </p:cNvPr>
          <p:cNvSpPr txBox="1">
            <a:spLocks/>
          </p:cNvSpPr>
          <p:nvPr/>
        </p:nvSpPr>
        <p:spPr>
          <a:xfrm>
            <a:off x="664945" y="2856844"/>
            <a:ext cx="4455695" cy="30723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dirty="0"/>
              <a:t>Quelle est la séquence correcte des symboles utilisés pour la schématisation des mécanismes de transmission et de transformation de mouvement ?</a:t>
            </a:r>
          </a:p>
        </p:txBody>
      </p:sp>
    </p:spTree>
    <p:extLst>
      <p:ext uri="{BB962C8B-B14F-4D97-AF65-F5344CB8AC3E}">
        <p14:creationId xmlns:p14="http://schemas.microsoft.com/office/powerpoint/2010/main" val="719951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FE593A4-27D1-48B2-B4BE-7616A4190A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b="1" dirty="0"/>
              <a:t>Activité : Quel type de modalité (synchrone, asynchrone ou hybride convient le mieux à cette activité ?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1C9AA08-3524-42C8-95DF-A911E0D948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67814"/>
            <a:ext cx="10596613" cy="4215865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fr-FR" dirty="0"/>
              <a:t>Cette activité de quiz peut être déclinée selon les trois modalités pédagogiques :</a:t>
            </a:r>
          </a:p>
          <a:p>
            <a:endParaRPr lang="fr-FR" dirty="0"/>
          </a:p>
          <a:p>
            <a:r>
              <a:rPr lang="fr-FR" b="1" dirty="0"/>
              <a:t>Asynchrone</a:t>
            </a:r>
            <a:r>
              <a:rPr lang="fr-FR" dirty="0"/>
              <a:t> : via un quiz automatisé sur des outils numériques (comme Moodle ou H5P), permettant aux élèves de répondre à leur rythme et d'obtenir une correction immédiate et automatique.</a:t>
            </a:r>
          </a:p>
          <a:p>
            <a:r>
              <a:rPr lang="fr-FR" b="1" dirty="0"/>
              <a:t>Synchrone</a:t>
            </a:r>
            <a:r>
              <a:rPr lang="fr-FR" dirty="0"/>
              <a:t> : en présentiel, sous la forme d'un test rapide sur papier pendant le cours.</a:t>
            </a:r>
          </a:p>
          <a:p>
            <a:r>
              <a:rPr lang="fr-FR" b="1" dirty="0"/>
              <a:t>Hybride</a:t>
            </a:r>
            <a:r>
              <a:rPr lang="fr-FR" dirty="0"/>
              <a:t> : en assignant le quiz comme exercice ou devoir à la maison (asynchrone), suivi d'une correction collective et directe en classe (synchrone).</a:t>
            </a:r>
          </a:p>
        </p:txBody>
      </p:sp>
    </p:spTree>
    <p:extLst>
      <p:ext uri="{BB962C8B-B14F-4D97-AF65-F5344CB8AC3E}">
        <p14:creationId xmlns:p14="http://schemas.microsoft.com/office/powerpoint/2010/main" val="33180367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55BD15DF-F6D6-47AC-8598-613B668B4D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/>
              <a:t>Compétence ou objectif pédagogique ?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2A24D28-9B77-4EF4-91B2-5B28BBA656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3600" b="1" dirty="0"/>
              <a:t>Sujet : Biologie des abeilles</a:t>
            </a:r>
          </a:p>
          <a:p>
            <a:pPr marL="0" indent="0" algn="ctr">
              <a:buNone/>
            </a:pPr>
            <a:endParaRPr lang="fr-FR" sz="3600" dirty="0"/>
          </a:p>
          <a:p>
            <a:pPr marL="0" indent="0" algn="ctr">
              <a:buNone/>
            </a:pPr>
            <a:r>
              <a:rPr lang="fr-FR" sz="3600" dirty="0"/>
              <a:t>Diagnostiquer l'état de santé et l'efficacité pollinisatrice d'une colonie d'abeilles en s'appuyant sur l'observation de leur anatomie et de leur morphologie.</a:t>
            </a:r>
          </a:p>
        </p:txBody>
      </p:sp>
    </p:spTree>
    <p:extLst>
      <p:ext uri="{BB962C8B-B14F-4D97-AF65-F5344CB8AC3E}">
        <p14:creationId xmlns:p14="http://schemas.microsoft.com/office/powerpoint/2010/main" val="5722749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55BD15DF-F6D6-47AC-8598-613B668B4D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/>
              <a:t>Compétence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2A24D28-9B77-4EF4-91B2-5B28BBA656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82290"/>
            <a:ext cx="10817994" cy="5178391"/>
          </a:xfrm>
        </p:spPr>
        <p:txBody>
          <a:bodyPr>
            <a:normAutofit/>
          </a:bodyPr>
          <a:lstStyle/>
          <a:p>
            <a:pPr marL="0" indent="0" algn="ctr" rtl="0">
              <a:buNone/>
            </a:pPr>
            <a:r>
              <a:rPr lang="fr-FR" sz="2400" i="1" dirty="0"/>
              <a:t>Diagnostiquer l'état de santé et l'efficacité pollinisatrice d'une colonie d'abeilles en s'appuyant sur l'observation de leur anatomie et de leur morphologie.</a:t>
            </a:r>
          </a:p>
          <a:p>
            <a:pPr rtl="0">
              <a:buFont typeface="Arial" panose="020B0604020202020204" pitchFamily="34" charset="0"/>
              <a:buChar char="•"/>
            </a:pPr>
            <a:r>
              <a:rPr lang="fr-FR" sz="2400" b="1" dirty="0"/>
              <a:t>Double finalité :</a:t>
            </a:r>
            <a:r>
              <a:rPr lang="fr-FR" sz="2400" dirty="0"/>
              <a:t> Préservation de la santé animale (bien-être de la colonie) et optimisation des services écosystémiques (qualité de la pollinisation).</a:t>
            </a:r>
          </a:p>
          <a:p>
            <a:pPr rtl="0">
              <a:buFont typeface="Arial" panose="020B0604020202020204" pitchFamily="34" charset="0"/>
              <a:buChar char="•"/>
            </a:pPr>
            <a:r>
              <a:rPr lang="fr-FR" sz="2400" b="1" dirty="0"/>
              <a:t>Mobilisation de connaissances en :</a:t>
            </a:r>
            <a:endParaRPr lang="fr-FR" sz="2400" dirty="0"/>
          </a:p>
          <a:p>
            <a:pPr marL="742950" lvl="1" indent="-285750"/>
            <a:r>
              <a:rPr lang="fr-FR" sz="1900" b="1" dirty="0"/>
              <a:t>Anatomie et physiologie</a:t>
            </a:r>
            <a:endParaRPr lang="fr-FR" sz="1900" dirty="0"/>
          </a:p>
          <a:p>
            <a:pPr marL="742950" lvl="1" indent="-285750"/>
            <a:r>
              <a:rPr lang="fr-FR" sz="1900" b="1" dirty="0"/>
              <a:t>Écologie et éthologie :</a:t>
            </a:r>
            <a:r>
              <a:rPr lang="fr-FR" sz="1900" dirty="0"/>
              <a:t> Lien entre la morphologie et le comportement de butinage.</a:t>
            </a:r>
          </a:p>
          <a:p>
            <a:pPr marL="742950" lvl="1" indent="-285750"/>
            <a:r>
              <a:rPr lang="fr-FR" sz="1900" b="1" dirty="0"/>
              <a:t>Les pathologies des abeilles</a:t>
            </a:r>
            <a:endParaRPr lang="fr-FR" sz="1900" dirty="0"/>
          </a:p>
          <a:p>
            <a:pPr marL="742950" lvl="1" indent="-285750"/>
            <a:r>
              <a:rPr lang="fr-FR" sz="1900" b="1" dirty="0"/>
              <a:t>Gestion apicole :</a:t>
            </a:r>
            <a:r>
              <a:rPr lang="fr-FR" sz="1900" dirty="0"/>
              <a:t> Prise de décision en fonction des observations.</a:t>
            </a:r>
          </a:p>
          <a:p>
            <a:pPr rtl="0">
              <a:buFont typeface="Arial" panose="020B0604020202020204" pitchFamily="34" charset="0"/>
              <a:buChar char="•"/>
            </a:pPr>
            <a:r>
              <a:rPr lang="fr-FR" sz="2400" b="1" dirty="0"/>
              <a:t>Résultats visibles à moyen/long terme :</a:t>
            </a:r>
            <a:r>
              <a:rPr lang="fr-FR" sz="2400" dirty="0"/>
              <a:t> L'apprenant est capable de gérer un rucher de manière autonome, de détecter précocement les problèmes et d'adapter ses pratiques pour assurer la survie de la colonie.</a:t>
            </a:r>
          </a:p>
        </p:txBody>
      </p:sp>
    </p:spTree>
    <p:extLst>
      <p:ext uri="{BB962C8B-B14F-4D97-AF65-F5344CB8AC3E}">
        <p14:creationId xmlns:p14="http://schemas.microsoft.com/office/powerpoint/2010/main" val="1378574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9C01009-819F-4D22-BE80-CB72211B9291}"/>
              </a:ext>
            </a:extLst>
          </p:cNvPr>
          <p:cNvSpPr/>
          <p:nvPr/>
        </p:nvSpPr>
        <p:spPr>
          <a:xfrm>
            <a:off x="731521" y="2517005"/>
            <a:ext cx="4957010" cy="3698458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B040523B-3A03-410F-BF6D-9637ABF52900}"/>
              </a:ext>
            </a:extLst>
          </p:cNvPr>
          <p:cNvSpPr/>
          <p:nvPr/>
        </p:nvSpPr>
        <p:spPr>
          <a:xfrm>
            <a:off x="6666297" y="2471284"/>
            <a:ext cx="4957010" cy="3698458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55BD15DF-F6D6-47AC-8598-613B668B4D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/>
              <a:t>Choisir la formulation correcte de l’objectif pédagogique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2A24D28-9B77-4EF4-91B2-5B28BBA656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1618" y="2836872"/>
            <a:ext cx="4620127" cy="324638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dirty="0"/>
              <a:t>À partir d'un dossier photographique de 5 lésions dermatologiques, l'apprenant sera capable d'identifier et de nommer la lésion cutanée pathognomonique du lupus et d'expliquer en une phrase son lien avec la photosensibilité.</a:t>
            </a:r>
            <a:endParaRPr lang="fr-FR" sz="4000" dirty="0"/>
          </a:p>
        </p:txBody>
      </p:sp>
      <p:sp>
        <p:nvSpPr>
          <p:cNvPr id="5" name="Espace réservé du contenu 2">
            <a:extLst>
              <a:ext uri="{FF2B5EF4-FFF2-40B4-BE49-F238E27FC236}">
                <a16:creationId xmlns:a16="http://schemas.microsoft.com/office/drawing/2014/main" id="{FE362D51-20A5-4AA7-924E-63EA88074CAC}"/>
              </a:ext>
            </a:extLst>
          </p:cNvPr>
          <p:cNvSpPr txBox="1">
            <a:spLocks/>
          </p:cNvSpPr>
          <p:nvPr/>
        </p:nvSpPr>
        <p:spPr>
          <a:xfrm>
            <a:off x="6993556" y="2923354"/>
            <a:ext cx="4219876" cy="318382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3200" dirty="0"/>
              <a:t>À la fin du cours, l'apprenant devra comprendre les différentes lésions du lupus et savoir pourquoi le soleil est dangereux pour les patients atteints de cette maladie.</a:t>
            </a:r>
            <a:endParaRPr lang="fr-FR" sz="4400" dirty="0"/>
          </a:p>
        </p:txBody>
      </p:sp>
      <p:sp>
        <p:nvSpPr>
          <p:cNvPr id="6" name="Espace réservé du contenu 2">
            <a:extLst>
              <a:ext uri="{FF2B5EF4-FFF2-40B4-BE49-F238E27FC236}">
                <a16:creationId xmlns:a16="http://schemas.microsoft.com/office/drawing/2014/main" id="{5F3ACDD8-B336-41E5-85DB-E4411C3FDF60}"/>
              </a:ext>
            </a:extLst>
          </p:cNvPr>
          <p:cNvSpPr txBox="1">
            <a:spLocks/>
          </p:cNvSpPr>
          <p:nvPr/>
        </p:nvSpPr>
        <p:spPr>
          <a:xfrm>
            <a:off x="769218" y="1597791"/>
            <a:ext cx="10584582" cy="10106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fr-FR" sz="3600" b="1" dirty="0"/>
              <a:t>Sujet : Lupus</a:t>
            </a:r>
          </a:p>
        </p:txBody>
      </p:sp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B05A9A54-2FCD-40E0-9D57-4AF50F2F02BE}"/>
              </a:ext>
            </a:extLst>
          </p:cNvPr>
          <p:cNvSpPr txBox="1">
            <a:spLocks/>
          </p:cNvSpPr>
          <p:nvPr/>
        </p:nvSpPr>
        <p:spPr>
          <a:xfrm>
            <a:off x="883921" y="2011678"/>
            <a:ext cx="4439654" cy="10106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fr-FR" sz="3600" b="1" dirty="0">
                <a:solidFill>
                  <a:schemeClr val="accent2"/>
                </a:solidFill>
              </a:rPr>
              <a:t>1</a:t>
            </a:r>
          </a:p>
        </p:txBody>
      </p:sp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id="{479CEC15-6986-4C1B-9319-79FA8B2B9A9D}"/>
              </a:ext>
            </a:extLst>
          </p:cNvPr>
          <p:cNvSpPr txBox="1">
            <a:spLocks/>
          </p:cNvSpPr>
          <p:nvPr/>
        </p:nvSpPr>
        <p:spPr>
          <a:xfrm>
            <a:off x="6865216" y="2006799"/>
            <a:ext cx="4439654" cy="10106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fr-FR" sz="3600" b="1" dirty="0">
                <a:solidFill>
                  <a:schemeClr val="accent2"/>
                </a:solidFill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2396597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55BD15DF-F6D6-47AC-8598-613B668B4D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/>
              <a:t>Objectif pédagogique 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CAA2D41F-7A44-42F6-ACFD-52DCDD3AD8C2}"/>
              </a:ext>
            </a:extLst>
          </p:cNvPr>
          <p:cNvSpPr/>
          <p:nvPr/>
        </p:nvSpPr>
        <p:spPr>
          <a:xfrm>
            <a:off x="731521" y="2517005"/>
            <a:ext cx="4957010" cy="3698458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2A24D28-9B77-4EF4-91B2-5B28BBA656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43677" y="1998880"/>
            <a:ext cx="4532697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3600" dirty="0"/>
              <a:t>1</a:t>
            </a:r>
          </a:p>
          <a:p>
            <a:pPr>
              <a:buFontTx/>
              <a:buChar char="-"/>
            </a:pPr>
            <a:r>
              <a:rPr lang="fr-FR" sz="3200" dirty="0"/>
              <a:t>Utilisation de verbes d’action</a:t>
            </a:r>
          </a:p>
          <a:p>
            <a:pPr>
              <a:buFontTx/>
              <a:buChar char="-"/>
            </a:pPr>
            <a:r>
              <a:rPr lang="fr-FR" sz="3200" dirty="0"/>
              <a:t>Verbes mesurable </a:t>
            </a:r>
          </a:p>
          <a:p>
            <a:pPr>
              <a:buFontTx/>
              <a:buChar char="-"/>
            </a:pPr>
            <a:r>
              <a:rPr lang="fr-FR" sz="3200" dirty="0"/>
              <a:t>Contexte et ressources clairement définis </a:t>
            </a:r>
            <a:endParaRPr lang="fr-FR" sz="4400" dirty="0"/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4A770634-A3EC-44D4-8E45-F6F5E0D8E210}"/>
              </a:ext>
            </a:extLst>
          </p:cNvPr>
          <p:cNvSpPr/>
          <p:nvPr/>
        </p:nvSpPr>
        <p:spPr>
          <a:xfrm>
            <a:off x="6291313" y="2478505"/>
            <a:ext cx="4957010" cy="3698458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Espace réservé du contenu 2">
            <a:extLst>
              <a:ext uri="{FF2B5EF4-FFF2-40B4-BE49-F238E27FC236}">
                <a16:creationId xmlns:a16="http://schemas.microsoft.com/office/drawing/2014/main" id="{7F4A0D3D-D04B-4345-BA8E-1BC501971167}"/>
              </a:ext>
            </a:extLst>
          </p:cNvPr>
          <p:cNvSpPr txBox="1">
            <a:spLocks/>
          </p:cNvSpPr>
          <p:nvPr/>
        </p:nvSpPr>
        <p:spPr>
          <a:xfrm>
            <a:off x="6399998" y="1998880"/>
            <a:ext cx="4532697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fr-FR" sz="3600" dirty="0">
                <a:solidFill>
                  <a:srgbClr val="FF0000"/>
                </a:solidFill>
              </a:rPr>
              <a:t>2</a:t>
            </a:r>
          </a:p>
          <a:p>
            <a:pPr>
              <a:buFontTx/>
              <a:buChar char="-"/>
            </a:pPr>
            <a:r>
              <a:rPr lang="fr-FR" sz="3200" dirty="0">
                <a:solidFill>
                  <a:schemeClr val="bg1"/>
                </a:solidFill>
              </a:rPr>
              <a:t>Verbes non observables et vagues </a:t>
            </a:r>
          </a:p>
          <a:p>
            <a:pPr>
              <a:buFontTx/>
              <a:buChar char="-"/>
            </a:pPr>
            <a:r>
              <a:rPr lang="fr-FR" sz="3200" dirty="0">
                <a:solidFill>
                  <a:schemeClr val="bg1"/>
                </a:solidFill>
              </a:rPr>
              <a:t>Absence de critère  de réussite </a:t>
            </a:r>
          </a:p>
          <a:p>
            <a:pPr>
              <a:buFontTx/>
              <a:buChar char="-"/>
            </a:pPr>
            <a:r>
              <a:rPr lang="fr-FR" sz="3200" dirty="0">
                <a:solidFill>
                  <a:schemeClr val="bg1"/>
                </a:solidFill>
              </a:rPr>
              <a:t>Absence de support/ressource</a:t>
            </a:r>
            <a:endParaRPr lang="fr-FR" sz="4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27839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F9028D7-0515-4AC8-9E7D-D9A08860F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i="0" dirty="0">
                <a:effectLst/>
              </a:rPr>
              <a:t>Public cible et prérequis</a:t>
            </a:r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B2A8082-94AF-49CD-BDB5-EDA93FC967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graphicFrame>
        <p:nvGraphicFramePr>
          <p:cNvPr id="6" name="Diagramme 5">
            <a:extLst>
              <a:ext uri="{FF2B5EF4-FFF2-40B4-BE49-F238E27FC236}">
                <a16:creationId xmlns:a16="http://schemas.microsoft.com/office/drawing/2014/main" id="{01DF2569-AC76-4BD1-8EE3-67F43447400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143807"/>
              </p:ext>
            </p:extLst>
          </p:nvPr>
        </p:nvGraphicFramePr>
        <p:xfrm>
          <a:off x="390524" y="1926166"/>
          <a:ext cx="11325225" cy="42746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222170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A0C5EB2-7215-4668-8E31-3761A58A21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/>
              <a:t>Public cible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43B4315-B238-4EE1-B7B8-342F9F6876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8007417" cy="4536674"/>
          </a:xfrm>
        </p:spPr>
        <p:txBody>
          <a:bodyPr>
            <a:normAutofit fontScale="92500" lnSpcReduction="10000"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fr-FR" dirty="0"/>
              <a:t>Le public cible désigne le profil détaillé des personnes qui vont suivre la formation. Il ne s'agit pas seulement de leur âge ou de leur statut, mais de leur contexte global : leur métier, leur niveau de formation initial, leurs habitudes d'apprentissage, leurs motivations, voire leurs éventuels freins (technologiques, linguistiques, etc.). Définir le public cible permet d’adapter la formation à la réalité des apprenants.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fr-FR" dirty="0"/>
              <a:t>Le public cible permet de :</a:t>
            </a:r>
          </a:p>
          <a:p>
            <a:pPr lvl="1"/>
            <a:r>
              <a:rPr lang="fr-FR" dirty="0"/>
              <a:t>Garantir la pertinence</a:t>
            </a:r>
          </a:p>
          <a:p>
            <a:pPr lvl="1"/>
            <a:r>
              <a:rPr lang="fr-FR" dirty="0"/>
              <a:t>Susciter l'engagement </a:t>
            </a:r>
          </a:p>
          <a:p>
            <a:pPr lvl="1"/>
            <a:r>
              <a:rPr lang="fr-FR" dirty="0"/>
              <a:t>Choisir les bons médias et méthodes</a:t>
            </a:r>
          </a:p>
          <a:p>
            <a:pPr>
              <a:lnSpc>
                <a:spcPct val="100000"/>
              </a:lnSpc>
            </a:pPr>
            <a:endParaRPr lang="fr-FR" dirty="0"/>
          </a:p>
          <a:p>
            <a:pPr>
              <a:lnSpc>
                <a:spcPct val="100000"/>
              </a:lnSpc>
            </a:pPr>
            <a:endParaRPr lang="fr-FR" dirty="0"/>
          </a:p>
        </p:txBody>
      </p:sp>
      <p:pic>
        <p:nvPicPr>
          <p:cNvPr id="5" name="Graphique 4" descr="Public cible avec un remplissage uni">
            <a:extLst>
              <a:ext uri="{FF2B5EF4-FFF2-40B4-BE49-F238E27FC236}">
                <a16:creationId xmlns:a16="http://schemas.microsoft.com/office/drawing/2014/main" id="{68E5E16A-0B97-4565-A3B3-30BD0DEAE3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845617" y="2546684"/>
            <a:ext cx="2109537" cy="2109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41658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AAD912F-84C0-47DF-998F-2F128F9933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/>
              <a:t>Prérequis 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4D717E6-CD4F-48A4-8D37-E66488AC53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fr-FR" dirty="0"/>
              <a:t>Les prérequis sont l'ensemble des connaissances, des compétences (savoirs, savoir-faire, savoir-être) que l'apprenant doit déjà maîtriser avant d'entrer dans la formation. </a:t>
            </a:r>
          </a:p>
          <a:p>
            <a:pPr marL="0" indent="0">
              <a:buNone/>
            </a:pPr>
            <a:r>
              <a:rPr lang="fr-FR" dirty="0"/>
              <a:t>C'est le socle minimal nécessaire pour pouvoir assimiler les nouveaux contenus. </a:t>
            </a:r>
          </a:p>
          <a:p>
            <a:pPr marL="0" indent="0">
              <a:buNone/>
            </a:pPr>
            <a:r>
              <a:rPr lang="fr-FR" dirty="0"/>
              <a:t>En clarifiant les prérequis, on évite de perdre un temps précieux à réexpliquer des bases que le public est censé maîtriser, ou à sauter des étapes essentielles qui mèneraient à l'incompréhension.</a:t>
            </a:r>
          </a:p>
          <a:p>
            <a:pPr marL="0" indent="0">
              <a:buNone/>
            </a:pPr>
            <a:r>
              <a:rPr lang="fr-FR" dirty="0"/>
              <a:t>Spécifier les prérequis en amont permet d'évaluer si les candidats sont prêts. Si ce n'est pas le cas, cela permet de leur proposer une formation de remise à niveau (remédiation) ou de les orienter vers un parcours plus adapté, évitant ainsi l'échec.</a:t>
            </a:r>
          </a:p>
        </p:txBody>
      </p:sp>
    </p:spTree>
    <p:extLst>
      <p:ext uri="{BB962C8B-B14F-4D97-AF65-F5344CB8AC3E}">
        <p14:creationId xmlns:p14="http://schemas.microsoft.com/office/powerpoint/2010/main" val="40175817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B1EA26A-8029-4B33-8A4E-2813A5159B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/>
              <a:t>Trame pédagogique</a:t>
            </a:r>
          </a:p>
        </p:txBody>
      </p:sp>
      <p:pic>
        <p:nvPicPr>
          <p:cNvPr id="6" name="Espace réservé du contenu 5" descr="Brainstorming de groupe avec un remplissage uni">
            <a:extLst>
              <a:ext uri="{FF2B5EF4-FFF2-40B4-BE49-F238E27FC236}">
                <a16:creationId xmlns:a16="http://schemas.microsoft.com/office/drawing/2014/main" id="{DF0021B5-70A8-44F0-8161-2907B4BC65A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195588" y="1246472"/>
            <a:ext cx="5611528" cy="5611528"/>
          </a:xfrm>
        </p:spPr>
      </p:pic>
    </p:spTree>
    <p:extLst>
      <p:ext uri="{BB962C8B-B14F-4D97-AF65-F5344CB8AC3E}">
        <p14:creationId xmlns:p14="http://schemas.microsoft.com/office/powerpoint/2010/main" val="30825421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27E3DFC-8EB3-4063-BC42-6E82983E15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/>
              <a:t>Trame pédagogique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9AEE5B5-57CC-4D7A-8120-2C7E4B358A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721741" cy="4667250"/>
          </a:xfrm>
        </p:spPr>
        <p:txBody>
          <a:bodyPr>
            <a:no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fr-FR" sz="2400" dirty="0"/>
              <a:t>La trame pédagogique est un document cadre qui permet d'organiser, de séquencer et d'articuler l'ensemble des éléments, d’une séquence, d'une séance ou d'un module d'apprentissage. Concrètement, elle répond à une logique d'alignement pédagogique en mettant en relation quatre questions fondamentales :</a:t>
            </a:r>
          </a:p>
          <a:p>
            <a:pPr>
              <a:lnSpc>
                <a:spcPct val="120000"/>
              </a:lnSpc>
            </a:pPr>
            <a:r>
              <a:rPr lang="fr-FR" sz="2400" dirty="0"/>
              <a:t>    </a:t>
            </a:r>
            <a:r>
              <a:rPr lang="fr-FR" sz="2400" b="1" dirty="0"/>
              <a:t>Le Pourquoi </a:t>
            </a:r>
            <a:r>
              <a:rPr lang="fr-FR" sz="2400" dirty="0"/>
              <a:t>: les objectifs pédagogiques (ce que l'apprenant doit savoir ou savoir faire).</a:t>
            </a:r>
          </a:p>
          <a:p>
            <a:pPr>
              <a:lnSpc>
                <a:spcPct val="120000"/>
              </a:lnSpc>
            </a:pPr>
            <a:r>
              <a:rPr lang="fr-FR" sz="2400" b="1" dirty="0"/>
              <a:t>    Le Quoi </a:t>
            </a:r>
            <a:r>
              <a:rPr lang="fr-FR" sz="2400" dirty="0"/>
              <a:t>: les contenus et les notions à aborder.</a:t>
            </a:r>
          </a:p>
          <a:p>
            <a:pPr>
              <a:lnSpc>
                <a:spcPct val="120000"/>
              </a:lnSpc>
            </a:pPr>
            <a:r>
              <a:rPr lang="fr-FR" sz="2400" dirty="0"/>
              <a:t>    </a:t>
            </a:r>
            <a:r>
              <a:rPr lang="fr-FR" sz="2400" b="1" dirty="0"/>
              <a:t>Le Comment </a:t>
            </a:r>
            <a:r>
              <a:rPr lang="fr-FR" sz="2400" dirty="0"/>
              <a:t>: les méthodes, les activités et les outils de médiation choisis.</a:t>
            </a:r>
          </a:p>
          <a:p>
            <a:pPr>
              <a:lnSpc>
                <a:spcPct val="120000"/>
              </a:lnSpc>
            </a:pPr>
            <a:r>
              <a:rPr lang="fr-FR" sz="2400" b="1" dirty="0"/>
              <a:t>    Le Quand </a:t>
            </a:r>
            <a:r>
              <a:rPr lang="fr-FR" sz="2400" dirty="0"/>
              <a:t>: la répartition temporelle et le rythme de la séance.</a:t>
            </a:r>
          </a:p>
        </p:txBody>
      </p:sp>
    </p:spTree>
    <p:extLst>
      <p:ext uri="{BB962C8B-B14F-4D97-AF65-F5344CB8AC3E}">
        <p14:creationId xmlns:p14="http://schemas.microsoft.com/office/powerpoint/2010/main" val="32901919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27E3DFC-8EB3-4063-BC42-6E82983E15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/>
              <a:t>Trame pédagogique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9AEE5B5-57CC-4D7A-8120-2C7E4B358A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8528" y="1825625"/>
            <a:ext cx="10695272" cy="4667250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  <a:buFontTx/>
              <a:buChar char="-"/>
            </a:pPr>
            <a:r>
              <a:rPr lang="fr-FR" b="1" dirty="0"/>
              <a:t>Garantir la cohérence pédagogique </a:t>
            </a:r>
            <a:r>
              <a:rPr lang="fr-FR" dirty="0"/>
              <a:t>: elle assure que chaque activité proposée sert directement l'objectif d'apprentissage</a:t>
            </a:r>
          </a:p>
          <a:p>
            <a:pPr>
              <a:lnSpc>
                <a:spcPct val="120000"/>
              </a:lnSpc>
              <a:buFontTx/>
              <a:buChar char="-"/>
            </a:pPr>
            <a:r>
              <a:rPr lang="fr-FR" b="1" dirty="0"/>
              <a:t>Maîtriser le temps et le rythme </a:t>
            </a:r>
            <a:r>
              <a:rPr lang="fr-FR" dirty="0"/>
              <a:t>: en anticipant la durée de chaque phase, elle permet d'éviter les dérives chronophages et d'adapter le rythme aux besoins cognitifs des apprenants.</a:t>
            </a:r>
          </a:p>
          <a:p>
            <a:pPr>
              <a:lnSpc>
                <a:spcPct val="120000"/>
              </a:lnSpc>
              <a:buFontTx/>
              <a:buChar char="-"/>
            </a:pPr>
            <a:r>
              <a:rPr lang="fr-FR" b="1" dirty="0"/>
              <a:t>Offrir un fil de sécurité </a:t>
            </a:r>
            <a:r>
              <a:rPr lang="fr-FR" dirty="0"/>
              <a:t>: connaissant la structure globale de son cours, il est plus à même de gérer les imprévus, les questions des élèves ou les baisses de dynamique.</a:t>
            </a:r>
          </a:p>
        </p:txBody>
      </p:sp>
    </p:spTree>
    <p:extLst>
      <p:ext uri="{BB962C8B-B14F-4D97-AF65-F5344CB8AC3E}">
        <p14:creationId xmlns:p14="http://schemas.microsoft.com/office/powerpoint/2010/main" val="32720517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27E3DFC-8EB3-4063-BC42-6E82983E15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/>
              <a:t>Trame pédagogique</a:t>
            </a:r>
          </a:p>
        </p:txBody>
      </p:sp>
      <p:sp>
        <p:nvSpPr>
          <p:cNvPr id="4" name="Espace réservé du contenu 2">
            <a:extLst>
              <a:ext uri="{FF2B5EF4-FFF2-40B4-BE49-F238E27FC236}">
                <a16:creationId xmlns:a16="http://schemas.microsoft.com/office/drawing/2014/main" id="{C0C0D7E1-02A9-4EFA-96FC-59115901DC56}"/>
              </a:ext>
            </a:extLst>
          </p:cNvPr>
          <p:cNvSpPr txBox="1">
            <a:spLocks/>
          </p:cNvSpPr>
          <p:nvPr/>
        </p:nvSpPr>
        <p:spPr>
          <a:xfrm>
            <a:off x="750770" y="1873752"/>
            <a:ext cx="11038574" cy="44456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buFontTx/>
              <a:buChar char="-"/>
            </a:pPr>
            <a:r>
              <a:rPr lang="fr-FR" b="1" dirty="0"/>
              <a:t>Faciliter l'évaluation </a:t>
            </a:r>
            <a:r>
              <a:rPr lang="fr-FR" dirty="0"/>
              <a:t>: En clarifiant les objectifs dès la planification, la trame permet de concevoir des outils d'évaluation justes et pertinents, en parfaite adéquation avec ce qui a été enseigné.</a:t>
            </a:r>
          </a:p>
          <a:p>
            <a:pPr>
              <a:lnSpc>
                <a:spcPct val="120000"/>
              </a:lnSpc>
              <a:buFontTx/>
              <a:buChar char="-"/>
            </a:pPr>
            <a:r>
              <a:rPr lang="fr-FR" b="1" dirty="0"/>
              <a:t>Permettre la traçabilité et le travail collaboratif </a:t>
            </a:r>
            <a:r>
              <a:rPr lang="fr-FR" dirty="0"/>
              <a:t>: Elle constitue une trace écrite de l'ingénierie pédagogique, facilitant la transmission d'un cours à un collègue, l'accueil d'un remplaçant ou l'analyse de sa propre pratique (auto-évaluation).</a:t>
            </a:r>
          </a:p>
        </p:txBody>
      </p:sp>
    </p:spTree>
    <p:extLst>
      <p:ext uri="{BB962C8B-B14F-4D97-AF65-F5344CB8AC3E}">
        <p14:creationId xmlns:p14="http://schemas.microsoft.com/office/powerpoint/2010/main" val="16896831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D5C0049-605A-4DCC-9CA7-CE33708CA4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/>
              <a:t>Exemple : trame pédagogique 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1B2F6CBE-1FBD-418D-8107-61DCE54EF22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14124206"/>
              </p:ext>
            </p:extLst>
          </p:nvPr>
        </p:nvGraphicFramePr>
        <p:xfrm>
          <a:off x="838199" y="1366017"/>
          <a:ext cx="10427367" cy="154749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727230">
                  <a:extLst>
                    <a:ext uri="{9D8B030D-6E8A-4147-A177-3AD203B41FA5}">
                      <a16:colId xmlns:a16="http://schemas.microsoft.com/office/drawing/2014/main" val="1743563731"/>
                    </a:ext>
                  </a:extLst>
                </a:gridCol>
                <a:gridCol w="5700137">
                  <a:extLst>
                    <a:ext uri="{9D8B030D-6E8A-4147-A177-3AD203B41FA5}">
                      <a16:colId xmlns:a16="http://schemas.microsoft.com/office/drawing/2014/main" val="217429992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1400" kern="800">
                          <a:effectLst/>
                        </a:rPr>
                        <a:t>Titre </a:t>
                      </a:r>
                      <a:endParaRPr lang="fr-FR" sz="1600" kern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1100" kern="800">
                          <a:effectLst/>
                        </a:rPr>
                        <a:t> </a:t>
                      </a:r>
                      <a:endParaRPr lang="fr-FR" sz="1200" kern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8699610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1400" kern="800">
                          <a:effectLst/>
                        </a:rPr>
                        <a:t>Public cible</a:t>
                      </a:r>
                      <a:endParaRPr lang="fr-FR" sz="1600" kern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1100" kern="800">
                          <a:effectLst/>
                        </a:rPr>
                        <a:t> </a:t>
                      </a:r>
                      <a:endParaRPr lang="fr-FR" sz="1200" kern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3531591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1400" kern="800">
                          <a:effectLst/>
                        </a:rPr>
                        <a:t>Prérequis </a:t>
                      </a:r>
                      <a:endParaRPr lang="fr-FR" sz="1600" kern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1100" kern="800">
                          <a:effectLst/>
                        </a:rPr>
                        <a:t> </a:t>
                      </a:r>
                      <a:endParaRPr lang="fr-FR" sz="1200" kern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2630456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1400" kern="800">
                          <a:effectLst/>
                        </a:rPr>
                        <a:t>Résumé </a:t>
                      </a:r>
                      <a:endParaRPr lang="fr-FR" sz="1600" kern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1100" kern="800">
                          <a:effectLst/>
                        </a:rPr>
                        <a:t> </a:t>
                      </a:r>
                      <a:endParaRPr lang="fr-FR" sz="1200" kern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2412426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1400" kern="800" dirty="0">
                          <a:effectLst/>
                        </a:rPr>
                        <a:t>Modalités pédagogiques (cours magistraux, exercices pratiques, étude de cas, l’apprentissage par problèmes, classe inversée, etc.)</a:t>
                      </a:r>
                      <a:endParaRPr lang="fr-FR" sz="1600" kern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1100" kern="800" dirty="0">
                          <a:effectLst/>
                        </a:rPr>
                        <a:t> </a:t>
                      </a:r>
                      <a:endParaRPr lang="fr-FR" sz="1200" kern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88978256"/>
                  </a:ext>
                </a:extLst>
              </a:tr>
            </a:tbl>
          </a:graphicData>
        </a:graphic>
      </p:graphicFrame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3EE12985-8792-4B0E-B403-D50CDE3B9AB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0031348"/>
              </p:ext>
            </p:extLst>
          </p:nvPr>
        </p:nvGraphicFramePr>
        <p:xfrm>
          <a:off x="838199" y="2913512"/>
          <a:ext cx="10427367" cy="403309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95465">
                  <a:extLst>
                    <a:ext uri="{9D8B030D-6E8A-4147-A177-3AD203B41FA5}">
                      <a16:colId xmlns:a16="http://schemas.microsoft.com/office/drawing/2014/main" val="1786911165"/>
                    </a:ext>
                  </a:extLst>
                </a:gridCol>
                <a:gridCol w="899349">
                  <a:extLst>
                    <a:ext uri="{9D8B030D-6E8A-4147-A177-3AD203B41FA5}">
                      <a16:colId xmlns:a16="http://schemas.microsoft.com/office/drawing/2014/main" val="18738953"/>
                    </a:ext>
                  </a:extLst>
                </a:gridCol>
                <a:gridCol w="3666057">
                  <a:extLst>
                    <a:ext uri="{9D8B030D-6E8A-4147-A177-3AD203B41FA5}">
                      <a16:colId xmlns:a16="http://schemas.microsoft.com/office/drawing/2014/main" val="186903977"/>
                    </a:ext>
                  </a:extLst>
                </a:gridCol>
                <a:gridCol w="1684935">
                  <a:extLst>
                    <a:ext uri="{9D8B030D-6E8A-4147-A177-3AD203B41FA5}">
                      <a16:colId xmlns:a16="http://schemas.microsoft.com/office/drawing/2014/main" val="2276459915"/>
                    </a:ext>
                  </a:extLst>
                </a:gridCol>
                <a:gridCol w="1790854">
                  <a:extLst>
                    <a:ext uri="{9D8B030D-6E8A-4147-A177-3AD203B41FA5}">
                      <a16:colId xmlns:a16="http://schemas.microsoft.com/office/drawing/2014/main" val="1239496562"/>
                    </a:ext>
                  </a:extLst>
                </a:gridCol>
                <a:gridCol w="1390707">
                  <a:extLst>
                    <a:ext uri="{9D8B030D-6E8A-4147-A177-3AD203B41FA5}">
                      <a16:colId xmlns:a16="http://schemas.microsoft.com/office/drawing/2014/main" val="2050614476"/>
                    </a:ext>
                  </a:extLst>
                </a:gridCol>
              </a:tblGrid>
              <a:tr h="936323">
                <a:tc gridSpan="6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1000" kern="800" dirty="0">
                          <a:effectLst/>
                        </a:rPr>
                        <a:t>Séquence-chapitres-modules :</a:t>
                      </a:r>
                      <a:endParaRPr lang="fr-FR" sz="1050" kern="8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1000" kern="800" dirty="0">
                          <a:effectLst/>
                        </a:rPr>
                        <a:t>Titre, par exemple Séquence 1 : Introduction</a:t>
                      </a:r>
                      <a:endParaRPr lang="fr-FR" sz="1050" kern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60" marR="46460" marT="0" marB="0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4684751"/>
                  </a:ext>
                </a:extLst>
              </a:tr>
              <a:tr h="830011">
                <a:tc gridSpan="6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1000" kern="800" dirty="0">
                          <a:effectLst/>
                        </a:rPr>
                        <a:t>Objectif général/ Compétence :</a:t>
                      </a:r>
                      <a:endParaRPr lang="fr-FR" sz="1050" kern="800" dirty="0">
                        <a:effectLst/>
                      </a:endParaRPr>
                    </a:p>
                  </a:txBody>
                  <a:tcPr marL="46460" marR="46460" marT="0" marB="0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0166082"/>
                  </a:ext>
                </a:extLst>
              </a:tr>
              <a:tr h="24599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1000" kern="800">
                          <a:effectLst/>
                        </a:rPr>
                        <a:t>Séances /leçons </a:t>
                      </a:r>
                      <a:endParaRPr lang="fr-FR" sz="1050" kern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60" marR="4646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1000" kern="800">
                          <a:effectLst/>
                        </a:rPr>
                        <a:t>Heures</a:t>
                      </a:r>
                      <a:endParaRPr lang="fr-FR" sz="1050" kern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60" marR="4646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1000" kern="800">
                          <a:effectLst/>
                        </a:rPr>
                        <a:t>Objectifs spécifiques/pédagogiques/apprentissage</a:t>
                      </a:r>
                      <a:endParaRPr lang="fr-FR" sz="1050" kern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60" marR="4646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1000" kern="800">
                          <a:effectLst/>
                        </a:rPr>
                        <a:t>Contenus (résumé)</a:t>
                      </a:r>
                      <a:endParaRPr lang="fr-FR" sz="1050" kern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60" marR="4646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1000" kern="800">
                          <a:effectLst/>
                        </a:rPr>
                        <a:t>Activités pédagogiques</a:t>
                      </a:r>
                      <a:endParaRPr lang="fr-FR" sz="1050" kern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60" marR="4646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1000" kern="800">
                          <a:effectLst/>
                        </a:rPr>
                        <a:t>Autres</a:t>
                      </a:r>
                      <a:endParaRPr lang="fr-FR" sz="1050" kern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60" marR="46460" marT="0" marB="0"/>
                </a:tc>
                <a:extLst>
                  <a:ext uri="{0D108BD9-81ED-4DB2-BD59-A6C34878D82A}">
                    <a16:rowId xmlns:a16="http://schemas.microsoft.com/office/drawing/2014/main" val="2535210131"/>
                  </a:ext>
                </a:extLst>
              </a:tr>
              <a:tr h="67358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fr-FR" sz="1050" kern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60" marR="4646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fr-FR" sz="1050" kern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60" marR="4646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fr-FR" sz="1050" kern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60" marR="4646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fr-FR" sz="1050" kern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60" marR="4646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fr-FR" sz="1050" kern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60" marR="4646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fr-FR" sz="1050" kern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60" marR="46460" marT="0" marB="0"/>
                </a:tc>
                <a:extLst>
                  <a:ext uri="{0D108BD9-81ED-4DB2-BD59-A6C34878D82A}">
                    <a16:rowId xmlns:a16="http://schemas.microsoft.com/office/drawing/2014/main" val="751915921"/>
                  </a:ext>
                </a:extLst>
              </a:tr>
              <a:tr h="67358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fr-FR" sz="1050" kern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60" marR="4646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fr-FR" sz="1050" kern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60" marR="4646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fr-FR" sz="1050" kern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60" marR="4646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fr-FR" sz="1050" kern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60" marR="4646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fr-FR" sz="1050" kern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60" marR="4646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fr-FR" sz="1050" kern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60" marR="46460" marT="0" marB="0"/>
                </a:tc>
                <a:extLst>
                  <a:ext uri="{0D108BD9-81ED-4DB2-BD59-A6C34878D82A}">
                    <a16:rowId xmlns:a16="http://schemas.microsoft.com/office/drawing/2014/main" val="1834502588"/>
                  </a:ext>
                </a:extLst>
              </a:tr>
              <a:tr h="67358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fr-FR" sz="1050" kern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60" marR="4646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fr-FR" sz="1050" kern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60" marR="4646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fr-FR" sz="1050" kern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60" marR="4646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fr-FR" sz="1050" kern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60" marR="4646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fr-FR" sz="1050" kern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60" marR="4646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fr-FR" sz="1050" kern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60" marR="46460" marT="0" marB="0"/>
                </a:tc>
                <a:extLst>
                  <a:ext uri="{0D108BD9-81ED-4DB2-BD59-A6C34878D82A}">
                    <a16:rowId xmlns:a16="http://schemas.microsoft.com/office/drawing/2014/main" val="244414316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508449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D5C0049-605A-4DCC-9CA7-CE33708CA4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/>
              <a:t>Exemple : trame pédagogique 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1B2F6CBE-1FBD-418D-8107-61DCE54EF22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57842794"/>
              </p:ext>
            </p:extLst>
          </p:nvPr>
        </p:nvGraphicFramePr>
        <p:xfrm>
          <a:off x="838200" y="1775577"/>
          <a:ext cx="10683240" cy="417283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843230">
                  <a:extLst>
                    <a:ext uri="{9D8B030D-6E8A-4147-A177-3AD203B41FA5}">
                      <a16:colId xmlns:a16="http://schemas.microsoft.com/office/drawing/2014/main" val="1743563731"/>
                    </a:ext>
                  </a:extLst>
                </a:gridCol>
                <a:gridCol w="5840010">
                  <a:extLst>
                    <a:ext uri="{9D8B030D-6E8A-4147-A177-3AD203B41FA5}">
                      <a16:colId xmlns:a16="http://schemas.microsoft.com/office/drawing/2014/main" val="2174299924"/>
                    </a:ext>
                  </a:extLst>
                </a:gridCol>
              </a:tblGrid>
              <a:tr h="58833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2000" kern="800" dirty="0">
                          <a:effectLst/>
                        </a:rPr>
                        <a:t>Titre </a:t>
                      </a:r>
                      <a:endParaRPr lang="fr-FR" sz="2400" kern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2000" kern="800">
                          <a:effectLst/>
                        </a:rPr>
                        <a:t> </a:t>
                      </a:r>
                      <a:endParaRPr lang="fr-FR" sz="2400" kern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86996108"/>
                  </a:ext>
                </a:extLst>
              </a:tr>
              <a:tr h="58833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2000" kern="800">
                          <a:effectLst/>
                        </a:rPr>
                        <a:t>Public cible</a:t>
                      </a:r>
                      <a:endParaRPr lang="fr-FR" sz="2400" kern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2000" kern="800">
                          <a:effectLst/>
                        </a:rPr>
                        <a:t> </a:t>
                      </a:r>
                      <a:endParaRPr lang="fr-FR" sz="2400" kern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35315914"/>
                  </a:ext>
                </a:extLst>
              </a:tr>
              <a:tr h="58833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2000" kern="800" dirty="0">
                          <a:effectLst/>
                        </a:rPr>
                        <a:t>Prérequis </a:t>
                      </a:r>
                      <a:endParaRPr lang="fr-FR" sz="2400" kern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2000" kern="800">
                          <a:effectLst/>
                        </a:rPr>
                        <a:t> </a:t>
                      </a:r>
                      <a:endParaRPr lang="fr-FR" sz="2400" kern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26304569"/>
                  </a:ext>
                </a:extLst>
              </a:tr>
              <a:tr h="58833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2000" kern="800">
                          <a:effectLst/>
                        </a:rPr>
                        <a:t>Résumé </a:t>
                      </a:r>
                      <a:endParaRPr lang="fr-FR" sz="2400" kern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2000" kern="800">
                          <a:effectLst/>
                        </a:rPr>
                        <a:t> </a:t>
                      </a:r>
                      <a:endParaRPr lang="fr-FR" sz="2400" kern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24124265"/>
                  </a:ext>
                </a:extLst>
              </a:tr>
              <a:tr h="181948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2000" kern="800" dirty="0">
                          <a:effectLst/>
                        </a:rPr>
                        <a:t>Modalités pédagogiques (cours magistraux, exercices pratiques, étude de cas, l’apprentissage par problèmes, classe inversée, etc.)</a:t>
                      </a:r>
                      <a:endParaRPr lang="fr-FR" sz="2400" kern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2000" kern="800" dirty="0">
                          <a:effectLst/>
                        </a:rPr>
                        <a:t> </a:t>
                      </a:r>
                      <a:endParaRPr lang="fr-FR" sz="2400" kern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889782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469563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D5C0049-605A-4DCC-9CA7-CE33708CA4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b="1" dirty="0"/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3EE12985-8792-4B0E-B403-D50CDE3B9AB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310367"/>
              </p:ext>
            </p:extLst>
          </p:nvPr>
        </p:nvGraphicFramePr>
        <p:xfrm>
          <a:off x="537411" y="270594"/>
          <a:ext cx="11117178" cy="606903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61318">
                  <a:extLst>
                    <a:ext uri="{9D8B030D-6E8A-4147-A177-3AD203B41FA5}">
                      <a16:colId xmlns:a16="http://schemas.microsoft.com/office/drawing/2014/main" val="1786911165"/>
                    </a:ext>
                  </a:extLst>
                </a:gridCol>
                <a:gridCol w="958845">
                  <a:extLst>
                    <a:ext uri="{9D8B030D-6E8A-4147-A177-3AD203B41FA5}">
                      <a16:colId xmlns:a16="http://schemas.microsoft.com/office/drawing/2014/main" val="18738953"/>
                    </a:ext>
                  </a:extLst>
                </a:gridCol>
                <a:gridCol w="3908583">
                  <a:extLst>
                    <a:ext uri="{9D8B030D-6E8A-4147-A177-3AD203B41FA5}">
                      <a16:colId xmlns:a16="http://schemas.microsoft.com/office/drawing/2014/main" val="186903977"/>
                    </a:ext>
                  </a:extLst>
                </a:gridCol>
                <a:gridCol w="1796399">
                  <a:extLst>
                    <a:ext uri="{9D8B030D-6E8A-4147-A177-3AD203B41FA5}">
                      <a16:colId xmlns:a16="http://schemas.microsoft.com/office/drawing/2014/main" val="2276459915"/>
                    </a:ext>
                  </a:extLst>
                </a:gridCol>
                <a:gridCol w="1909326">
                  <a:extLst>
                    <a:ext uri="{9D8B030D-6E8A-4147-A177-3AD203B41FA5}">
                      <a16:colId xmlns:a16="http://schemas.microsoft.com/office/drawing/2014/main" val="1239496562"/>
                    </a:ext>
                  </a:extLst>
                </a:gridCol>
                <a:gridCol w="1482707">
                  <a:extLst>
                    <a:ext uri="{9D8B030D-6E8A-4147-A177-3AD203B41FA5}">
                      <a16:colId xmlns:a16="http://schemas.microsoft.com/office/drawing/2014/main" val="2050614476"/>
                    </a:ext>
                  </a:extLst>
                </a:gridCol>
              </a:tblGrid>
              <a:tr h="534191">
                <a:tc gridSpan="6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1800" kern="800" dirty="0">
                          <a:effectLst/>
                        </a:rPr>
                        <a:t>Séquence-chapitres-modules :</a:t>
                      </a:r>
                      <a:endParaRPr lang="fr-FR" sz="2000" kern="8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1800" kern="800" dirty="0">
                          <a:effectLst/>
                        </a:rPr>
                        <a:t>Titre, par exemple Séquence 1 : Introduction</a:t>
                      </a:r>
                      <a:endParaRPr lang="fr-FR" sz="2000" kern="800" dirty="0">
                        <a:effectLst/>
                      </a:endParaRPr>
                    </a:p>
                  </a:txBody>
                  <a:tcPr marL="46460" marR="46460" marT="0" marB="0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4684751"/>
                  </a:ext>
                </a:extLst>
              </a:tr>
              <a:tr h="599970">
                <a:tc gridSpan="6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1800" kern="800" dirty="0">
                          <a:effectLst/>
                        </a:rPr>
                        <a:t>Objectif général/ Compétence : </a:t>
                      </a:r>
                      <a:endParaRPr lang="fr-FR" sz="2000" kern="800" dirty="0">
                        <a:effectLst/>
                      </a:endParaRPr>
                    </a:p>
                  </a:txBody>
                  <a:tcPr marL="46460" marR="46460" marT="0" marB="0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0166082"/>
                  </a:ext>
                </a:extLst>
              </a:tr>
              <a:tr h="43125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1800" kern="800" dirty="0">
                          <a:effectLst/>
                        </a:rPr>
                        <a:t>Séances /</a:t>
                      </a:r>
                    </a:p>
                    <a:p>
                      <a:pPr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1800" kern="800" dirty="0">
                          <a:effectLst/>
                        </a:rPr>
                        <a:t>leçons </a:t>
                      </a:r>
                      <a:endParaRPr lang="fr-FR" sz="2000" kern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60" marR="4646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1800" kern="800">
                          <a:effectLst/>
                        </a:rPr>
                        <a:t>Heures</a:t>
                      </a:r>
                      <a:endParaRPr lang="fr-FR" sz="2000" kern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60" marR="4646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1800" kern="800" dirty="0">
                          <a:effectLst/>
                        </a:rPr>
                        <a:t>Objectifs spécifiques/pédagogiques/apprentissage</a:t>
                      </a:r>
                      <a:endParaRPr lang="fr-FR" sz="2000" kern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60" marR="4646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1800" kern="800">
                          <a:effectLst/>
                        </a:rPr>
                        <a:t>Contenus (résumé)</a:t>
                      </a:r>
                      <a:endParaRPr lang="fr-FR" sz="2000" kern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60" marR="4646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1800" kern="800">
                          <a:effectLst/>
                        </a:rPr>
                        <a:t>Activités pédagogiques</a:t>
                      </a:r>
                      <a:endParaRPr lang="fr-FR" sz="2000" kern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60" marR="4646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1800" kern="800">
                          <a:effectLst/>
                        </a:rPr>
                        <a:t>Autres</a:t>
                      </a:r>
                      <a:endParaRPr lang="fr-FR" sz="2000" kern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60" marR="46460" marT="0" marB="0"/>
                </a:tc>
                <a:extLst>
                  <a:ext uri="{0D108BD9-81ED-4DB2-BD59-A6C34878D82A}">
                    <a16:rowId xmlns:a16="http://schemas.microsoft.com/office/drawing/2014/main" val="2535210131"/>
                  </a:ext>
                </a:extLst>
              </a:tr>
              <a:tr h="84600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fr-FR" sz="2000" kern="800" dirty="0">
                        <a:effectLst/>
                      </a:endParaRPr>
                    </a:p>
                  </a:txBody>
                  <a:tcPr marL="46460" marR="4646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1800" kern="800">
                          <a:effectLst/>
                        </a:rPr>
                        <a:t> </a:t>
                      </a:r>
                      <a:endParaRPr lang="fr-FR" sz="2000" kern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60" marR="4646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1800" kern="800" dirty="0">
                          <a:effectLst/>
                        </a:rPr>
                        <a:t> </a:t>
                      </a:r>
                      <a:endParaRPr lang="fr-FR" sz="2000" kern="8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1800" kern="800" dirty="0">
                          <a:effectLst/>
                        </a:rPr>
                        <a:t> </a:t>
                      </a:r>
                      <a:endParaRPr lang="fr-FR" sz="2000" kern="8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1800" kern="800" dirty="0">
                          <a:effectLst/>
                        </a:rPr>
                        <a:t> </a:t>
                      </a:r>
                      <a:endParaRPr lang="fr-FR" sz="2000" kern="8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1800" kern="800" dirty="0">
                          <a:effectLst/>
                        </a:rPr>
                        <a:t> </a:t>
                      </a:r>
                      <a:endParaRPr lang="fr-FR" sz="2000" kern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60" marR="4646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1800" kern="800">
                          <a:effectLst/>
                        </a:rPr>
                        <a:t> </a:t>
                      </a:r>
                      <a:endParaRPr lang="fr-FR" sz="2000" kern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60" marR="4646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1800" kern="800">
                          <a:effectLst/>
                        </a:rPr>
                        <a:t> </a:t>
                      </a:r>
                      <a:endParaRPr lang="fr-FR" sz="2000" kern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60" marR="4646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1800" kern="800">
                          <a:effectLst/>
                        </a:rPr>
                        <a:t> </a:t>
                      </a:r>
                      <a:endParaRPr lang="fr-FR" sz="2000" kern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60" marR="46460" marT="0" marB="0"/>
                </a:tc>
                <a:extLst>
                  <a:ext uri="{0D108BD9-81ED-4DB2-BD59-A6C34878D82A}">
                    <a16:rowId xmlns:a16="http://schemas.microsoft.com/office/drawing/2014/main" val="751915921"/>
                  </a:ext>
                </a:extLst>
              </a:tr>
              <a:tr h="48049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fr-FR" sz="2000" kern="800" dirty="0">
                        <a:effectLst/>
                      </a:endParaRPr>
                    </a:p>
                  </a:txBody>
                  <a:tcPr marL="46460" marR="4646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1800" kern="800">
                          <a:effectLst/>
                        </a:rPr>
                        <a:t> </a:t>
                      </a:r>
                      <a:endParaRPr lang="fr-FR" sz="2000" kern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60" marR="4646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1800" kern="800">
                          <a:effectLst/>
                        </a:rPr>
                        <a:t> </a:t>
                      </a:r>
                      <a:endParaRPr lang="fr-FR" sz="2000" kern="8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1800" kern="800">
                          <a:effectLst/>
                        </a:rPr>
                        <a:t> </a:t>
                      </a:r>
                      <a:endParaRPr lang="fr-FR" sz="2000" kern="8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1800" kern="800">
                          <a:effectLst/>
                        </a:rPr>
                        <a:t> </a:t>
                      </a:r>
                      <a:endParaRPr lang="fr-FR" sz="2000" kern="8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1800" kern="800">
                          <a:effectLst/>
                        </a:rPr>
                        <a:t> </a:t>
                      </a:r>
                      <a:endParaRPr lang="fr-FR" sz="2000" kern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60" marR="4646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1800" kern="800">
                          <a:effectLst/>
                        </a:rPr>
                        <a:t> </a:t>
                      </a:r>
                      <a:endParaRPr lang="fr-FR" sz="2000" kern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60" marR="4646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1800" kern="800">
                          <a:effectLst/>
                        </a:rPr>
                        <a:t> </a:t>
                      </a:r>
                      <a:endParaRPr lang="fr-FR" sz="2000" kern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60" marR="4646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1800" kern="800">
                          <a:effectLst/>
                        </a:rPr>
                        <a:t> </a:t>
                      </a:r>
                      <a:endParaRPr lang="fr-FR" sz="2000" kern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60" marR="46460" marT="0" marB="0"/>
                </a:tc>
                <a:extLst>
                  <a:ext uri="{0D108BD9-81ED-4DB2-BD59-A6C34878D82A}">
                    <a16:rowId xmlns:a16="http://schemas.microsoft.com/office/drawing/2014/main" val="1834502588"/>
                  </a:ext>
                </a:extLst>
              </a:tr>
              <a:tr h="106555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1800" kern="800" dirty="0">
                          <a:effectLst/>
                        </a:rPr>
                        <a:t> </a:t>
                      </a:r>
                      <a:endParaRPr lang="fr-FR" sz="2000" kern="8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1800" kern="800" dirty="0">
                          <a:effectLst/>
                        </a:rPr>
                        <a:t> </a:t>
                      </a:r>
                      <a:endParaRPr lang="fr-FR" sz="2000" kern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60" marR="4646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1800" kern="800" dirty="0">
                          <a:effectLst/>
                        </a:rPr>
                        <a:t> </a:t>
                      </a:r>
                      <a:endParaRPr lang="fr-FR" sz="2000" kern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60" marR="4646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1800" kern="800">
                          <a:effectLst/>
                        </a:rPr>
                        <a:t> </a:t>
                      </a:r>
                      <a:endParaRPr lang="fr-FR" sz="2000" kern="8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1800" kern="800">
                          <a:effectLst/>
                        </a:rPr>
                        <a:t> </a:t>
                      </a:r>
                      <a:endParaRPr lang="fr-FR" sz="2000" kern="8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1800" kern="800">
                          <a:effectLst/>
                        </a:rPr>
                        <a:t> </a:t>
                      </a:r>
                      <a:endParaRPr lang="fr-FR" sz="2000" kern="8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1800" kern="800">
                          <a:effectLst/>
                        </a:rPr>
                        <a:t> </a:t>
                      </a:r>
                      <a:endParaRPr lang="fr-FR" sz="2000" kern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60" marR="4646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1800" kern="800">
                          <a:effectLst/>
                        </a:rPr>
                        <a:t> </a:t>
                      </a:r>
                      <a:endParaRPr lang="fr-FR" sz="2000" kern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60" marR="4646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1800" kern="800" dirty="0">
                          <a:effectLst/>
                        </a:rPr>
                        <a:t> </a:t>
                      </a:r>
                      <a:endParaRPr lang="fr-FR" sz="2000" kern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60" marR="4646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1800" kern="800" dirty="0">
                          <a:effectLst/>
                        </a:rPr>
                        <a:t> </a:t>
                      </a:r>
                      <a:endParaRPr lang="fr-FR" sz="2000" kern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60" marR="46460" marT="0" marB="0"/>
                </a:tc>
                <a:extLst>
                  <a:ext uri="{0D108BD9-81ED-4DB2-BD59-A6C34878D82A}">
                    <a16:rowId xmlns:a16="http://schemas.microsoft.com/office/drawing/2014/main" val="244414316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77552202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1261</TotalTime>
  <Words>1095</Words>
  <Application>Microsoft Office PowerPoint</Application>
  <PresentationFormat>Grand écran</PresentationFormat>
  <Paragraphs>144</Paragraphs>
  <Slides>17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17</vt:i4>
      </vt:variant>
    </vt:vector>
  </HeadingPairs>
  <TitlesOfParts>
    <vt:vector size="22" baseType="lpstr">
      <vt:lpstr>Aptos</vt:lpstr>
      <vt:lpstr>Aptos Display</vt:lpstr>
      <vt:lpstr>Arial</vt:lpstr>
      <vt:lpstr>Calibri</vt:lpstr>
      <vt:lpstr>Thème Office</vt:lpstr>
      <vt:lpstr>Présentation PowerPoint</vt:lpstr>
      <vt:lpstr>Activité : Quel type de modalité (synchrone, asynchrone ou hybride convient le mieux à cette activité ? </vt:lpstr>
      <vt:lpstr>Activité : Quel type de modalité (synchrone, asynchrone ou hybride convient le mieux à cette activité ? </vt:lpstr>
      <vt:lpstr>Compétence ou objectif pédagogique ?</vt:lpstr>
      <vt:lpstr>Compétence</vt:lpstr>
      <vt:lpstr>Choisir la formulation correcte de l’objectif pédagogique </vt:lpstr>
      <vt:lpstr>Objectif pédagogique </vt:lpstr>
      <vt:lpstr>Public cible et prérequis</vt:lpstr>
      <vt:lpstr>Public cible</vt:lpstr>
      <vt:lpstr>Prérequis </vt:lpstr>
      <vt:lpstr>Trame pédagogique</vt:lpstr>
      <vt:lpstr>Trame pédagogique</vt:lpstr>
      <vt:lpstr>Trame pédagogique</vt:lpstr>
      <vt:lpstr>Trame pédagogique</vt:lpstr>
      <vt:lpstr>Exemple : trame pédagogique </vt:lpstr>
      <vt:lpstr>Exemple : trame pédagogique 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Camila Monge Pizarro</dc:creator>
  <cp:lastModifiedBy>MONGE PIZARRO Camila</cp:lastModifiedBy>
  <cp:revision>27</cp:revision>
  <dcterms:created xsi:type="dcterms:W3CDTF">2026-08-31T14:04:11Z</dcterms:created>
  <dcterms:modified xsi:type="dcterms:W3CDTF">2026-09-15T23:57:33Z</dcterms:modified>
</cp:coreProperties>
</file>