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93" r:id="rId3"/>
    <p:sldId id="296" r:id="rId4"/>
    <p:sldId id="292" r:id="rId5"/>
    <p:sldId id="297" r:id="rId6"/>
    <p:sldId id="298" r:id="rId7"/>
    <p:sldId id="287" r:id="rId8"/>
    <p:sldId id="279" r:id="rId9"/>
    <p:sldId id="267" r:id="rId10"/>
    <p:sldId id="282" r:id="rId11"/>
    <p:sldId id="299" r:id="rId12"/>
    <p:sldId id="302" r:id="rId13"/>
    <p:sldId id="300" r:id="rId14"/>
    <p:sldId id="301" r:id="rId15"/>
    <p:sldId id="306" r:id="rId16"/>
    <p:sldId id="305" r:id="rId17"/>
    <p:sldId id="307" r:id="rId18"/>
    <p:sldId id="308" r:id="rId19"/>
    <p:sldId id="309" r:id="rId20"/>
    <p:sldId id="310" r:id="rId21"/>
    <p:sldId id="311" r:id="rId22"/>
    <p:sldId id="312" r:id="rId23"/>
    <p:sldId id="313" r:id="rId24"/>
    <p:sldId id="295"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1002A106-2A49-4F2C-89CD-F86D13D86ED3}">
          <p14:sldIdLst>
            <p14:sldId id="256"/>
            <p14:sldId id="293"/>
            <p14:sldId id="296"/>
            <p14:sldId id="292"/>
            <p14:sldId id="297"/>
            <p14:sldId id="298"/>
            <p14:sldId id="287"/>
            <p14:sldId id="279"/>
            <p14:sldId id="267"/>
            <p14:sldId id="282"/>
            <p14:sldId id="299"/>
            <p14:sldId id="302"/>
            <p14:sldId id="300"/>
            <p14:sldId id="301"/>
            <p14:sldId id="306"/>
            <p14:sldId id="305"/>
            <p14:sldId id="307"/>
            <p14:sldId id="308"/>
            <p14:sldId id="309"/>
            <p14:sldId id="310"/>
            <p14:sldId id="311"/>
            <p14:sldId id="312"/>
            <p14:sldId id="313"/>
            <p14:sldId id="29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NGE PIZARRO Camila" initials="MPC" lastIdx="2" clrIdx="0">
    <p:extLst>
      <p:ext uri="{19B8F6BF-5375-455C-9EA6-DF929625EA0E}">
        <p15:presenceInfo xmlns:p15="http://schemas.microsoft.com/office/powerpoint/2012/main" userId="S-1-5-21-2932746981-4147076434-347289791-35639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56082"/>
    <a:srgbClr val="C04F15"/>
    <a:srgbClr val="215F9A"/>
    <a:srgbClr val="FFFFFF"/>
    <a:srgbClr val="F2AA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06" autoAdjust="0"/>
    <p:restoredTop sz="85172" autoAdjust="0"/>
  </p:normalViewPr>
  <p:slideViewPr>
    <p:cSldViewPr snapToGrid="0">
      <p:cViewPr varScale="1">
        <p:scale>
          <a:sx n="56" d="100"/>
          <a:sy n="56" d="100"/>
        </p:scale>
        <p:origin x="932" y="44"/>
      </p:cViewPr>
      <p:guideLst/>
    </p:cSldViewPr>
  </p:slideViewPr>
  <p:notesTextViewPr>
    <p:cViewPr>
      <p:scale>
        <a:sx n="1" d="1"/>
        <a:sy n="1" d="1"/>
      </p:scale>
      <p:origin x="0" y="0"/>
    </p:cViewPr>
  </p:notesTextViewPr>
  <p:notesViewPr>
    <p:cSldViewPr snapToGrid="0">
      <p:cViewPr varScale="1">
        <p:scale>
          <a:sx n="84" d="100"/>
          <a:sy n="84" d="100"/>
        </p:scale>
        <p:origin x="316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788EBF-59B8-4569-A379-ACBD41599521}"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fr-FR"/>
        </a:p>
      </dgm:t>
    </dgm:pt>
    <dgm:pt modelId="{15162FA2-01E9-4A1D-8A9D-A04034F5200F}">
      <dgm:prSet phldrT="[Texte]"/>
      <dgm:spPr/>
      <dgm:t>
        <a:bodyPr/>
        <a:lstStyle/>
        <a:p>
          <a:r>
            <a:rPr lang="fr-FR" dirty="0"/>
            <a:t>Synchrone </a:t>
          </a:r>
        </a:p>
      </dgm:t>
    </dgm:pt>
    <dgm:pt modelId="{1F2A3E09-23E3-4741-990C-90A524F30122}" type="parTrans" cxnId="{08E9E9D1-8DA6-43E7-8FFD-010320748966}">
      <dgm:prSet/>
      <dgm:spPr/>
      <dgm:t>
        <a:bodyPr/>
        <a:lstStyle/>
        <a:p>
          <a:endParaRPr lang="fr-FR"/>
        </a:p>
      </dgm:t>
    </dgm:pt>
    <dgm:pt modelId="{EE237F85-333F-4F9E-A14A-FFCA914E37F5}" type="sibTrans" cxnId="{08E9E9D1-8DA6-43E7-8FFD-010320748966}">
      <dgm:prSet/>
      <dgm:spPr/>
      <dgm:t>
        <a:bodyPr/>
        <a:lstStyle/>
        <a:p>
          <a:endParaRPr lang="fr-FR"/>
        </a:p>
      </dgm:t>
    </dgm:pt>
    <dgm:pt modelId="{E952B110-EB69-42D8-B698-83D9E063224B}">
      <dgm:prSet phldrT="[Texte]" phldr="1"/>
      <dgm:spPr/>
      <dgm:t>
        <a:bodyPr/>
        <a:lstStyle/>
        <a:p>
          <a:endParaRPr lang="fr-FR"/>
        </a:p>
      </dgm:t>
    </dgm:pt>
    <dgm:pt modelId="{48AAEDCD-49C7-4106-B660-4048E03BF4B5}" type="parTrans" cxnId="{6B6A407F-574D-441C-A416-27054869F7E7}">
      <dgm:prSet/>
      <dgm:spPr/>
      <dgm:t>
        <a:bodyPr/>
        <a:lstStyle/>
        <a:p>
          <a:endParaRPr lang="fr-FR"/>
        </a:p>
      </dgm:t>
    </dgm:pt>
    <dgm:pt modelId="{D69C8198-3416-4D65-93FA-33D75B3DD77D}" type="sibTrans" cxnId="{6B6A407F-574D-441C-A416-27054869F7E7}">
      <dgm:prSet/>
      <dgm:spPr/>
      <dgm:t>
        <a:bodyPr/>
        <a:lstStyle/>
        <a:p>
          <a:endParaRPr lang="fr-FR"/>
        </a:p>
      </dgm:t>
    </dgm:pt>
    <dgm:pt modelId="{BE1507A0-5C44-42EA-B102-AA9D4258DF3D}">
      <dgm:prSet phldrT="[Texte]" phldr="1"/>
      <dgm:spPr/>
      <dgm:t>
        <a:bodyPr/>
        <a:lstStyle/>
        <a:p>
          <a:endParaRPr lang="fr-FR"/>
        </a:p>
      </dgm:t>
    </dgm:pt>
    <dgm:pt modelId="{D4EC2789-E369-44C3-BA35-7AC6BA9B9359}" type="parTrans" cxnId="{E5F25353-5D14-436B-A248-77280023E1ED}">
      <dgm:prSet/>
      <dgm:spPr/>
      <dgm:t>
        <a:bodyPr/>
        <a:lstStyle/>
        <a:p>
          <a:endParaRPr lang="fr-FR"/>
        </a:p>
      </dgm:t>
    </dgm:pt>
    <dgm:pt modelId="{4B88188C-52E6-486E-B8C3-A0C6F4A105B2}" type="sibTrans" cxnId="{E5F25353-5D14-436B-A248-77280023E1ED}">
      <dgm:prSet/>
      <dgm:spPr/>
      <dgm:t>
        <a:bodyPr/>
        <a:lstStyle/>
        <a:p>
          <a:endParaRPr lang="fr-FR"/>
        </a:p>
      </dgm:t>
    </dgm:pt>
    <dgm:pt modelId="{6C3F91C7-87E3-4A12-ACA7-F0B690E9B169}">
      <dgm:prSet phldrT="[Texte]"/>
      <dgm:spPr/>
      <dgm:t>
        <a:bodyPr/>
        <a:lstStyle/>
        <a:p>
          <a:r>
            <a:rPr lang="fr-FR" dirty="0"/>
            <a:t>Asynchrone</a:t>
          </a:r>
        </a:p>
      </dgm:t>
    </dgm:pt>
    <dgm:pt modelId="{D6C78349-8B1A-4147-B461-6C793943720A}" type="parTrans" cxnId="{7C047329-D6A3-47F7-82A1-36E0637347C7}">
      <dgm:prSet/>
      <dgm:spPr/>
      <dgm:t>
        <a:bodyPr/>
        <a:lstStyle/>
        <a:p>
          <a:endParaRPr lang="fr-FR"/>
        </a:p>
      </dgm:t>
    </dgm:pt>
    <dgm:pt modelId="{B423880E-5893-479E-AE45-B709715F49B8}" type="sibTrans" cxnId="{7C047329-D6A3-47F7-82A1-36E0637347C7}">
      <dgm:prSet/>
      <dgm:spPr/>
      <dgm:t>
        <a:bodyPr/>
        <a:lstStyle/>
        <a:p>
          <a:endParaRPr lang="fr-FR"/>
        </a:p>
      </dgm:t>
    </dgm:pt>
    <dgm:pt modelId="{A541FF8A-E525-4262-BF73-423CADD1110C}">
      <dgm:prSet phldrT="[Texte]" phldr="1"/>
      <dgm:spPr/>
      <dgm:t>
        <a:bodyPr/>
        <a:lstStyle/>
        <a:p>
          <a:endParaRPr lang="fr-FR"/>
        </a:p>
      </dgm:t>
    </dgm:pt>
    <dgm:pt modelId="{597A9F46-A083-4B96-8C5F-B668D6EECF0C}" type="parTrans" cxnId="{6D7C9555-2F5E-4692-A46C-63F1BAF6A926}">
      <dgm:prSet/>
      <dgm:spPr/>
      <dgm:t>
        <a:bodyPr/>
        <a:lstStyle/>
        <a:p>
          <a:endParaRPr lang="fr-FR"/>
        </a:p>
      </dgm:t>
    </dgm:pt>
    <dgm:pt modelId="{9430775A-9719-45A9-A654-7E0AD7B0B13F}" type="sibTrans" cxnId="{6D7C9555-2F5E-4692-A46C-63F1BAF6A926}">
      <dgm:prSet/>
      <dgm:spPr/>
      <dgm:t>
        <a:bodyPr/>
        <a:lstStyle/>
        <a:p>
          <a:endParaRPr lang="fr-FR"/>
        </a:p>
      </dgm:t>
    </dgm:pt>
    <dgm:pt modelId="{B079C358-E630-4B3A-92CE-20F956852D96}">
      <dgm:prSet phldrT="[Texte]" phldr="1"/>
      <dgm:spPr/>
      <dgm:t>
        <a:bodyPr/>
        <a:lstStyle/>
        <a:p>
          <a:endParaRPr lang="fr-FR"/>
        </a:p>
      </dgm:t>
    </dgm:pt>
    <dgm:pt modelId="{972383D1-A0C8-4510-A891-E237E8C6B78C}" type="parTrans" cxnId="{337972A0-1A8B-415C-8910-73BA3315344F}">
      <dgm:prSet/>
      <dgm:spPr/>
      <dgm:t>
        <a:bodyPr/>
        <a:lstStyle/>
        <a:p>
          <a:endParaRPr lang="fr-FR"/>
        </a:p>
      </dgm:t>
    </dgm:pt>
    <dgm:pt modelId="{D655C19D-2D4B-4C68-BAB4-F07A8054E026}" type="sibTrans" cxnId="{337972A0-1A8B-415C-8910-73BA3315344F}">
      <dgm:prSet/>
      <dgm:spPr/>
      <dgm:t>
        <a:bodyPr/>
        <a:lstStyle/>
        <a:p>
          <a:endParaRPr lang="fr-FR"/>
        </a:p>
      </dgm:t>
    </dgm:pt>
    <dgm:pt modelId="{B5EB236C-D3DC-40DB-B8DC-FD260F9CEC88}">
      <dgm:prSet phldrT="[Texte]"/>
      <dgm:spPr/>
      <dgm:t>
        <a:bodyPr/>
        <a:lstStyle/>
        <a:p>
          <a:r>
            <a:rPr lang="fr-FR" dirty="0"/>
            <a:t>Hybride</a:t>
          </a:r>
        </a:p>
      </dgm:t>
    </dgm:pt>
    <dgm:pt modelId="{7876FE0A-6921-4A33-8DB3-4CDAA74F781B}" type="parTrans" cxnId="{DC11E920-FA80-4D31-AF77-C1B32ED00A48}">
      <dgm:prSet/>
      <dgm:spPr/>
      <dgm:t>
        <a:bodyPr/>
        <a:lstStyle/>
        <a:p>
          <a:endParaRPr lang="fr-FR"/>
        </a:p>
      </dgm:t>
    </dgm:pt>
    <dgm:pt modelId="{8E6D5181-BA44-41D6-B3C1-D6E1B7972F46}" type="sibTrans" cxnId="{DC11E920-FA80-4D31-AF77-C1B32ED00A48}">
      <dgm:prSet/>
      <dgm:spPr/>
      <dgm:t>
        <a:bodyPr/>
        <a:lstStyle/>
        <a:p>
          <a:endParaRPr lang="fr-FR"/>
        </a:p>
      </dgm:t>
    </dgm:pt>
    <dgm:pt modelId="{9A6AF68A-E72E-4850-A3F2-67F07E19C4A8}">
      <dgm:prSet phldrT="[Texte]" phldr="1"/>
      <dgm:spPr/>
      <dgm:t>
        <a:bodyPr/>
        <a:lstStyle/>
        <a:p>
          <a:endParaRPr lang="fr-FR"/>
        </a:p>
      </dgm:t>
    </dgm:pt>
    <dgm:pt modelId="{AD7D86E5-0038-434D-AAB8-8D4349EAE399}" type="parTrans" cxnId="{E7324580-00D8-468C-AE0F-E16A4A5A530B}">
      <dgm:prSet/>
      <dgm:spPr/>
      <dgm:t>
        <a:bodyPr/>
        <a:lstStyle/>
        <a:p>
          <a:endParaRPr lang="fr-FR"/>
        </a:p>
      </dgm:t>
    </dgm:pt>
    <dgm:pt modelId="{7682148A-D683-4836-9119-30B4CB9CC65C}" type="sibTrans" cxnId="{E7324580-00D8-468C-AE0F-E16A4A5A530B}">
      <dgm:prSet/>
      <dgm:spPr/>
      <dgm:t>
        <a:bodyPr/>
        <a:lstStyle/>
        <a:p>
          <a:endParaRPr lang="fr-FR"/>
        </a:p>
      </dgm:t>
    </dgm:pt>
    <dgm:pt modelId="{610666D3-7A96-4651-9425-3C665712515F}">
      <dgm:prSet phldrT="[Texte]" phldr="1"/>
      <dgm:spPr/>
      <dgm:t>
        <a:bodyPr/>
        <a:lstStyle/>
        <a:p>
          <a:endParaRPr lang="fr-FR"/>
        </a:p>
      </dgm:t>
    </dgm:pt>
    <dgm:pt modelId="{495BB8A4-1B59-4D22-9035-EA68AD649A81}" type="parTrans" cxnId="{A984B86C-4B34-43F6-A1B2-9FE9034FB5AF}">
      <dgm:prSet/>
      <dgm:spPr/>
      <dgm:t>
        <a:bodyPr/>
        <a:lstStyle/>
        <a:p>
          <a:endParaRPr lang="fr-FR"/>
        </a:p>
      </dgm:t>
    </dgm:pt>
    <dgm:pt modelId="{6814A4FD-B7C7-44BE-8D1E-6A93BA48E31F}" type="sibTrans" cxnId="{A984B86C-4B34-43F6-A1B2-9FE9034FB5AF}">
      <dgm:prSet/>
      <dgm:spPr/>
      <dgm:t>
        <a:bodyPr/>
        <a:lstStyle/>
        <a:p>
          <a:endParaRPr lang="fr-FR"/>
        </a:p>
      </dgm:t>
    </dgm:pt>
    <dgm:pt modelId="{9033CE1D-7085-4052-8462-5D777CD80369}" type="pres">
      <dgm:prSet presAssocID="{93788EBF-59B8-4569-A379-ACBD41599521}" presName="Name0" presStyleCnt="0">
        <dgm:presLayoutVars>
          <dgm:dir/>
          <dgm:animLvl val="lvl"/>
          <dgm:resizeHandles val="exact"/>
        </dgm:presLayoutVars>
      </dgm:prSet>
      <dgm:spPr/>
    </dgm:pt>
    <dgm:pt modelId="{98ADF3D4-F327-4733-B75F-5D2F8196DA78}" type="pres">
      <dgm:prSet presAssocID="{15162FA2-01E9-4A1D-8A9D-A04034F5200F}" presName="composite" presStyleCnt="0"/>
      <dgm:spPr/>
    </dgm:pt>
    <dgm:pt modelId="{A8A30994-F6ED-461C-9257-A1EA13D2B8D0}" type="pres">
      <dgm:prSet presAssocID="{15162FA2-01E9-4A1D-8A9D-A04034F5200F}" presName="parTx" presStyleLbl="alignNode1" presStyleIdx="0" presStyleCnt="3">
        <dgm:presLayoutVars>
          <dgm:chMax val="0"/>
          <dgm:chPref val="0"/>
          <dgm:bulletEnabled val="1"/>
        </dgm:presLayoutVars>
      </dgm:prSet>
      <dgm:spPr/>
    </dgm:pt>
    <dgm:pt modelId="{76E15781-2010-46C7-BFC5-C03B967B1174}" type="pres">
      <dgm:prSet presAssocID="{15162FA2-01E9-4A1D-8A9D-A04034F5200F}" presName="desTx" presStyleLbl="alignAccFollowNode1" presStyleIdx="0" presStyleCnt="3">
        <dgm:presLayoutVars>
          <dgm:bulletEnabled val="1"/>
        </dgm:presLayoutVars>
      </dgm:prSet>
      <dgm:spPr/>
    </dgm:pt>
    <dgm:pt modelId="{DEC69EDE-ACC4-477E-A7EF-A1FF54CEDD64}" type="pres">
      <dgm:prSet presAssocID="{EE237F85-333F-4F9E-A14A-FFCA914E37F5}" presName="space" presStyleCnt="0"/>
      <dgm:spPr/>
    </dgm:pt>
    <dgm:pt modelId="{62011BFA-D584-4A01-B9C4-78DD9B7975C8}" type="pres">
      <dgm:prSet presAssocID="{6C3F91C7-87E3-4A12-ACA7-F0B690E9B169}" presName="composite" presStyleCnt="0"/>
      <dgm:spPr/>
    </dgm:pt>
    <dgm:pt modelId="{84C4C991-7492-4F13-B8E3-2745F82A14E2}" type="pres">
      <dgm:prSet presAssocID="{6C3F91C7-87E3-4A12-ACA7-F0B690E9B169}" presName="parTx" presStyleLbl="alignNode1" presStyleIdx="1" presStyleCnt="3">
        <dgm:presLayoutVars>
          <dgm:chMax val="0"/>
          <dgm:chPref val="0"/>
          <dgm:bulletEnabled val="1"/>
        </dgm:presLayoutVars>
      </dgm:prSet>
      <dgm:spPr/>
    </dgm:pt>
    <dgm:pt modelId="{EED6BBFE-0AFD-4385-BD65-9A0DDD2C6C57}" type="pres">
      <dgm:prSet presAssocID="{6C3F91C7-87E3-4A12-ACA7-F0B690E9B169}" presName="desTx" presStyleLbl="alignAccFollowNode1" presStyleIdx="1" presStyleCnt="3">
        <dgm:presLayoutVars>
          <dgm:bulletEnabled val="1"/>
        </dgm:presLayoutVars>
      </dgm:prSet>
      <dgm:spPr/>
    </dgm:pt>
    <dgm:pt modelId="{7A3F1BAF-F3F6-48DA-8DC4-543FCA76587F}" type="pres">
      <dgm:prSet presAssocID="{B423880E-5893-479E-AE45-B709715F49B8}" presName="space" presStyleCnt="0"/>
      <dgm:spPr/>
    </dgm:pt>
    <dgm:pt modelId="{061D9F3C-CC51-4140-9E7C-8D13122B72BF}" type="pres">
      <dgm:prSet presAssocID="{B5EB236C-D3DC-40DB-B8DC-FD260F9CEC88}" presName="composite" presStyleCnt="0"/>
      <dgm:spPr/>
    </dgm:pt>
    <dgm:pt modelId="{52EF5BEA-C52D-452F-B585-FE50768050E7}" type="pres">
      <dgm:prSet presAssocID="{B5EB236C-D3DC-40DB-B8DC-FD260F9CEC88}" presName="parTx" presStyleLbl="alignNode1" presStyleIdx="2" presStyleCnt="3">
        <dgm:presLayoutVars>
          <dgm:chMax val="0"/>
          <dgm:chPref val="0"/>
          <dgm:bulletEnabled val="1"/>
        </dgm:presLayoutVars>
      </dgm:prSet>
      <dgm:spPr/>
    </dgm:pt>
    <dgm:pt modelId="{A3F6B224-F94D-44F1-B7B2-DE05CE28EAA2}" type="pres">
      <dgm:prSet presAssocID="{B5EB236C-D3DC-40DB-B8DC-FD260F9CEC88}" presName="desTx" presStyleLbl="alignAccFollowNode1" presStyleIdx="2" presStyleCnt="3">
        <dgm:presLayoutVars>
          <dgm:bulletEnabled val="1"/>
        </dgm:presLayoutVars>
      </dgm:prSet>
      <dgm:spPr/>
    </dgm:pt>
  </dgm:ptLst>
  <dgm:cxnLst>
    <dgm:cxn modelId="{00397C0C-021B-4F38-BFA1-87EAD613BE33}" type="presOf" srcId="{6C3F91C7-87E3-4A12-ACA7-F0B690E9B169}" destId="{84C4C991-7492-4F13-B8E3-2745F82A14E2}" srcOrd="0" destOrd="0" presId="urn:microsoft.com/office/officeart/2005/8/layout/hList1"/>
    <dgm:cxn modelId="{B7A83F12-CF87-45A6-BE7A-5BF64A0C3670}" type="presOf" srcId="{BE1507A0-5C44-42EA-B102-AA9D4258DF3D}" destId="{76E15781-2010-46C7-BFC5-C03B967B1174}" srcOrd="0" destOrd="1" presId="urn:microsoft.com/office/officeart/2005/8/layout/hList1"/>
    <dgm:cxn modelId="{DC11E920-FA80-4D31-AF77-C1B32ED00A48}" srcId="{93788EBF-59B8-4569-A379-ACBD41599521}" destId="{B5EB236C-D3DC-40DB-B8DC-FD260F9CEC88}" srcOrd="2" destOrd="0" parTransId="{7876FE0A-6921-4A33-8DB3-4CDAA74F781B}" sibTransId="{8E6D5181-BA44-41D6-B3C1-D6E1B7972F46}"/>
    <dgm:cxn modelId="{7C047329-D6A3-47F7-82A1-36E0637347C7}" srcId="{93788EBF-59B8-4569-A379-ACBD41599521}" destId="{6C3F91C7-87E3-4A12-ACA7-F0B690E9B169}" srcOrd="1" destOrd="0" parTransId="{D6C78349-8B1A-4147-B461-6C793943720A}" sibTransId="{B423880E-5893-479E-AE45-B709715F49B8}"/>
    <dgm:cxn modelId="{9D9DF431-2487-4311-825F-38A6409FCCA3}" type="presOf" srcId="{B079C358-E630-4B3A-92CE-20F956852D96}" destId="{EED6BBFE-0AFD-4385-BD65-9A0DDD2C6C57}" srcOrd="0" destOrd="1" presId="urn:microsoft.com/office/officeart/2005/8/layout/hList1"/>
    <dgm:cxn modelId="{134C8538-BEC4-4D68-9087-6426708CA34D}" type="presOf" srcId="{A541FF8A-E525-4262-BF73-423CADD1110C}" destId="{EED6BBFE-0AFD-4385-BD65-9A0DDD2C6C57}" srcOrd="0" destOrd="0" presId="urn:microsoft.com/office/officeart/2005/8/layout/hList1"/>
    <dgm:cxn modelId="{ED56343A-C5BE-41AD-9DDC-F70E145C50E3}" type="presOf" srcId="{610666D3-7A96-4651-9425-3C665712515F}" destId="{A3F6B224-F94D-44F1-B7B2-DE05CE28EAA2}" srcOrd="0" destOrd="1" presId="urn:microsoft.com/office/officeart/2005/8/layout/hList1"/>
    <dgm:cxn modelId="{A447274B-CFE1-45AA-BCAF-A810DB4F988A}" type="presOf" srcId="{9A6AF68A-E72E-4850-A3F2-67F07E19C4A8}" destId="{A3F6B224-F94D-44F1-B7B2-DE05CE28EAA2}" srcOrd="0" destOrd="0" presId="urn:microsoft.com/office/officeart/2005/8/layout/hList1"/>
    <dgm:cxn modelId="{A984B86C-4B34-43F6-A1B2-9FE9034FB5AF}" srcId="{B5EB236C-D3DC-40DB-B8DC-FD260F9CEC88}" destId="{610666D3-7A96-4651-9425-3C665712515F}" srcOrd="1" destOrd="0" parTransId="{495BB8A4-1B59-4D22-9035-EA68AD649A81}" sibTransId="{6814A4FD-B7C7-44BE-8D1E-6A93BA48E31F}"/>
    <dgm:cxn modelId="{E5F25353-5D14-436B-A248-77280023E1ED}" srcId="{15162FA2-01E9-4A1D-8A9D-A04034F5200F}" destId="{BE1507A0-5C44-42EA-B102-AA9D4258DF3D}" srcOrd="1" destOrd="0" parTransId="{D4EC2789-E369-44C3-BA35-7AC6BA9B9359}" sibTransId="{4B88188C-52E6-486E-B8C3-A0C6F4A105B2}"/>
    <dgm:cxn modelId="{6D7C9555-2F5E-4692-A46C-63F1BAF6A926}" srcId="{6C3F91C7-87E3-4A12-ACA7-F0B690E9B169}" destId="{A541FF8A-E525-4262-BF73-423CADD1110C}" srcOrd="0" destOrd="0" parTransId="{597A9F46-A083-4B96-8C5F-B668D6EECF0C}" sibTransId="{9430775A-9719-45A9-A654-7E0AD7B0B13F}"/>
    <dgm:cxn modelId="{3157547D-AC64-4EC8-BD98-BDED41238B6C}" type="presOf" srcId="{E952B110-EB69-42D8-B698-83D9E063224B}" destId="{76E15781-2010-46C7-BFC5-C03B967B1174}" srcOrd="0" destOrd="0" presId="urn:microsoft.com/office/officeart/2005/8/layout/hList1"/>
    <dgm:cxn modelId="{6B6A407F-574D-441C-A416-27054869F7E7}" srcId="{15162FA2-01E9-4A1D-8A9D-A04034F5200F}" destId="{E952B110-EB69-42D8-B698-83D9E063224B}" srcOrd="0" destOrd="0" parTransId="{48AAEDCD-49C7-4106-B660-4048E03BF4B5}" sibTransId="{D69C8198-3416-4D65-93FA-33D75B3DD77D}"/>
    <dgm:cxn modelId="{E7324580-00D8-468C-AE0F-E16A4A5A530B}" srcId="{B5EB236C-D3DC-40DB-B8DC-FD260F9CEC88}" destId="{9A6AF68A-E72E-4850-A3F2-67F07E19C4A8}" srcOrd="0" destOrd="0" parTransId="{AD7D86E5-0038-434D-AAB8-8D4349EAE399}" sibTransId="{7682148A-D683-4836-9119-30B4CB9CC65C}"/>
    <dgm:cxn modelId="{337972A0-1A8B-415C-8910-73BA3315344F}" srcId="{6C3F91C7-87E3-4A12-ACA7-F0B690E9B169}" destId="{B079C358-E630-4B3A-92CE-20F956852D96}" srcOrd="1" destOrd="0" parTransId="{972383D1-A0C8-4510-A891-E237E8C6B78C}" sibTransId="{D655C19D-2D4B-4C68-BAB4-F07A8054E026}"/>
    <dgm:cxn modelId="{845DDBA0-085E-4742-98BD-B20AB30CD6DB}" type="presOf" srcId="{15162FA2-01E9-4A1D-8A9D-A04034F5200F}" destId="{A8A30994-F6ED-461C-9257-A1EA13D2B8D0}" srcOrd="0" destOrd="0" presId="urn:microsoft.com/office/officeart/2005/8/layout/hList1"/>
    <dgm:cxn modelId="{7BA6FBCE-04C5-4B24-B174-548474C1F4F9}" type="presOf" srcId="{93788EBF-59B8-4569-A379-ACBD41599521}" destId="{9033CE1D-7085-4052-8462-5D777CD80369}" srcOrd="0" destOrd="0" presId="urn:microsoft.com/office/officeart/2005/8/layout/hList1"/>
    <dgm:cxn modelId="{08E9E9D1-8DA6-43E7-8FFD-010320748966}" srcId="{93788EBF-59B8-4569-A379-ACBD41599521}" destId="{15162FA2-01E9-4A1D-8A9D-A04034F5200F}" srcOrd="0" destOrd="0" parTransId="{1F2A3E09-23E3-4741-990C-90A524F30122}" sibTransId="{EE237F85-333F-4F9E-A14A-FFCA914E37F5}"/>
    <dgm:cxn modelId="{6BE30FF7-E462-4A8D-8E60-2C4852209728}" type="presOf" srcId="{B5EB236C-D3DC-40DB-B8DC-FD260F9CEC88}" destId="{52EF5BEA-C52D-452F-B585-FE50768050E7}" srcOrd="0" destOrd="0" presId="urn:microsoft.com/office/officeart/2005/8/layout/hList1"/>
    <dgm:cxn modelId="{2F8292FD-304A-470F-83EE-D3ACFCD23306}" type="presParOf" srcId="{9033CE1D-7085-4052-8462-5D777CD80369}" destId="{98ADF3D4-F327-4733-B75F-5D2F8196DA78}" srcOrd="0" destOrd="0" presId="urn:microsoft.com/office/officeart/2005/8/layout/hList1"/>
    <dgm:cxn modelId="{6665D627-5A8A-4C36-8828-FF5E865E37E7}" type="presParOf" srcId="{98ADF3D4-F327-4733-B75F-5D2F8196DA78}" destId="{A8A30994-F6ED-461C-9257-A1EA13D2B8D0}" srcOrd="0" destOrd="0" presId="urn:microsoft.com/office/officeart/2005/8/layout/hList1"/>
    <dgm:cxn modelId="{C9EC4C6B-2890-4BC0-AA5F-D819787A03AA}" type="presParOf" srcId="{98ADF3D4-F327-4733-B75F-5D2F8196DA78}" destId="{76E15781-2010-46C7-BFC5-C03B967B1174}" srcOrd="1" destOrd="0" presId="urn:microsoft.com/office/officeart/2005/8/layout/hList1"/>
    <dgm:cxn modelId="{855BA955-B828-45E6-95DC-883066B55BDC}" type="presParOf" srcId="{9033CE1D-7085-4052-8462-5D777CD80369}" destId="{DEC69EDE-ACC4-477E-A7EF-A1FF54CEDD64}" srcOrd="1" destOrd="0" presId="urn:microsoft.com/office/officeart/2005/8/layout/hList1"/>
    <dgm:cxn modelId="{C7D76C4E-D458-4FC4-B2EC-9835EBF995FD}" type="presParOf" srcId="{9033CE1D-7085-4052-8462-5D777CD80369}" destId="{62011BFA-D584-4A01-B9C4-78DD9B7975C8}" srcOrd="2" destOrd="0" presId="urn:microsoft.com/office/officeart/2005/8/layout/hList1"/>
    <dgm:cxn modelId="{986D1DA7-9D63-4D9A-8373-0008D0512068}" type="presParOf" srcId="{62011BFA-D584-4A01-B9C4-78DD9B7975C8}" destId="{84C4C991-7492-4F13-B8E3-2745F82A14E2}" srcOrd="0" destOrd="0" presId="urn:microsoft.com/office/officeart/2005/8/layout/hList1"/>
    <dgm:cxn modelId="{C11479A1-C3A2-4A0C-8E04-309246C671A8}" type="presParOf" srcId="{62011BFA-D584-4A01-B9C4-78DD9B7975C8}" destId="{EED6BBFE-0AFD-4385-BD65-9A0DDD2C6C57}" srcOrd="1" destOrd="0" presId="urn:microsoft.com/office/officeart/2005/8/layout/hList1"/>
    <dgm:cxn modelId="{802B7185-9B22-4D7C-B774-7CDC80964BD7}" type="presParOf" srcId="{9033CE1D-7085-4052-8462-5D777CD80369}" destId="{7A3F1BAF-F3F6-48DA-8DC4-543FCA76587F}" srcOrd="3" destOrd="0" presId="urn:microsoft.com/office/officeart/2005/8/layout/hList1"/>
    <dgm:cxn modelId="{F370342D-C001-467A-9CDC-55914883FAA3}" type="presParOf" srcId="{9033CE1D-7085-4052-8462-5D777CD80369}" destId="{061D9F3C-CC51-4140-9E7C-8D13122B72BF}" srcOrd="4" destOrd="0" presId="urn:microsoft.com/office/officeart/2005/8/layout/hList1"/>
    <dgm:cxn modelId="{E6C00512-935D-47A9-A08C-D2CBC812EFC1}" type="presParOf" srcId="{061D9F3C-CC51-4140-9E7C-8D13122B72BF}" destId="{52EF5BEA-C52D-452F-B585-FE50768050E7}" srcOrd="0" destOrd="0" presId="urn:microsoft.com/office/officeart/2005/8/layout/hList1"/>
    <dgm:cxn modelId="{EE3CA97A-722E-45DF-BEE9-0BCE584C56DC}" type="presParOf" srcId="{061D9F3C-CC51-4140-9E7C-8D13122B72BF}" destId="{A3F6B224-F94D-44F1-B7B2-DE05CE28EAA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F495B9-A4C8-4A81-8049-C4E3F038037E}" type="doc">
      <dgm:prSet loTypeId="urn:microsoft.com/office/officeart/2005/8/layout/hProcess9" loCatId="process" qsTypeId="urn:microsoft.com/office/officeart/2005/8/quickstyle/simple1" qsCatId="simple" csTypeId="urn:microsoft.com/office/officeart/2005/8/colors/accent1_2" csCatId="accent1" phldr="1"/>
      <dgm:spPr/>
    </dgm:pt>
    <dgm:pt modelId="{B240E355-857D-488B-BCA2-6E6794581F4C}">
      <dgm:prSet phldrT="[Texte]"/>
      <dgm:spPr/>
      <dgm:t>
        <a:bodyPr/>
        <a:lstStyle/>
        <a:p>
          <a:r>
            <a:rPr lang="fr-FR" b="1" dirty="0"/>
            <a:t>Public cible</a:t>
          </a:r>
        </a:p>
      </dgm:t>
    </dgm:pt>
    <dgm:pt modelId="{507DC167-475E-4BAF-9D6A-26F19907A072}" type="parTrans" cxnId="{57B85DA9-247C-48BC-8575-71D699357C88}">
      <dgm:prSet/>
      <dgm:spPr/>
      <dgm:t>
        <a:bodyPr/>
        <a:lstStyle/>
        <a:p>
          <a:endParaRPr lang="fr-FR"/>
        </a:p>
      </dgm:t>
    </dgm:pt>
    <dgm:pt modelId="{175B0A92-E605-4A4A-9485-02B4C4D07137}" type="sibTrans" cxnId="{57B85DA9-247C-48BC-8575-71D699357C88}">
      <dgm:prSet/>
      <dgm:spPr/>
      <dgm:t>
        <a:bodyPr/>
        <a:lstStyle/>
        <a:p>
          <a:endParaRPr lang="fr-FR"/>
        </a:p>
      </dgm:t>
    </dgm:pt>
    <dgm:pt modelId="{00BA7FC1-10D3-472E-9788-E9E9523485D3}">
      <dgm:prSet phldrT="[Texte]"/>
      <dgm:spPr>
        <a:solidFill>
          <a:schemeClr val="accent2"/>
        </a:solidFill>
      </dgm:spPr>
      <dgm:t>
        <a:bodyPr/>
        <a:lstStyle/>
        <a:p>
          <a:r>
            <a:rPr lang="fr-FR" b="1" dirty="0"/>
            <a:t>Compétences visées</a:t>
          </a:r>
        </a:p>
      </dgm:t>
    </dgm:pt>
    <dgm:pt modelId="{0D5B49A9-BA63-4910-8176-7B2CDFF9F3A4}" type="parTrans" cxnId="{75B194D5-EBD6-4BD0-936F-4D5D59B2AAFB}">
      <dgm:prSet/>
      <dgm:spPr/>
      <dgm:t>
        <a:bodyPr/>
        <a:lstStyle/>
        <a:p>
          <a:endParaRPr lang="fr-FR"/>
        </a:p>
      </dgm:t>
    </dgm:pt>
    <dgm:pt modelId="{C3743EFF-0504-48AE-8F31-AC9C0071A65C}" type="sibTrans" cxnId="{75B194D5-EBD6-4BD0-936F-4D5D59B2AAFB}">
      <dgm:prSet/>
      <dgm:spPr/>
      <dgm:t>
        <a:bodyPr/>
        <a:lstStyle/>
        <a:p>
          <a:endParaRPr lang="fr-FR"/>
        </a:p>
      </dgm:t>
    </dgm:pt>
    <dgm:pt modelId="{4E5BA11C-E4BB-4DDC-9ABB-8112ED1E389D}">
      <dgm:prSet phldrT="[Texte]"/>
      <dgm:spPr>
        <a:solidFill>
          <a:schemeClr val="accent2"/>
        </a:solidFill>
      </dgm:spPr>
      <dgm:t>
        <a:bodyPr/>
        <a:lstStyle/>
        <a:p>
          <a:r>
            <a:rPr lang="fr-FR" b="1" dirty="0"/>
            <a:t>Objectifs d’apprentissage</a:t>
          </a:r>
        </a:p>
      </dgm:t>
    </dgm:pt>
    <dgm:pt modelId="{CBA2FEA5-055F-4B34-BE01-BC3771E7A8B9}" type="parTrans" cxnId="{519AD757-AA1A-451C-AB58-9293443F43D7}">
      <dgm:prSet/>
      <dgm:spPr/>
      <dgm:t>
        <a:bodyPr/>
        <a:lstStyle/>
        <a:p>
          <a:endParaRPr lang="fr-FR"/>
        </a:p>
      </dgm:t>
    </dgm:pt>
    <dgm:pt modelId="{D626FF50-6AEA-4B31-AB80-460737CEAC6D}" type="sibTrans" cxnId="{519AD757-AA1A-451C-AB58-9293443F43D7}">
      <dgm:prSet/>
      <dgm:spPr/>
      <dgm:t>
        <a:bodyPr/>
        <a:lstStyle/>
        <a:p>
          <a:endParaRPr lang="fr-FR"/>
        </a:p>
      </dgm:t>
    </dgm:pt>
    <dgm:pt modelId="{D7DAD100-F8E7-4F80-AAC2-0CE36FCEAA34}">
      <dgm:prSet phldrT="[Texte]"/>
      <dgm:spPr/>
      <dgm:t>
        <a:bodyPr/>
        <a:lstStyle/>
        <a:p>
          <a:r>
            <a:rPr lang="fr-FR" b="1" dirty="0"/>
            <a:t>Prérequis</a:t>
          </a:r>
        </a:p>
      </dgm:t>
    </dgm:pt>
    <dgm:pt modelId="{13434461-DD0C-43F0-AFB6-3CF2C5FB31D8}" type="parTrans" cxnId="{D0421D3C-5B12-43E0-8EA5-CAAE928327C7}">
      <dgm:prSet/>
      <dgm:spPr/>
      <dgm:t>
        <a:bodyPr/>
        <a:lstStyle/>
        <a:p>
          <a:endParaRPr lang="fr-FR"/>
        </a:p>
      </dgm:t>
    </dgm:pt>
    <dgm:pt modelId="{104E7080-5A6E-486D-8C03-96FFBEB8457C}" type="sibTrans" cxnId="{D0421D3C-5B12-43E0-8EA5-CAAE928327C7}">
      <dgm:prSet/>
      <dgm:spPr/>
      <dgm:t>
        <a:bodyPr/>
        <a:lstStyle/>
        <a:p>
          <a:endParaRPr lang="fr-FR"/>
        </a:p>
      </dgm:t>
    </dgm:pt>
    <dgm:pt modelId="{CB187518-B7E8-4BA5-A90C-2A565FEBC0A4}">
      <dgm:prSet phldrT="[Texte]"/>
      <dgm:spPr/>
      <dgm:t>
        <a:bodyPr/>
        <a:lstStyle/>
        <a:p>
          <a:r>
            <a:rPr lang="fr-FR" b="1" dirty="0"/>
            <a:t>Planification</a:t>
          </a:r>
          <a:r>
            <a:rPr lang="fr-FR" dirty="0"/>
            <a:t> </a:t>
          </a:r>
        </a:p>
        <a:p>
          <a:r>
            <a:rPr lang="fr-FR" dirty="0"/>
            <a:t>(séquences et séances)</a:t>
          </a:r>
        </a:p>
      </dgm:t>
    </dgm:pt>
    <dgm:pt modelId="{16AB9E16-B708-4DD7-8A42-E2633128DE01}" type="parTrans" cxnId="{6A7304A1-B3B3-43A2-9F57-2B05BFD0CFC3}">
      <dgm:prSet/>
      <dgm:spPr/>
      <dgm:t>
        <a:bodyPr/>
        <a:lstStyle/>
        <a:p>
          <a:endParaRPr lang="fr-FR"/>
        </a:p>
      </dgm:t>
    </dgm:pt>
    <dgm:pt modelId="{EEF704BB-7510-4DDC-9F06-7B127849E986}" type="sibTrans" cxnId="{6A7304A1-B3B3-43A2-9F57-2B05BFD0CFC3}">
      <dgm:prSet/>
      <dgm:spPr/>
      <dgm:t>
        <a:bodyPr/>
        <a:lstStyle/>
        <a:p>
          <a:endParaRPr lang="fr-FR"/>
        </a:p>
      </dgm:t>
    </dgm:pt>
    <dgm:pt modelId="{4CD85D6A-B24F-4D8E-93F0-13115832949C}">
      <dgm:prSet phldrT="[Texte]"/>
      <dgm:spPr/>
      <dgm:t>
        <a:bodyPr/>
        <a:lstStyle/>
        <a:p>
          <a:r>
            <a:rPr lang="fr-FR" b="1" dirty="0"/>
            <a:t>Activités</a:t>
          </a:r>
        </a:p>
        <a:p>
          <a:r>
            <a:rPr lang="fr-FR" b="1" dirty="0"/>
            <a:t>Outils</a:t>
          </a:r>
        </a:p>
        <a:p>
          <a:r>
            <a:rPr lang="fr-FR" b="1" dirty="0"/>
            <a:t>supports</a:t>
          </a:r>
        </a:p>
      </dgm:t>
    </dgm:pt>
    <dgm:pt modelId="{4817FC39-F430-4247-B18C-B519D5F7664A}" type="parTrans" cxnId="{CD37778F-760C-4734-8672-76BE34024257}">
      <dgm:prSet/>
      <dgm:spPr/>
      <dgm:t>
        <a:bodyPr/>
        <a:lstStyle/>
        <a:p>
          <a:endParaRPr lang="fr-FR"/>
        </a:p>
      </dgm:t>
    </dgm:pt>
    <dgm:pt modelId="{1B10428B-739D-49CC-8751-8FC12885B0F1}" type="sibTrans" cxnId="{CD37778F-760C-4734-8672-76BE34024257}">
      <dgm:prSet/>
      <dgm:spPr/>
      <dgm:t>
        <a:bodyPr/>
        <a:lstStyle/>
        <a:p>
          <a:endParaRPr lang="fr-FR"/>
        </a:p>
      </dgm:t>
    </dgm:pt>
    <dgm:pt modelId="{EC3286B9-4740-444E-8069-7F6646051FFC}">
      <dgm:prSet phldrT="[Texte]"/>
      <dgm:spPr/>
      <dgm:t>
        <a:bodyPr/>
        <a:lstStyle/>
        <a:p>
          <a:r>
            <a:rPr lang="fr-FR" b="1" dirty="0"/>
            <a:t>Évaluation</a:t>
          </a:r>
        </a:p>
      </dgm:t>
    </dgm:pt>
    <dgm:pt modelId="{C0CF199C-7BED-44A2-A9E4-758AB46B4022}" type="parTrans" cxnId="{9DD8CF51-8A51-4B77-A151-2367A023356A}">
      <dgm:prSet/>
      <dgm:spPr/>
      <dgm:t>
        <a:bodyPr/>
        <a:lstStyle/>
        <a:p>
          <a:endParaRPr lang="fr-FR"/>
        </a:p>
      </dgm:t>
    </dgm:pt>
    <dgm:pt modelId="{E873523C-E8C2-489D-A819-B2527D5A2E67}" type="sibTrans" cxnId="{9DD8CF51-8A51-4B77-A151-2367A023356A}">
      <dgm:prSet/>
      <dgm:spPr/>
      <dgm:t>
        <a:bodyPr/>
        <a:lstStyle/>
        <a:p>
          <a:endParaRPr lang="fr-FR"/>
        </a:p>
      </dgm:t>
    </dgm:pt>
    <dgm:pt modelId="{AB2E6666-B2A1-4826-BD6A-8AC87635629A}" type="pres">
      <dgm:prSet presAssocID="{82F495B9-A4C8-4A81-8049-C4E3F038037E}" presName="CompostProcess" presStyleCnt="0">
        <dgm:presLayoutVars>
          <dgm:dir/>
          <dgm:resizeHandles val="exact"/>
        </dgm:presLayoutVars>
      </dgm:prSet>
      <dgm:spPr/>
    </dgm:pt>
    <dgm:pt modelId="{E45E48BE-9C91-4CDF-BDD7-4E4F1FF22033}" type="pres">
      <dgm:prSet presAssocID="{82F495B9-A4C8-4A81-8049-C4E3F038037E}" presName="arrow" presStyleLbl="bgShp" presStyleIdx="0" presStyleCnt="1" custScaleX="117647" custLinFactNeighborX="-945" custLinFactNeighborY="47693"/>
      <dgm:spPr>
        <a:solidFill>
          <a:schemeClr val="tx2">
            <a:lumMod val="10000"/>
            <a:lumOff val="90000"/>
          </a:schemeClr>
        </a:solidFill>
      </dgm:spPr>
    </dgm:pt>
    <dgm:pt modelId="{3F4DB052-A6F1-4EE5-BDE4-BA27F94164C6}" type="pres">
      <dgm:prSet presAssocID="{82F495B9-A4C8-4A81-8049-C4E3F038037E}" presName="linearProcess" presStyleCnt="0"/>
      <dgm:spPr/>
    </dgm:pt>
    <dgm:pt modelId="{7768A349-611E-4514-BA85-2475C5755D43}" type="pres">
      <dgm:prSet presAssocID="{B240E355-857D-488B-BCA2-6E6794581F4C}" presName="textNode" presStyleLbl="node1" presStyleIdx="0" presStyleCnt="7">
        <dgm:presLayoutVars>
          <dgm:bulletEnabled val="1"/>
        </dgm:presLayoutVars>
      </dgm:prSet>
      <dgm:spPr/>
    </dgm:pt>
    <dgm:pt modelId="{E6484179-1229-4B7C-A850-63C1008FC3D3}" type="pres">
      <dgm:prSet presAssocID="{175B0A92-E605-4A4A-9485-02B4C4D07137}" presName="sibTrans" presStyleCnt="0"/>
      <dgm:spPr/>
    </dgm:pt>
    <dgm:pt modelId="{6A7894EA-CC70-4C30-99D8-81A5E41A06E0}" type="pres">
      <dgm:prSet presAssocID="{00BA7FC1-10D3-472E-9788-E9E9523485D3}" presName="textNode" presStyleLbl="node1" presStyleIdx="1" presStyleCnt="7">
        <dgm:presLayoutVars>
          <dgm:bulletEnabled val="1"/>
        </dgm:presLayoutVars>
      </dgm:prSet>
      <dgm:spPr/>
    </dgm:pt>
    <dgm:pt modelId="{7A048BD8-0E03-47FB-A125-CE54FCE09A5E}" type="pres">
      <dgm:prSet presAssocID="{C3743EFF-0504-48AE-8F31-AC9C0071A65C}" presName="sibTrans" presStyleCnt="0"/>
      <dgm:spPr/>
    </dgm:pt>
    <dgm:pt modelId="{49EEF394-A72B-43BC-8C24-B645CC447D24}" type="pres">
      <dgm:prSet presAssocID="{4E5BA11C-E4BB-4DDC-9ABB-8112ED1E389D}" presName="textNode" presStyleLbl="node1" presStyleIdx="2" presStyleCnt="7">
        <dgm:presLayoutVars>
          <dgm:bulletEnabled val="1"/>
        </dgm:presLayoutVars>
      </dgm:prSet>
      <dgm:spPr/>
    </dgm:pt>
    <dgm:pt modelId="{A9A8DC27-8B0E-4854-B098-4AB9BD399CB6}" type="pres">
      <dgm:prSet presAssocID="{D626FF50-6AEA-4B31-AB80-460737CEAC6D}" presName="sibTrans" presStyleCnt="0"/>
      <dgm:spPr/>
    </dgm:pt>
    <dgm:pt modelId="{A60F1D7B-6E41-44F1-A1DC-5D09DA4EB950}" type="pres">
      <dgm:prSet presAssocID="{D7DAD100-F8E7-4F80-AAC2-0CE36FCEAA34}" presName="textNode" presStyleLbl="node1" presStyleIdx="3" presStyleCnt="7">
        <dgm:presLayoutVars>
          <dgm:bulletEnabled val="1"/>
        </dgm:presLayoutVars>
      </dgm:prSet>
      <dgm:spPr/>
    </dgm:pt>
    <dgm:pt modelId="{F52B067F-8A36-4DB8-AB2B-6F5E7CF3B208}" type="pres">
      <dgm:prSet presAssocID="{104E7080-5A6E-486D-8C03-96FFBEB8457C}" presName="sibTrans" presStyleCnt="0"/>
      <dgm:spPr/>
    </dgm:pt>
    <dgm:pt modelId="{884B0C95-A1EC-4C60-BB1D-94D6C42ACCDF}" type="pres">
      <dgm:prSet presAssocID="{CB187518-B7E8-4BA5-A90C-2A565FEBC0A4}" presName="textNode" presStyleLbl="node1" presStyleIdx="4" presStyleCnt="7">
        <dgm:presLayoutVars>
          <dgm:bulletEnabled val="1"/>
        </dgm:presLayoutVars>
      </dgm:prSet>
      <dgm:spPr/>
    </dgm:pt>
    <dgm:pt modelId="{BBA3C4A3-CFA8-473C-9B27-4E671FA2407D}" type="pres">
      <dgm:prSet presAssocID="{EEF704BB-7510-4DDC-9F06-7B127849E986}" presName="sibTrans" presStyleCnt="0"/>
      <dgm:spPr/>
    </dgm:pt>
    <dgm:pt modelId="{B5D57D66-DA87-4FB1-8EB3-119C102F48A2}" type="pres">
      <dgm:prSet presAssocID="{4CD85D6A-B24F-4D8E-93F0-13115832949C}" presName="textNode" presStyleLbl="node1" presStyleIdx="5" presStyleCnt="7">
        <dgm:presLayoutVars>
          <dgm:bulletEnabled val="1"/>
        </dgm:presLayoutVars>
      </dgm:prSet>
      <dgm:spPr/>
    </dgm:pt>
    <dgm:pt modelId="{5EFA214B-0B4E-4404-A967-EC5BA0B40E21}" type="pres">
      <dgm:prSet presAssocID="{1B10428B-739D-49CC-8751-8FC12885B0F1}" presName="sibTrans" presStyleCnt="0"/>
      <dgm:spPr/>
    </dgm:pt>
    <dgm:pt modelId="{C8D083AE-BE12-4ECC-AC6D-C666281BCD2C}" type="pres">
      <dgm:prSet presAssocID="{EC3286B9-4740-444E-8069-7F6646051FFC}" presName="textNode" presStyleLbl="node1" presStyleIdx="6" presStyleCnt="7">
        <dgm:presLayoutVars>
          <dgm:bulletEnabled val="1"/>
        </dgm:presLayoutVars>
      </dgm:prSet>
      <dgm:spPr/>
    </dgm:pt>
  </dgm:ptLst>
  <dgm:cxnLst>
    <dgm:cxn modelId="{5F009817-6AA9-49EF-8BA6-14404BA245B8}" type="presOf" srcId="{00BA7FC1-10D3-472E-9788-E9E9523485D3}" destId="{6A7894EA-CC70-4C30-99D8-81A5E41A06E0}" srcOrd="0" destOrd="0" presId="urn:microsoft.com/office/officeart/2005/8/layout/hProcess9"/>
    <dgm:cxn modelId="{F35D9B37-638F-4267-AAD7-6B1F95ACD530}" type="presOf" srcId="{D7DAD100-F8E7-4F80-AAC2-0CE36FCEAA34}" destId="{A60F1D7B-6E41-44F1-A1DC-5D09DA4EB950}" srcOrd="0" destOrd="0" presId="urn:microsoft.com/office/officeart/2005/8/layout/hProcess9"/>
    <dgm:cxn modelId="{D0421D3C-5B12-43E0-8EA5-CAAE928327C7}" srcId="{82F495B9-A4C8-4A81-8049-C4E3F038037E}" destId="{D7DAD100-F8E7-4F80-AAC2-0CE36FCEAA34}" srcOrd="3" destOrd="0" parTransId="{13434461-DD0C-43F0-AFB6-3CF2C5FB31D8}" sibTransId="{104E7080-5A6E-486D-8C03-96FFBEB8457C}"/>
    <dgm:cxn modelId="{5F476B51-BFF2-4793-874A-BA7A8F10460B}" type="presOf" srcId="{B240E355-857D-488B-BCA2-6E6794581F4C}" destId="{7768A349-611E-4514-BA85-2475C5755D43}" srcOrd="0" destOrd="0" presId="urn:microsoft.com/office/officeart/2005/8/layout/hProcess9"/>
    <dgm:cxn modelId="{9DD8CF51-8A51-4B77-A151-2367A023356A}" srcId="{82F495B9-A4C8-4A81-8049-C4E3F038037E}" destId="{EC3286B9-4740-444E-8069-7F6646051FFC}" srcOrd="6" destOrd="0" parTransId="{C0CF199C-7BED-44A2-A9E4-758AB46B4022}" sibTransId="{E873523C-E8C2-489D-A819-B2527D5A2E67}"/>
    <dgm:cxn modelId="{519AD757-AA1A-451C-AB58-9293443F43D7}" srcId="{82F495B9-A4C8-4A81-8049-C4E3F038037E}" destId="{4E5BA11C-E4BB-4DDC-9ABB-8112ED1E389D}" srcOrd="2" destOrd="0" parTransId="{CBA2FEA5-055F-4B34-BE01-BC3771E7A8B9}" sibTransId="{D626FF50-6AEA-4B31-AB80-460737CEAC6D}"/>
    <dgm:cxn modelId="{CD37778F-760C-4734-8672-76BE34024257}" srcId="{82F495B9-A4C8-4A81-8049-C4E3F038037E}" destId="{4CD85D6A-B24F-4D8E-93F0-13115832949C}" srcOrd="5" destOrd="0" parTransId="{4817FC39-F430-4247-B18C-B519D5F7664A}" sibTransId="{1B10428B-739D-49CC-8751-8FC12885B0F1}"/>
    <dgm:cxn modelId="{6A7304A1-B3B3-43A2-9F57-2B05BFD0CFC3}" srcId="{82F495B9-A4C8-4A81-8049-C4E3F038037E}" destId="{CB187518-B7E8-4BA5-A90C-2A565FEBC0A4}" srcOrd="4" destOrd="0" parTransId="{16AB9E16-B708-4DD7-8A42-E2633128DE01}" sibTransId="{EEF704BB-7510-4DDC-9F06-7B127849E986}"/>
    <dgm:cxn modelId="{57B85DA9-247C-48BC-8575-71D699357C88}" srcId="{82F495B9-A4C8-4A81-8049-C4E3F038037E}" destId="{B240E355-857D-488B-BCA2-6E6794581F4C}" srcOrd="0" destOrd="0" parTransId="{507DC167-475E-4BAF-9D6A-26F19907A072}" sibTransId="{175B0A92-E605-4A4A-9485-02B4C4D07137}"/>
    <dgm:cxn modelId="{3BFE04AD-4D02-4F54-A97B-473B2ACA9B2B}" type="presOf" srcId="{CB187518-B7E8-4BA5-A90C-2A565FEBC0A4}" destId="{884B0C95-A1EC-4C60-BB1D-94D6C42ACCDF}" srcOrd="0" destOrd="0" presId="urn:microsoft.com/office/officeart/2005/8/layout/hProcess9"/>
    <dgm:cxn modelId="{EB80D5BE-DA13-4E41-A2CB-8E66D23955D7}" type="presOf" srcId="{4CD85D6A-B24F-4D8E-93F0-13115832949C}" destId="{B5D57D66-DA87-4FB1-8EB3-119C102F48A2}" srcOrd="0" destOrd="0" presId="urn:microsoft.com/office/officeart/2005/8/layout/hProcess9"/>
    <dgm:cxn modelId="{752EC5C1-A1BD-4A53-8ED3-5F2426E05019}" type="presOf" srcId="{82F495B9-A4C8-4A81-8049-C4E3F038037E}" destId="{AB2E6666-B2A1-4826-BD6A-8AC87635629A}" srcOrd="0" destOrd="0" presId="urn:microsoft.com/office/officeart/2005/8/layout/hProcess9"/>
    <dgm:cxn modelId="{9A0D8EC2-7AF7-4FEE-AF69-D03556A322E7}" type="presOf" srcId="{4E5BA11C-E4BB-4DDC-9ABB-8112ED1E389D}" destId="{49EEF394-A72B-43BC-8C24-B645CC447D24}" srcOrd="0" destOrd="0" presId="urn:microsoft.com/office/officeart/2005/8/layout/hProcess9"/>
    <dgm:cxn modelId="{ACB935C3-6915-4DFE-BD83-266D965A4698}" type="presOf" srcId="{EC3286B9-4740-444E-8069-7F6646051FFC}" destId="{C8D083AE-BE12-4ECC-AC6D-C666281BCD2C}" srcOrd="0" destOrd="0" presId="urn:microsoft.com/office/officeart/2005/8/layout/hProcess9"/>
    <dgm:cxn modelId="{75B194D5-EBD6-4BD0-936F-4D5D59B2AAFB}" srcId="{82F495B9-A4C8-4A81-8049-C4E3F038037E}" destId="{00BA7FC1-10D3-472E-9788-E9E9523485D3}" srcOrd="1" destOrd="0" parTransId="{0D5B49A9-BA63-4910-8176-7B2CDFF9F3A4}" sibTransId="{C3743EFF-0504-48AE-8F31-AC9C0071A65C}"/>
    <dgm:cxn modelId="{43EE4FA8-BB9F-42DF-9EAD-A22484EDC0D4}" type="presParOf" srcId="{AB2E6666-B2A1-4826-BD6A-8AC87635629A}" destId="{E45E48BE-9C91-4CDF-BDD7-4E4F1FF22033}" srcOrd="0" destOrd="0" presId="urn:microsoft.com/office/officeart/2005/8/layout/hProcess9"/>
    <dgm:cxn modelId="{910D2E58-5E89-41F9-9DB6-A2E737094BFD}" type="presParOf" srcId="{AB2E6666-B2A1-4826-BD6A-8AC87635629A}" destId="{3F4DB052-A6F1-4EE5-BDE4-BA27F94164C6}" srcOrd="1" destOrd="0" presId="urn:microsoft.com/office/officeart/2005/8/layout/hProcess9"/>
    <dgm:cxn modelId="{126AD52B-DF37-4052-8B9C-5D8C04FD5A4D}" type="presParOf" srcId="{3F4DB052-A6F1-4EE5-BDE4-BA27F94164C6}" destId="{7768A349-611E-4514-BA85-2475C5755D43}" srcOrd="0" destOrd="0" presId="urn:microsoft.com/office/officeart/2005/8/layout/hProcess9"/>
    <dgm:cxn modelId="{D13D5FFE-0C6F-40AE-B963-5DD96A76A826}" type="presParOf" srcId="{3F4DB052-A6F1-4EE5-BDE4-BA27F94164C6}" destId="{E6484179-1229-4B7C-A850-63C1008FC3D3}" srcOrd="1" destOrd="0" presId="urn:microsoft.com/office/officeart/2005/8/layout/hProcess9"/>
    <dgm:cxn modelId="{FC00EFCB-7EA7-46DA-B510-1D7936B77A4C}" type="presParOf" srcId="{3F4DB052-A6F1-4EE5-BDE4-BA27F94164C6}" destId="{6A7894EA-CC70-4C30-99D8-81A5E41A06E0}" srcOrd="2" destOrd="0" presId="urn:microsoft.com/office/officeart/2005/8/layout/hProcess9"/>
    <dgm:cxn modelId="{DD9C5395-314E-4000-B1E6-2F3F75F077DF}" type="presParOf" srcId="{3F4DB052-A6F1-4EE5-BDE4-BA27F94164C6}" destId="{7A048BD8-0E03-47FB-A125-CE54FCE09A5E}" srcOrd="3" destOrd="0" presId="urn:microsoft.com/office/officeart/2005/8/layout/hProcess9"/>
    <dgm:cxn modelId="{21D6B946-D362-4175-8FDF-C80B04FFCA89}" type="presParOf" srcId="{3F4DB052-A6F1-4EE5-BDE4-BA27F94164C6}" destId="{49EEF394-A72B-43BC-8C24-B645CC447D24}" srcOrd="4" destOrd="0" presId="urn:microsoft.com/office/officeart/2005/8/layout/hProcess9"/>
    <dgm:cxn modelId="{F4345EE7-4585-400B-AAD8-8A69131BF358}" type="presParOf" srcId="{3F4DB052-A6F1-4EE5-BDE4-BA27F94164C6}" destId="{A9A8DC27-8B0E-4854-B098-4AB9BD399CB6}" srcOrd="5" destOrd="0" presId="urn:microsoft.com/office/officeart/2005/8/layout/hProcess9"/>
    <dgm:cxn modelId="{958F0D7C-1264-49B6-B5A5-10091B9D0E0C}" type="presParOf" srcId="{3F4DB052-A6F1-4EE5-BDE4-BA27F94164C6}" destId="{A60F1D7B-6E41-44F1-A1DC-5D09DA4EB950}" srcOrd="6" destOrd="0" presId="urn:microsoft.com/office/officeart/2005/8/layout/hProcess9"/>
    <dgm:cxn modelId="{1F1A5B93-7C9B-486F-8DC6-8797F6F5FB22}" type="presParOf" srcId="{3F4DB052-A6F1-4EE5-BDE4-BA27F94164C6}" destId="{F52B067F-8A36-4DB8-AB2B-6F5E7CF3B208}" srcOrd="7" destOrd="0" presId="urn:microsoft.com/office/officeart/2005/8/layout/hProcess9"/>
    <dgm:cxn modelId="{D2EA154E-F04F-4EDE-BAA0-79C87674ABEF}" type="presParOf" srcId="{3F4DB052-A6F1-4EE5-BDE4-BA27F94164C6}" destId="{884B0C95-A1EC-4C60-BB1D-94D6C42ACCDF}" srcOrd="8" destOrd="0" presId="urn:microsoft.com/office/officeart/2005/8/layout/hProcess9"/>
    <dgm:cxn modelId="{70539AA8-BAE2-4E85-9886-60063B36CD3D}" type="presParOf" srcId="{3F4DB052-A6F1-4EE5-BDE4-BA27F94164C6}" destId="{BBA3C4A3-CFA8-473C-9B27-4E671FA2407D}" srcOrd="9" destOrd="0" presId="urn:microsoft.com/office/officeart/2005/8/layout/hProcess9"/>
    <dgm:cxn modelId="{F4243195-C105-4ED2-91FB-E8DEA25F2CF9}" type="presParOf" srcId="{3F4DB052-A6F1-4EE5-BDE4-BA27F94164C6}" destId="{B5D57D66-DA87-4FB1-8EB3-119C102F48A2}" srcOrd="10" destOrd="0" presId="urn:microsoft.com/office/officeart/2005/8/layout/hProcess9"/>
    <dgm:cxn modelId="{3345BA50-A9CC-40AF-B7A6-11EA22D40DBD}" type="presParOf" srcId="{3F4DB052-A6F1-4EE5-BDE4-BA27F94164C6}" destId="{5EFA214B-0B4E-4404-A967-EC5BA0B40E21}" srcOrd="11" destOrd="0" presId="urn:microsoft.com/office/officeart/2005/8/layout/hProcess9"/>
    <dgm:cxn modelId="{2D2F4D8C-7332-47D7-B445-2A9C612EAB71}" type="presParOf" srcId="{3F4DB052-A6F1-4EE5-BDE4-BA27F94164C6}" destId="{C8D083AE-BE12-4ECC-AC6D-C666281BCD2C}" srcOrd="1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A30994-F6ED-461C-9257-A1EA13D2B8D0}">
      <dsp:nvSpPr>
        <dsp:cNvPr id="0" name=""/>
        <dsp:cNvSpPr/>
      </dsp:nvSpPr>
      <dsp:spPr>
        <a:xfrm>
          <a:off x="2759" y="731507"/>
          <a:ext cx="2690613" cy="103680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fr-FR" sz="3600" kern="1200" dirty="0"/>
            <a:t>Synchrone </a:t>
          </a:r>
        </a:p>
      </dsp:txBody>
      <dsp:txXfrm>
        <a:off x="2759" y="731507"/>
        <a:ext cx="2690613" cy="1036800"/>
      </dsp:txXfrm>
    </dsp:sp>
    <dsp:sp modelId="{76E15781-2010-46C7-BFC5-C03B967B1174}">
      <dsp:nvSpPr>
        <dsp:cNvPr id="0" name=""/>
        <dsp:cNvSpPr/>
      </dsp:nvSpPr>
      <dsp:spPr>
        <a:xfrm>
          <a:off x="2759" y="1768307"/>
          <a:ext cx="2690613" cy="1581120"/>
        </a:xfrm>
        <a:prstGeom prst="rect">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endParaRPr lang="fr-FR" sz="3600" kern="1200"/>
        </a:p>
        <a:p>
          <a:pPr marL="285750" lvl="1" indent="-285750" algn="l" defTabSz="1600200">
            <a:lnSpc>
              <a:spcPct val="90000"/>
            </a:lnSpc>
            <a:spcBef>
              <a:spcPct val="0"/>
            </a:spcBef>
            <a:spcAft>
              <a:spcPct val="15000"/>
            </a:spcAft>
            <a:buChar char="•"/>
          </a:pPr>
          <a:endParaRPr lang="fr-FR" sz="3600" kern="1200"/>
        </a:p>
      </dsp:txBody>
      <dsp:txXfrm>
        <a:off x="2759" y="1768307"/>
        <a:ext cx="2690613" cy="1581120"/>
      </dsp:txXfrm>
    </dsp:sp>
    <dsp:sp modelId="{84C4C991-7492-4F13-B8E3-2745F82A14E2}">
      <dsp:nvSpPr>
        <dsp:cNvPr id="0" name=""/>
        <dsp:cNvSpPr/>
      </dsp:nvSpPr>
      <dsp:spPr>
        <a:xfrm>
          <a:off x="3070059" y="731507"/>
          <a:ext cx="2690613" cy="103680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fr-FR" sz="3600" kern="1200" dirty="0"/>
            <a:t>Asynchrone</a:t>
          </a:r>
        </a:p>
      </dsp:txBody>
      <dsp:txXfrm>
        <a:off x="3070059" y="731507"/>
        <a:ext cx="2690613" cy="1036800"/>
      </dsp:txXfrm>
    </dsp:sp>
    <dsp:sp modelId="{EED6BBFE-0AFD-4385-BD65-9A0DDD2C6C57}">
      <dsp:nvSpPr>
        <dsp:cNvPr id="0" name=""/>
        <dsp:cNvSpPr/>
      </dsp:nvSpPr>
      <dsp:spPr>
        <a:xfrm>
          <a:off x="3070059" y="1768307"/>
          <a:ext cx="2690613" cy="1581120"/>
        </a:xfrm>
        <a:prstGeom prst="rect">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endParaRPr lang="fr-FR" sz="3600" kern="1200"/>
        </a:p>
        <a:p>
          <a:pPr marL="285750" lvl="1" indent="-285750" algn="l" defTabSz="1600200">
            <a:lnSpc>
              <a:spcPct val="90000"/>
            </a:lnSpc>
            <a:spcBef>
              <a:spcPct val="0"/>
            </a:spcBef>
            <a:spcAft>
              <a:spcPct val="15000"/>
            </a:spcAft>
            <a:buChar char="•"/>
          </a:pPr>
          <a:endParaRPr lang="fr-FR" sz="3600" kern="1200"/>
        </a:p>
      </dsp:txBody>
      <dsp:txXfrm>
        <a:off x="3070059" y="1768307"/>
        <a:ext cx="2690613" cy="1581120"/>
      </dsp:txXfrm>
    </dsp:sp>
    <dsp:sp modelId="{52EF5BEA-C52D-452F-B585-FE50768050E7}">
      <dsp:nvSpPr>
        <dsp:cNvPr id="0" name=""/>
        <dsp:cNvSpPr/>
      </dsp:nvSpPr>
      <dsp:spPr>
        <a:xfrm>
          <a:off x="6137359" y="731507"/>
          <a:ext cx="2690613" cy="103680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fr-FR" sz="3600" kern="1200" dirty="0"/>
            <a:t>Hybride</a:t>
          </a:r>
        </a:p>
      </dsp:txBody>
      <dsp:txXfrm>
        <a:off x="6137359" y="731507"/>
        <a:ext cx="2690613" cy="1036800"/>
      </dsp:txXfrm>
    </dsp:sp>
    <dsp:sp modelId="{A3F6B224-F94D-44F1-B7B2-DE05CE28EAA2}">
      <dsp:nvSpPr>
        <dsp:cNvPr id="0" name=""/>
        <dsp:cNvSpPr/>
      </dsp:nvSpPr>
      <dsp:spPr>
        <a:xfrm>
          <a:off x="6137359" y="1768307"/>
          <a:ext cx="2690613" cy="1581120"/>
        </a:xfrm>
        <a:prstGeom prst="rect">
          <a:avLst/>
        </a:prstGeom>
        <a:solidFill>
          <a:schemeClr val="accent2">
            <a:alpha val="90000"/>
            <a:tint val="40000"/>
            <a:hueOff val="0"/>
            <a:satOff val="0"/>
            <a:lumOff val="0"/>
            <a:alphaOff val="0"/>
          </a:schemeClr>
        </a:solidFill>
        <a:ln w="1905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endParaRPr lang="fr-FR" sz="3600" kern="1200"/>
        </a:p>
        <a:p>
          <a:pPr marL="285750" lvl="1" indent="-285750" algn="l" defTabSz="1600200">
            <a:lnSpc>
              <a:spcPct val="90000"/>
            </a:lnSpc>
            <a:spcBef>
              <a:spcPct val="0"/>
            </a:spcBef>
            <a:spcAft>
              <a:spcPct val="15000"/>
            </a:spcAft>
            <a:buChar char="•"/>
          </a:pPr>
          <a:endParaRPr lang="fr-FR" sz="3600" kern="1200"/>
        </a:p>
      </dsp:txBody>
      <dsp:txXfrm>
        <a:off x="6137359" y="1768307"/>
        <a:ext cx="2690613" cy="1581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5E48BE-9C91-4CDF-BDD7-4E4F1FF22033}">
      <dsp:nvSpPr>
        <dsp:cNvPr id="0" name=""/>
        <dsp:cNvSpPr/>
      </dsp:nvSpPr>
      <dsp:spPr>
        <a:xfrm>
          <a:off x="0" y="0"/>
          <a:ext cx="11325219" cy="4274609"/>
        </a:xfrm>
        <a:prstGeom prst="rightArrow">
          <a:avLst/>
        </a:prstGeom>
        <a:solidFill>
          <a:schemeClr val="tx2">
            <a:lumMod val="10000"/>
            <a:lumOff val="90000"/>
          </a:schemeClr>
        </a:solidFill>
        <a:ln>
          <a:noFill/>
        </a:ln>
        <a:effectLst/>
      </dsp:spPr>
      <dsp:style>
        <a:lnRef idx="0">
          <a:scrgbClr r="0" g="0" b="0"/>
        </a:lnRef>
        <a:fillRef idx="1">
          <a:scrgbClr r="0" g="0" b="0"/>
        </a:fillRef>
        <a:effectRef idx="0">
          <a:scrgbClr r="0" g="0" b="0"/>
        </a:effectRef>
        <a:fontRef idx="minor"/>
      </dsp:style>
    </dsp:sp>
    <dsp:sp modelId="{7768A349-611E-4514-BA85-2475C5755D43}">
      <dsp:nvSpPr>
        <dsp:cNvPr id="0" name=""/>
        <dsp:cNvSpPr/>
      </dsp:nvSpPr>
      <dsp:spPr>
        <a:xfrm>
          <a:off x="3374" y="1282382"/>
          <a:ext cx="1536939" cy="170984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t>Public cible</a:t>
          </a:r>
        </a:p>
      </dsp:txBody>
      <dsp:txXfrm>
        <a:off x="78401" y="1357409"/>
        <a:ext cx="1386885" cy="1559789"/>
      </dsp:txXfrm>
    </dsp:sp>
    <dsp:sp modelId="{6A7894EA-CC70-4C30-99D8-81A5E41A06E0}">
      <dsp:nvSpPr>
        <dsp:cNvPr id="0" name=""/>
        <dsp:cNvSpPr/>
      </dsp:nvSpPr>
      <dsp:spPr>
        <a:xfrm>
          <a:off x="1633630" y="1282382"/>
          <a:ext cx="1536939" cy="1709843"/>
        </a:xfrm>
        <a:prstGeom prst="round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t>Compétences visées</a:t>
          </a:r>
        </a:p>
      </dsp:txBody>
      <dsp:txXfrm>
        <a:off x="1708657" y="1357409"/>
        <a:ext cx="1386885" cy="1559789"/>
      </dsp:txXfrm>
    </dsp:sp>
    <dsp:sp modelId="{49EEF394-A72B-43BC-8C24-B645CC447D24}">
      <dsp:nvSpPr>
        <dsp:cNvPr id="0" name=""/>
        <dsp:cNvSpPr/>
      </dsp:nvSpPr>
      <dsp:spPr>
        <a:xfrm>
          <a:off x="3263886" y="1282382"/>
          <a:ext cx="1536939" cy="1709843"/>
        </a:xfrm>
        <a:prstGeom prst="round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t>Objectifs d’apprentissage</a:t>
          </a:r>
        </a:p>
      </dsp:txBody>
      <dsp:txXfrm>
        <a:off x="3338913" y="1357409"/>
        <a:ext cx="1386885" cy="1559789"/>
      </dsp:txXfrm>
    </dsp:sp>
    <dsp:sp modelId="{A60F1D7B-6E41-44F1-A1DC-5D09DA4EB950}">
      <dsp:nvSpPr>
        <dsp:cNvPr id="0" name=""/>
        <dsp:cNvSpPr/>
      </dsp:nvSpPr>
      <dsp:spPr>
        <a:xfrm>
          <a:off x="4894142" y="1282382"/>
          <a:ext cx="1536939" cy="170984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t>Prérequis</a:t>
          </a:r>
        </a:p>
      </dsp:txBody>
      <dsp:txXfrm>
        <a:off x="4969169" y="1357409"/>
        <a:ext cx="1386885" cy="1559789"/>
      </dsp:txXfrm>
    </dsp:sp>
    <dsp:sp modelId="{884B0C95-A1EC-4C60-BB1D-94D6C42ACCDF}">
      <dsp:nvSpPr>
        <dsp:cNvPr id="0" name=""/>
        <dsp:cNvSpPr/>
      </dsp:nvSpPr>
      <dsp:spPr>
        <a:xfrm>
          <a:off x="6524399" y="1282382"/>
          <a:ext cx="1536939" cy="170984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t>Planification</a:t>
          </a:r>
          <a:r>
            <a:rPr lang="fr-FR" sz="1500" kern="1200" dirty="0"/>
            <a:t> </a:t>
          </a:r>
        </a:p>
        <a:p>
          <a:pPr marL="0" lvl="0" indent="0" algn="ctr" defTabSz="666750">
            <a:lnSpc>
              <a:spcPct val="90000"/>
            </a:lnSpc>
            <a:spcBef>
              <a:spcPct val="0"/>
            </a:spcBef>
            <a:spcAft>
              <a:spcPct val="35000"/>
            </a:spcAft>
            <a:buNone/>
          </a:pPr>
          <a:r>
            <a:rPr lang="fr-FR" sz="1500" kern="1200" dirty="0"/>
            <a:t>(séquences et séances)</a:t>
          </a:r>
        </a:p>
      </dsp:txBody>
      <dsp:txXfrm>
        <a:off x="6599426" y="1357409"/>
        <a:ext cx="1386885" cy="1559789"/>
      </dsp:txXfrm>
    </dsp:sp>
    <dsp:sp modelId="{B5D57D66-DA87-4FB1-8EB3-119C102F48A2}">
      <dsp:nvSpPr>
        <dsp:cNvPr id="0" name=""/>
        <dsp:cNvSpPr/>
      </dsp:nvSpPr>
      <dsp:spPr>
        <a:xfrm>
          <a:off x="8154655" y="1282382"/>
          <a:ext cx="1536939" cy="170984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t>Activités</a:t>
          </a:r>
        </a:p>
        <a:p>
          <a:pPr marL="0" lvl="0" indent="0" algn="ctr" defTabSz="666750">
            <a:lnSpc>
              <a:spcPct val="90000"/>
            </a:lnSpc>
            <a:spcBef>
              <a:spcPct val="0"/>
            </a:spcBef>
            <a:spcAft>
              <a:spcPct val="35000"/>
            </a:spcAft>
            <a:buNone/>
          </a:pPr>
          <a:r>
            <a:rPr lang="fr-FR" sz="1500" b="1" kern="1200" dirty="0"/>
            <a:t>Outils</a:t>
          </a:r>
        </a:p>
        <a:p>
          <a:pPr marL="0" lvl="0" indent="0" algn="ctr" defTabSz="666750">
            <a:lnSpc>
              <a:spcPct val="90000"/>
            </a:lnSpc>
            <a:spcBef>
              <a:spcPct val="0"/>
            </a:spcBef>
            <a:spcAft>
              <a:spcPct val="35000"/>
            </a:spcAft>
            <a:buNone/>
          </a:pPr>
          <a:r>
            <a:rPr lang="fr-FR" sz="1500" b="1" kern="1200" dirty="0"/>
            <a:t>supports</a:t>
          </a:r>
        </a:p>
      </dsp:txBody>
      <dsp:txXfrm>
        <a:off x="8229682" y="1357409"/>
        <a:ext cx="1386885" cy="1559789"/>
      </dsp:txXfrm>
    </dsp:sp>
    <dsp:sp modelId="{C8D083AE-BE12-4ECC-AC6D-C666281BCD2C}">
      <dsp:nvSpPr>
        <dsp:cNvPr id="0" name=""/>
        <dsp:cNvSpPr/>
      </dsp:nvSpPr>
      <dsp:spPr>
        <a:xfrm>
          <a:off x="9784911" y="1282382"/>
          <a:ext cx="1536939" cy="170984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b="1" kern="1200" dirty="0"/>
            <a:t>Évaluation</a:t>
          </a:r>
        </a:p>
      </dsp:txBody>
      <dsp:txXfrm>
        <a:off x="9859938" y="1357409"/>
        <a:ext cx="1386885" cy="155978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4A923B-C46C-423B-9934-004BC7F3D299}" type="datetimeFigureOut">
              <a:rPr lang="fr-FR" smtClean="0"/>
              <a:t>15/09/2026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62E04F-9019-493A-B5DE-42A273FC0869}" type="slidenum">
              <a:rPr lang="fr-FR" smtClean="0"/>
              <a:t>‹N°›</a:t>
            </a:fld>
            <a:endParaRPr lang="fr-FR"/>
          </a:p>
        </p:txBody>
      </p:sp>
    </p:spTree>
    <p:extLst>
      <p:ext uri="{BB962C8B-B14F-4D97-AF65-F5344CB8AC3E}">
        <p14:creationId xmlns:p14="http://schemas.microsoft.com/office/powerpoint/2010/main" val="2838190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062E04F-9019-493A-B5DE-42A273FC0869}" type="slidenum">
              <a:rPr lang="fr-FR" smtClean="0"/>
              <a:t>1</a:t>
            </a:fld>
            <a:endParaRPr lang="fr-FR"/>
          </a:p>
        </p:txBody>
      </p:sp>
    </p:spTree>
    <p:extLst>
      <p:ext uri="{BB962C8B-B14F-4D97-AF65-F5344CB8AC3E}">
        <p14:creationId xmlns:p14="http://schemas.microsoft.com/office/powerpoint/2010/main" val="1269360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062E04F-9019-493A-B5DE-42A273FC0869}" type="slidenum">
              <a:rPr lang="fr-FR" smtClean="0"/>
              <a:t>2</a:t>
            </a:fld>
            <a:endParaRPr lang="fr-FR"/>
          </a:p>
        </p:txBody>
      </p:sp>
    </p:spTree>
    <p:extLst>
      <p:ext uri="{BB962C8B-B14F-4D97-AF65-F5344CB8AC3E}">
        <p14:creationId xmlns:p14="http://schemas.microsoft.com/office/powerpoint/2010/main" val="540814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Exemple d’OP :</a:t>
            </a:r>
            <a:r>
              <a:rPr lang="fr-FR" sz="1200" dirty="0"/>
              <a:t>Identifier 3 types de sols - Calculer un rendement</a:t>
            </a:r>
          </a:p>
          <a:p>
            <a:endParaRPr lang="fr-FR" dirty="0"/>
          </a:p>
        </p:txBody>
      </p:sp>
      <p:sp>
        <p:nvSpPr>
          <p:cNvPr id="4" name="Espace réservé du numéro de diapositive 3"/>
          <p:cNvSpPr>
            <a:spLocks noGrp="1"/>
          </p:cNvSpPr>
          <p:nvPr>
            <p:ph type="sldNum" sz="quarter" idx="5"/>
          </p:nvPr>
        </p:nvSpPr>
        <p:spPr/>
        <p:txBody>
          <a:bodyPr/>
          <a:lstStyle/>
          <a:p>
            <a:fld id="{F062E04F-9019-493A-B5DE-42A273FC0869}" type="slidenum">
              <a:rPr lang="fr-FR" smtClean="0"/>
              <a:t>14</a:t>
            </a:fld>
            <a:endParaRPr lang="fr-FR"/>
          </a:p>
        </p:txBody>
      </p:sp>
    </p:spTree>
    <p:extLst>
      <p:ext uri="{BB962C8B-B14F-4D97-AF65-F5344CB8AC3E}">
        <p14:creationId xmlns:p14="http://schemas.microsoft.com/office/powerpoint/2010/main" val="2121221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L’objectif n’est pas une fin en soi, c’est une brique qui construit la compétence globale,</a:t>
            </a:r>
          </a:p>
        </p:txBody>
      </p:sp>
      <p:sp>
        <p:nvSpPr>
          <p:cNvPr id="4" name="Espace réservé du numéro de diapositive 3"/>
          <p:cNvSpPr>
            <a:spLocks noGrp="1"/>
          </p:cNvSpPr>
          <p:nvPr>
            <p:ph type="sldNum" sz="quarter" idx="5"/>
          </p:nvPr>
        </p:nvSpPr>
        <p:spPr/>
        <p:txBody>
          <a:bodyPr/>
          <a:lstStyle/>
          <a:p>
            <a:fld id="{F062E04F-9019-493A-B5DE-42A273FC0869}" type="slidenum">
              <a:rPr lang="fr-FR" smtClean="0"/>
              <a:t>19</a:t>
            </a:fld>
            <a:endParaRPr lang="fr-FR"/>
          </a:p>
        </p:txBody>
      </p:sp>
    </p:spTree>
    <p:extLst>
      <p:ext uri="{BB962C8B-B14F-4D97-AF65-F5344CB8AC3E}">
        <p14:creationId xmlns:p14="http://schemas.microsoft.com/office/powerpoint/2010/main" val="2669503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2409A3-E468-7668-2115-8AE20AA8557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F4ECE8E-C3FC-2E1B-1DB4-59E3994A49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32E12A7-1259-3B32-C7AB-CB7AAA7BE031}"/>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D3F35591-826F-7929-AD4D-E930B463628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5755623-319B-A1AF-AE8E-7D9676320BDF}"/>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2762400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B9D9BA-7ADA-9384-9F12-525339B8BA25}"/>
              </a:ext>
            </a:extLst>
          </p:cNvPr>
          <p:cNvSpPr/>
          <p:nvPr userDrawn="1"/>
        </p:nvSpPr>
        <p:spPr>
          <a:xfrm>
            <a:off x="11930332" y="0"/>
            <a:ext cx="261668" cy="6858000"/>
          </a:xfrm>
          <a:prstGeom prst="rect">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itre 1">
            <a:extLst>
              <a:ext uri="{FF2B5EF4-FFF2-40B4-BE49-F238E27FC236}">
                <a16:creationId xmlns:a16="http://schemas.microsoft.com/office/drawing/2014/main" id="{E08F79AF-30DA-2BA5-F5F6-482162248F15}"/>
              </a:ext>
            </a:extLst>
          </p:cNvPr>
          <p:cNvSpPr>
            <a:spLocks noGrp="1"/>
          </p:cNvSpPr>
          <p:nvPr>
            <p:ph type="title"/>
          </p:nvPr>
        </p:nvSpPr>
        <p:spPr>
          <a:xfrm>
            <a:off x="838200" y="365125"/>
            <a:ext cx="10515600" cy="1325563"/>
          </a:xfrm>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fr-FR" dirty="0"/>
              <a:t>Modifiez le style du titre</a:t>
            </a:r>
          </a:p>
        </p:txBody>
      </p:sp>
      <p:sp>
        <p:nvSpPr>
          <p:cNvPr id="9" name="Espace réservé du contenu 2">
            <a:extLst>
              <a:ext uri="{FF2B5EF4-FFF2-40B4-BE49-F238E27FC236}">
                <a16:creationId xmlns:a16="http://schemas.microsoft.com/office/drawing/2014/main" id="{71DC233E-2410-B3D0-FD93-060A6A206B0A}"/>
              </a:ext>
            </a:extLst>
          </p:cNvPr>
          <p:cNvSpPr>
            <a:spLocks noGrp="1"/>
          </p:cNvSpPr>
          <p:nvPr>
            <p:ph idx="1"/>
          </p:nvPr>
        </p:nvSpPr>
        <p:spPr>
          <a:xfrm>
            <a:off x="838200" y="1825625"/>
            <a:ext cx="10515600" cy="4351338"/>
          </a:xfrm>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vl2pPr>
              <a:defRPr>
                <a:latin typeface="Calibri" panose="020F0502020204030204" pitchFamily="34" charset="0"/>
                <a:ea typeface="Calibri" panose="020F0502020204030204" pitchFamily="34" charset="0"/>
                <a:cs typeface="Calibri" panose="020F0502020204030204" pitchFamily="34" charset="0"/>
              </a:defRPr>
            </a:lvl2pPr>
            <a:lvl3pPr>
              <a:defRPr>
                <a:latin typeface="Calibri" panose="020F0502020204030204" pitchFamily="34" charset="0"/>
                <a:ea typeface="Calibri" panose="020F0502020204030204" pitchFamily="34" charset="0"/>
                <a:cs typeface="Calibri" panose="020F0502020204030204" pitchFamily="34" charset="0"/>
              </a:defRPr>
            </a:lvl3pPr>
            <a:lvl4pPr>
              <a:defRPr>
                <a:latin typeface="Calibri" panose="020F0502020204030204" pitchFamily="34" charset="0"/>
                <a:ea typeface="Calibri" panose="020F0502020204030204" pitchFamily="34" charset="0"/>
                <a:cs typeface="Calibri" panose="020F0502020204030204" pitchFamily="34" charset="0"/>
              </a:defRPr>
            </a:lvl4pPr>
            <a:lvl5pPr>
              <a:defRPr>
                <a:latin typeface="Calibri" panose="020F0502020204030204" pitchFamily="34" charset="0"/>
                <a:ea typeface="Calibri" panose="020F0502020204030204" pitchFamily="34" charset="0"/>
                <a:cs typeface="Calibri" panose="020F050202020403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467984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B9D9BA-7ADA-9384-9F12-525339B8BA25}"/>
              </a:ext>
            </a:extLst>
          </p:cNvPr>
          <p:cNvSpPr/>
          <p:nvPr userDrawn="1"/>
        </p:nvSpPr>
        <p:spPr>
          <a:xfrm>
            <a:off x="11930332" y="0"/>
            <a:ext cx="261668" cy="68580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itre 1">
            <a:extLst>
              <a:ext uri="{FF2B5EF4-FFF2-40B4-BE49-F238E27FC236}">
                <a16:creationId xmlns:a16="http://schemas.microsoft.com/office/drawing/2014/main" id="{E08F79AF-30DA-2BA5-F5F6-482162248F15}"/>
              </a:ext>
            </a:extLst>
          </p:cNvPr>
          <p:cNvSpPr>
            <a:spLocks noGrp="1"/>
          </p:cNvSpPr>
          <p:nvPr>
            <p:ph type="title"/>
          </p:nvPr>
        </p:nvSpPr>
        <p:spPr>
          <a:xfrm>
            <a:off x="838200" y="365125"/>
            <a:ext cx="10515600" cy="1325563"/>
          </a:xfrm>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fr-FR" dirty="0"/>
              <a:t>Modifiez le style du titre</a:t>
            </a:r>
          </a:p>
        </p:txBody>
      </p:sp>
      <p:sp>
        <p:nvSpPr>
          <p:cNvPr id="9" name="Espace réservé du contenu 2">
            <a:extLst>
              <a:ext uri="{FF2B5EF4-FFF2-40B4-BE49-F238E27FC236}">
                <a16:creationId xmlns:a16="http://schemas.microsoft.com/office/drawing/2014/main" id="{71DC233E-2410-B3D0-FD93-060A6A206B0A}"/>
              </a:ext>
            </a:extLst>
          </p:cNvPr>
          <p:cNvSpPr>
            <a:spLocks noGrp="1"/>
          </p:cNvSpPr>
          <p:nvPr>
            <p:ph idx="1"/>
          </p:nvPr>
        </p:nvSpPr>
        <p:spPr>
          <a:xfrm>
            <a:off x="838200" y="1825625"/>
            <a:ext cx="10515600" cy="4351338"/>
          </a:xfrm>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vl2pPr>
              <a:defRPr>
                <a:latin typeface="Calibri" panose="020F0502020204030204" pitchFamily="34" charset="0"/>
                <a:ea typeface="Calibri" panose="020F0502020204030204" pitchFamily="34" charset="0"/>
                <a:cs typeface="Calibri" panose="020F0502020204030204" pitchFamily="34" charset="0"/>
              </a:defRPr>
            </a:lvl2pPr>
            <a:lvl3pPr>
              <a:defRPr>
                <a:latin typeface="Calibri" panose="020F0502020204030204" pitchFamily="34" charset="0"/>
                <a:ea typeface="Calibri" panose="020F0502020204030204" pitchFamily="34" charset="0"/>
                <a:cs typeface="Calibri" panose="020F0502020204030204" pitchFamily="34" charset="0"/>
              </a:defRPr>
            </a:lvl3pPr>
            <a:lvl4pPr>
              <a:defRPr>
                <a:latin typeface="Calibri" panose="020F0502020204030204" pitchFamily="34" charset="0"/>
                <a:ea typeface="Calibri" panose="020F0502020204030204" pitchFamily="34" charset="0"/>
                <a:cs typeface="Calibri" panose="020F0502020204030204" pitchFamily="34" charset="0"/>
              </a:defRPr>
            </a:lvl4pPr>
            <a:lvl5pPr>
              <a:defRPr>
                <a:latin typeface="Calibri" panose="020F0502020204030204" pitchFamily="34" charset="0"/>
                <a:ea typeface="Calibri" panose="020F0502020204030204" pitchFamily="34" charset="0"/>
                <a:cs typeface="Calibri" panose="020F050202020403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707018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88564F-796B-3DF9-EA50-14BC91F1FCE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6E28D88-613C-2D19-4FAB-1C3444108FAF}"/>
              </a:ext>
            </a:extLst>
          </p:cNvPr>
          <p:cNvSpPr>
            <a:spLocks noGrp="1"/>
          </p:cNvSpPr>
          <p:nvPr>
            <p:ph idx="1"/>
          </p:nvPr>
        </p:nvSpPr>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F9C56B6-079C-F523-FC2C-13692B98C32E}"/>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41D735BB-0540-BE67-39D8-959B2FFFC3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22A24C2-213D-6DAF-715E-6E775F80D298}"/>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3444813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971BBE-97EE-F2D7-D749-CFE3A9008F1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49854F0-20EB-3E0E-7F91-0EBE9B1B33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67F054A-DF81-A1C8-B557-77EB43DB4271}"/>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177E6697-6C11-B486-B1AD-6B54BF99CC3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491A5A6-80F9-5EE0-9C56-986DB74C6DBD}"/>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3680599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37C9C6-0D02-F065-F571-4F6F9A7C99B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0D4FFEA-AD58-E4FA-BCE3-6547282309A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1DF1BC8-EEEC-D001-DBFF-B90C1CCA5DB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2A683A-9261-3BC9-4C71-378DA26ECEF8}"/>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6" name="Espace réservé du pied de page 5">
            <a:extLst>
              <a:ext uri="{FF2B5EF4-FFF2-40B4-BE49-F238E27FC236}">
                <a16:creationId xmlns:a16="http://schemas.microsoft.com/office/drawing/2014/main" id="{97BCD6AB-88CE-4B36-BE21-BAE72B121C6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CA5696D-B7B9-3EA3-564D-A37BE93C61F8}"/>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1688182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F1C56A-2DAC-FAD8-6542-C6851D67C62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92DBCF5-5491-369A-A988-B97E2F3D44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FCDE85D-BD7C-0927-E0D8-C49683C82F7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EA9CEE1-FDE4-010A-496B-447DD6E297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0F36BE5-1818-6C95-C0AF-CFF0AEA4803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493EEAE-5897-D203-89B6-343A65D7928E}"/>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8" name="Espace réservé du pied de page 7">
            <a:extLst>
              <a:ext uri="{FF2B5EF4-FFF2-40B4-BE49-F238E27FC236}">
                <a16:creationId xmlns:a16="http://schemas.microsoft.com/office/drawing/2014/main" id="{F62739EE-7A9D-49E2-93DD-33363BCFC5A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45A7266-B948-83C8-C22C-87D150B73750}"/>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1359968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0A823F-F75D-39BE-BD24-98C89B107E4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069FABD-A8EF-AF0F-85A4-E9CCBBC29BF6}"/>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4" name="Espace réservé du pied de page 3">
            <a:extLst>
              <a:ext uri="{FF2B5EF4-FFF2-40B4-BE49-F238E27FC236}">
                <a16:creationId xmlns:a16="http://schemas.microsoft.com/office/drawing/2014/main" id="{632AA41E-6F70-4787-6A15-EE74F8549CE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D5EAE62-DC43-99FC-744D-BFB89EB78163}"/>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1246113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CB1FC5B-411F-861B-54CF-9FAA5F790009}"/>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3" name="Espace réservé du pied de page 2">
            <a:extLst>
              <a:ext uri="{FF2B5EF4-FFF2-40B4-BE49-F238E27FC236}">
                <a16:creationId xmlns:a16="http://schemas.microsoft.com/office/drawing/2014/main" id="{BE84B0E8-9CC4-D8C6-8991-6F3C998FEC95}"/>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0BBCB3E-8ABC-8073-26F4-5ACE67B87082}"/>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3505157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4692C0-3AF9-4189-187D-93328C6E57B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06566FF-0B1B-77EA-3EA0-C0C7A894F8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F416445-D043-782D-5DEC-6F175AB417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C6F0D48-CCE0-21B4-81FF-8E8F75487077}"/>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6" name="Espace réservé du pied de page 5">
            <a:extLst>
              <a:ext uri="{FF2B5EF4-FFF2-40B4-BE49-F238E27FC236}">
                <a16:creationId xmlns:a16="http://schemas.microsoft.com/office/drawing/2014/main" id="{DB777AB8-FC5F-ABF9-0A4E-5A076C50320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82B6732-CEF0-935D-4235-CD34F09E2BF0}"/>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1603524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AA52B4-7EA2-7484-0E70-2D32520D278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CEA27B9-7DDD-2B48-8AE6-01D38B1CF1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2864B81-AC6D-5CFF-F937-FBB05D778F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5D8F3C7-D4CB-2238-EABA-31048CAF1367}"/>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6" name="Espace réservé du pied de page 5">
            <a:extLst>
              <a:ext uri="{FF2B5EF4-FFF2-40B4-BE49-F238E27FC236}">
                <a16:creationId xmlns:a16="http://schemas.microsoft.com/office/drawing/2014/main" id="{94B49C0F-77E9-6AF4-1C38-C53A8439E4B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7DF9D3D-DF64-4B2D-D04E-1462BD6C5CFF}"/>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2063497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FDCEF4-3186-DDE7-774A-DBB2C2B8F76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8E77F9A-8620-D245-26AE-70FEF415030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63AC0F8-3414-6352-EC98-CBBC7B7323F2}"/>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72097096-E366-ADEF-C27A-8888D9F2CB4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87186EA-9A56-C001-0071-D0E12A3DFD71}"/>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18562677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76C7889-B5BB-254F-B0C2-91A38C80C05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744EE7B-6E6F-1AF6-1275-EB020B9E642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45049E-9312-E940-93C1-A49A6AEDD84A}"/>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BF66DC3A-B1BB-70A3-57F1-FDF6A7F4F41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9B0F140-EA28-7DBC-5DF3-48F0E25CACE4}"/>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3627816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6FBAF0F-61C4-21A8-ACF0-E661F0BE0B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90A5297-A73D-C37E-035C-D9E67B8D4D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FC0FE0D-E6C3-723C-BE29-930851700B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57FBB58-03E0-43B9-8B34-CF4530A77CF3}"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0E7E19A4-EDF0-A8B8-04C5-124D4A2D9C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D6A67CD-B0B8-C771-EC23-1BEA514EC4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B78DAA-4367-4125-8013-AE35C5CCC8B1}" type="slidenum">
              <a:rPr lang="fr-FR" smtClean="0"/>
              <a:t>‹N°›</a:t>
            </a:fld>
            <a:endParaRPr lang="fr-FR"/>
          </a:p>
        </p:txBody>
      </p:sp>
    </p:spTree>
    <p:extLst>
      <p:ext uri="{BB962C8B-B14F-4D97-AF65-F5344CB8AC3E}">
        <p14:creationId xmlns:p14="http://schemas.microsoft.com/office/powerpoint/2010/main" val="345314714"/>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FAC5B7-1659-137B-BBF3-AB5DDA482D13}"/>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3257D416-EEC9-98E2-E9A7-E1067631FCC9}"/>
              </a:ext>
            </a:extLst>
          </p:cNvPr>
          <p:cNvSpPr>
            <a:spLocks noGrp="1"/>
          </p:cNvSpPr>
          <p:nvPr>
            <p:ph type="subTitle" idx="1"/>
          </p:nvPr>
        </p:nvSpPr>
        <p:spPr/>
        <p:txBody>
          <a:bodyPr/>
          <a:lstStyle/>
          <a:p>
            <a:endParaRPr lang="fr-FR"/>
          </a:p>
        </p:txBody>
      </p:sp>
      <p:pic>
        <p:nvPicPr>
          <p:cNvPr id="5" name="Image 4">
            <a:extLst>
              <a:ext uri="{FF2B5EF4-FFF2-40B4-BE49-F238E27FC236}">
                <a16:creationId xmlns:a16="http://schemas.microsoft.com/office/drawing/2014/main" id="{629ACDA4-12E0-4AE7-3094-6DC8C79364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ZoneTexte 5">
            <a:extLst>
              <a:ext uri="{FF2B5EF4-FFF2-40B4-BE49-F238E27FC236}">
                <a16:creationId xmlns:a16="http://schemas.microsoft.com/office/drawing/2014/main" id="{AE84E652-726C-B8A7-8296-E178A75F138B}"/>
              </a:ext>
            </a:extLst>
          </p:cNvPr>
          <p:cNvSpPr txBox="1"/>
          <p:nvPr/>
        </p:nvSpPr>
        <p:spPr>
          <a:xfrm>
            <a:off x="460575" y="2397948"/>
            <a:ext cx="7065034" cy="2062103"/>
          </a:xfrm>
          <a:prstGeom prst="rect">
            <a:avLst/>
          </a:prstGeom>
          <a:noFill/>
        </p:spPr>
        <p:txBody>
          <a:bodyPr wrap="square" rtlCol="0">
            <a:spAutoFit/>
          </a:bodyPr>
          <a:lstStyle/>
          <a:p>
            <a:r>
              <a:rPr lang="fr-FR" sz="3200" dirty="0">
                <a:solidFill>
                  <a:schemeClr val="bg1"/>
                </a:solidFill>
                <a:latin typeface="Arial" panose="020B0604020202020204" pitchFamily="34" charset="0"/>
                <a:cs typeface="Arial" panose="020B0604020202020204" pitchFamily="34" charset="0"/>
              </a:rPr>
              <a:t>Scénario Pédagogique :</a:t>
            </a:r>
          </a:p>
          <a:p>
            <a:pPr marL="914400" lvl="1" indent="-457200">
              <a:buFont typeface="Arial" panose="020B0604020202020204" pitchFamily="34" charset="0"/>
              <a:buChar char="•"/>
            </a:pPr>
            <a:r>
              <a:rPr lang="fr-FR" sz="3200" dirty="0">
                <a:solidFill>
                  <a:schemeClr val="bg1"/>
                </a:solidFill>
                <a:latin typeface="Arial" panose="020B0604020202020204" pitchFamily="34" charset="0"/>
                <a:cs typeface="Arial" panose="020B0604020202020204" pitchFamily="34" charset="0"/>
              </a:rPr>
              <a:t>Séquence et séance </a:t>
            </a:r>
          </a:p>
          <a:p>
            <a:pPr marL="914400" lvl="1" indent="-457200">
              <a:buFont typeface="Arial" panose="020B0604020202020204" pitchFamily="34" charset="0"/>
              <a:buChar char="•"/>
            </a:pPr>
            <a:r>
              <a:rPr lang="fr-FR" sz="3200" dirty="0">
                <a:solidFill>
                  <a:schemeClr val="bg1"/>
                </a:solidFill>
                <a:latin typeface="Arial" panose="020B0604020202020204" pitchFamily="34" charset="0"/>
                <a:cs typeface="Arial" panose="020B0604020202020204" pitchFamily="34" charset="0"/>
              </a:rPr>
              <a:t>Compétences</a:t>
            </a:r>
          </a:p>
          <a:p>
            <a:pPr marL="914400" lvl="1" indent="-457200">
              <a:buFont typeface="Arial" panose="020B0604020202020204" pitchFamily="34" charset="0"/>
              <a:buChar char="•"/>
            </a:pPr>
            <a:r>
              <a:rPr lang="fr-FR" sz="3200" dirty="0">
                <a:solidFill>
                  <a:schemeClr val="bg1"/>
                </a:solidFill>
                <a:latin typeface="Arial" panose="020B0604020202020204" pitchFamily="34" charset="0"/>
                <a:cs typeface="Arial" panose="020B0604020202020204" pitchFamily="34" charset="0"/>
              </a:rPr>
              <a:t>Objectifs pédagogiques</a:t>
            </a:r>
          </a:p>
        </p:txBody>
      </p:sp>
    </p:spTree>
    <p:extLst>
      <p:ext uri="{BB962C8B-B14F-4D97-AF65-F5344CB8AC3E}">
        <p14:creationId xmlns:p14="http://schemas.microsoft.com/office/powerpoint/2010/main" val="694489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E77269-58FE-4922-8BCC-91F0A9003A6D}"/>
              </a:ext>
            </a:extLst>
          </p:cNvPr>
          <p:cNvSpPr>
            <a:spLocks noGrp="1"/>
          </p:cNvSpPr>
          <p:nvPr>
            <p:ph type="title"/>
          </p:nvPr>
        </p:nvSpPr>
        <p:spPr/>
        <p:txBody>
          <a:bodyPr/>
          <a:lstStyle/>
          <a:p>
            <a:r>
              <a:rPr lang="fr-FR" b="1" dirty="0"/>
              <a:t>Compléter le schéma </a:t>
            </a:r>
          </a:p>
        </p:txBody>
      </p:sp>
      <p:graphicFrame>
        <p:nvGraphicFramePr>
          <p:cNvPr id="7" name="Espace réservé du contenu 7">
            <a:extLst>
              <a:ext uri="{FF2B5EF4-FFF2-40B4-BE49-F238E27FC236}">
                <a16:creationId xmlns:a16="http://schemas.microsoft.com/office/drawing/2014/main" id="{C5813F45-479B-47F5-ACB7-FF936C53543C}"/>
              </a:ext>
            </a:extLst>
          </p:cNvPr>
          <p:cNvGraphicFramePr>
            <a:graphicFrameLocks/>
          </p:cNvGraphicFramePr>
          <p:nvPr>
            <p:extLst>
              <p:ext uri="{D42A27DB-BD31-4B8C-83A1-F6EECF244321}">
                <p14:modId xmlns:p14="http://schemas.microsoft.com/office/powerpoint/2010/main" val="1034488791"/>
              </p:ext>
            </p:extLst>
          </p:nvPr>
        </p:nvGraphicFramePr>
        <p:xfrm>
          <a:off x="1530349" y="2529831"/>
          <a:ext cx="8830733" cy="40809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Espace réservé du contenu 6">
            <a:extLst>
              <a:ext uri="{FF2B5EF4-FFF2-40B4-BE49-F238E27FC236}">
                <a16:creationId xmlns:a16="http://schemas.microsoft.com/office/drawing/2014/main" id="{8794BA85-FAA6-45CC-B98E-22C8C785FE78}"/>
              </a:ext>
            </a:extLst>
          </p:cNvPr>
          <p:cNvPicPr>
            <a:picLocks noChangeAspect="1"/>
          </p:cNvPicPr>
          <p:nvPr/>
        </p:nvPicPr>
        <p:blipFill rotWithShape="1">
          <a:blip r:embed="rId8"/>
          <a:srcRect l="53675" t="1117" r="177" b="-1117"/>
          <a:stretch/>
        </p:blipFill>
        <p:spPr>
          <a:xfrm>
            <a:off x="5312831" y="1605299"/>
            <a:ext cx="1492912" cy="1459372"/>
          </a:xfrm>
          <a:prstGeom prst="rect">
            <a:avLst/>
          </a:prstGeom>
        </p:spPr>
      </p:pic>
      <p:pic>
        <p:nvPicPr>
          <p:cNvPr id="9" name="Espace réservé du contenu 6">
            <a:extLst>
              <a:ext uri="{FF2B5EF4-FFF2-40B4-BE49-F238E27FC236}">
                <a16:creationId xmlns:a16="http://schemas.microsoft.com/office/drawing/2014/main" id="{692C4E07-B28D-4977-B5D1-DCDA8E5F83D6}"/>
              </a:ext>
            </a:extLst>
          </p:cNvPr>
          <p:cNvPicPr>
            <a:picLocks noChangeAspect="1"/>
          </p:cNvPicPr>
          <p:nvPr/>
        </p:nvPicPr>
        <p:blipFill rotWithShape="1">
          <a:blip r:embed="rId8"/>
          <a:srcRect r="52504"/>
          <a:stretch/>
        </p:blipFill>
        <p:spPr>
          <a:xfrm>
            <a:off x="1830918" y="1530535"/>
            <a:ext cx="1708149" cy="1622372"/>
          </a:xfrm>
          <a:prstGeom prst="rect">
            <a:avLst/>
          </a:prstGeom>
        </p:spPr>
      </p:pic>
      <p:pic>
        <p:nvPicPr>
          <p:cNvPr id="10" name="Espace réservé du contenu 6">
            <a:extLst>
              <a:ext uri="{FF2B5EF4-FFF2-40B4-BE49-F238E27FC236}">
                <a16:creationId xmlns:a16="http://schemas.microsoft.com/office/drawing/2014/main" id="{EB10BE08-C42C-43C6-A619-E4B0F4214F1B}"/>
              </a:ext>
            </a:extLst>
          </p:cNvPr>
          <p:cNvPicPr>
            <a:picLocks noChangeAspect="1"/>
          </p:cNvPicPr>
          <p:nvPr/>
        </p:nvPicPr>
        <p:blipFill>
          <a:blip r:embed="rId8"/>
          <a:stretch>
            <a:fillRect/>
          </a:stretch>
        </p:blipFill>
        <p:spPr>
          <a:xfrm>
            <a:off x="7911445" y="1913059"/>
            <a:ext cx="2282422" cy="1029620"/>
          </a:xfrm>
          <a:prstGeom prst="rect">
            <a:avLst/>
          </a:prstGeom>
        </p:spPr>
      </p:pic>
    </p:spTree>
    <p:extLst>
      <p:ext uri="{BB962C8B-B14F-4D97-AF65-F5344CB8AC3E}">
        <p14:creationId xmlns:p14="http://schemas.microsoft.com/office/powerpoint/2010/main" val="415022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E77269-58FE-4922-8BCC-91F0A9003A6D}"/>
              </a:ext>
            </a:extLst>
          </p:cNvPr>
          <p:cNvSpPr>
            <a:spLocks noGrp="1"/>
          </p:cNvSpPr>
          <p:nvPr>
            <p:ph type="title"/>
          </p:nvPr>
        </p:nvSpPr>
        <p:spPr/>
        <p:txBody>
          <a:bodyPr/>
          <a:lstStyle/>
          <a:p>
            <a:r>
              <a:rPr lang="fr-FR" b="1" dirty="0"/>
              <a:t>Vrai ou faux </a:t>
            </a:r>
          </a:p>
        </p:txBody>
      </p:sp>
      <p:sp>
        <p:nvSpPr>
          <p:cNvPr id="3" name="Espace réservé du contenu 2">
            <a:extLst>
              <a:ext uri="{FF2B5EF4-FFF2-40B4-BE49-F238E27FC236}">
                <a16:creationId xmlns:a16="http://schemas.microsoft.com/office/drawing/2014/main" id="{FACAAA5D-51A7-4121-9B39-7E1F9A1FD3D8}"/>
              </a:ext>
            </a:extLst>
          </p:cNvPr>
          <p:cNvSpPr>
            <a:spLocks noGrp="1"/>
          </p:cNvSpPr>
          <p:nvPr>
            <p:ph idx="1"/>
          </p:nvPr>
        </p:nvSpPr>
        <p:spPr>
          <a:xfrm>
            <a:off x="838200" y="1655233"/>
            <a:ext cx="6745014" cy="4837642"/>
          </a:xfrm>
        </p:spPr>
        <p:txBody>
          <a:bodyPr>
            <a:normAutofit/>
          </a:bodyPr>
          <a:lstStyle/>
          <a:p>
            <a:pPr marL="0" indent="0">
              <a:buNone/>
            </a:pPr>
            <a:r>
              <a:rPr lang="fr-FR" dirty="0"/>
              <a:t>Une séquence pédagogique est un ensemble cohérent de plusieurs séances d'apprentissage, qui s'enchaînent pour atteindre une compétence ou global.</a:t>
            </a:r>
          </a:p>
          <a:p>
            <a:pPr marL="0" indent="0">
              <a:buNone/>
            </a:pPr>
            <a:endParaRPr lang="fr-FR" dirty="0"/>
          </a:p>
          <a:p>
            <a:pPr marL="0" indent="0">
              <a:buNone/>
            </a:pPr>
            <a:r>
              <a:rPr lang="fr-FR" dirty="0"/>
              <a:t>1- Vrai</a:t>
            </a:r>
          </a:p>
          <a:p>
            <a:pPr marL="0" indent="0">
              <a:buNone/>
            </a:pPr>
            <a:r>
              <a:rPr lang="fr-FR" dirty="0"/>
              <a:t>2- Faux</a:t>
            </a:r>
          </a:p>
          <a:p>
            <a:pPr marL="0" indent="0">
              <a:buNone/>
            </a:pPr>
            <a:endParaRPr lang="fr-FR" dirty="0"/>
          </a:p>
          <a:p>
            <a:pPr marL="0" indent="0">
              <a:buNone/>
            </a:pPr>
            <a:endParaRPr lang="fr-FR" dirty="0"/>
          </a:p>
        </p:txBody>
      </p:sp>
      <p:pic>
        <p:nvPicPr>
          <p:cNvPr id="5" name="Graphique 4" descr="Questions avec un remplissage uni">
            <a:extLst>
              <a:ext uri="{FF2B5EF4-FFF2-40B4-BE49-F238E27FC236}">
                <a16:creationId xmlns:a16="http://schemas.microsoft.com/office/drawing/2014/main" id="{F492B44D-6D50-4603-98C1-E3D2181695D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47667" y="2065866"/>
            <a:ext cx="2607734" cy="2607734"/>
          </a:xfrm>
          <a:prstGeom prst="rect">
            <a:avLst/>
          </a:prstGeom>
        </p:spPr>
      </p:pic>
    </p:spTree>
    <p:extLst>
      <p:ext uri="{BB962C8B-B14F-4D97-AF65-F5344CB8AC3E}">
        <p14:creationId xmlns:p14="http://schemas.microsoft.com/office/powerpoint/2010/main" val="763294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E77269-58FE-4922-8BCC-91F0A9003A6D}"/>
              </a:ext>
            </a:extLst>
          </p:cNvPr>
          <p:cNvSpPr>
            <a:spLocks noGrp="1"/>
          </p:cNvSpPr>
          <p:nvPr>
            <p:ph type="title"/>
          </p:nvPr>
        </p:nvSpPr>
        <p:spPr/>
        <p:txBody>
          <a:bodyPr/>
          <a:lstStyle/>
          <a:p>
            <a:r>
              <a:rPr lang="fr-FR" b="1" dirty="0"/>
              <a:t>Vrai ou faux </a:t>
            </a:r>
          </a:p>
        </p:txBody>
      </p:sp>
      <p:sp>
        <p:nvSpPr>
          <p:cNvPr id="3" name="Espace réservé du contenu 2">
            <a:extLst>
              <a:ext uri="{FF2B5EF4-FFF2-40B4-BE49-F238E27FC236}">
                <a16:creationId xmlns:a16="http://schemas.microsoft.com/office/drawing/2014/main" id="{FACAAA5D-51A7-4121-9B39-7E1F9A1FD3D8}"/>
              </a:ext>
            </a:extLst>
          </p:cNvPr>
          <p:cNvSpPr>
            <a:spLocks noGrp="1"/>
          </p:cNvSpPr>
          <p:nvPr>
            <p:ph idx="1"/>
          </p:nvPr>
        </p:nvSpPr>
        <p:spPr>
          <a:xfrm>
            <a:off x="990600" y="1655233"/>
            <a:ext cx="7416800" cy="4837642"/>
          </a:xfrm>
        </p:spPr>
        <p:txBody>
          <a:bodyPr>
            <a:normAutofit/>
          </a:bodyPr>
          <a:lstStyle/>
          <a:p>
            <a:pPr marL="0" indent="0">
              <a:buNone/>
            </a:pPr>
            <a:r>
              <a:rPr lang="fr-FR" b="1" dirty="0">
                <a:solidFill>
                  <a:schemeClr val="accent2"/>
                </a:solidFill>
              </a:rPr>
              <a:t>Vrai</a:t>
            </a:r>
          </a:p>
          <a:p>
            <a:pPr marL="0" indent="0">
              <a:buNone/>
            </a:pPr>
            <a:r>
              <a:rPr lang="fr-FR" dirty="0"/>
              <a:t>La séquence est le "chapitre" global (ex: l’anatomie dans un cours de médecine). </a:t>
            </a:r>
          </a:p>
          <a:p>
            <a:pPr marL="0" indent="0">
              <a:buNone/>
            </a:pPr>
            <a:r>
              <a:rPr lang="fr-FR" dirty="0"/>
              <a:t>Pour atteindre l'objectif de cette séquence, l'enseignant doit la découper en plusieurs étapes plus petites : les séances.</a:t>
            </a:r>
          </a:p>
          <a:p>
            <a:pPr marL="0" indent="0">
              <a:buNone/>
            </a:pPr>
            <a:endParaRPr lang="fr-FR" dirty="0"/>
          </a:p>
        </p:txBody>
      </p:sp>
    </p:spTree>
    <p:extLst>
      <p:ext uri="{BB962C8B-B14F-4D97-AF65-F5344CB8AC3E}">
        <p14:creationId xmlns:p14="http://schemas.microsoft.com/office/powerpoint/2010/main" val="1576971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E77269-58FE-4922-8BCC-91F0A9003A6D}"/>
              </a:ext>
            </a:extLst>
          </p:cNvPr>
          <p:cNvSpPr>
            <a:spLocks noGrp="1"/>
          </p:cNvSpPr>
          <p:nvPr>
            <p:ph type="title"/>
          </p:nvPr>
        </p:nvSpPr>
        <p:spPr/>
        <p:txBody>
          <a:bodyPr/>
          <a:lstStyle/>
          <a:p>
            <a:r>
              <a:rPr lang="fr-FR" b="1" dirty="0"/>
              <a:t>Vrai ou faux </a:t>
            </a:r>
          </a:p>
        </p:txBody>
      </p:sp>
      <p:sp>
        <p:nvSpPr>
          <p:cNvPr id="3" name="Espace réservé du contenu 2">
            <a:extLst>
              <a:ext uri="{FF2B5EF4-FFF2-40B4-BE49-F238E27FC236}">
                <a16:creationId xmlns:a16="http://schemas.microsoft.com/office/drawing/2014/main" id="{FACAAA5D-51A7-4121-9B39-7E1F9A1FD3D8}"/>
              </a:ext>
            </a:extLst>
          </p:cNvPr>
          <p:cNvSpPr>
            <a:spLocks noGrp="1"/>
          </p:cNvSpPr>
          <p:nvPr>
            <p:ph idx="1"/>
          </p:nvPr>
        </p:nvSpPr>
        <p:spPr>
          <a:xfrm>
            <a:off x="838200" y="1655233"/>
            <a:ext cx="6745014" cy="4837642"/>
          </a:xfrm>
        </p:spPr>
        <p:txBody>
          <a:bodyPr>
            <a:normAutofit/>
          </a:bodyPr>
          <a:lstStyle/>
          <a:p>
            <a:pPr marL="0" indent="0">
              <a:buNone/>
            </a:pPr>
            <a:r>
              <a:rPr lang="fr-FR" dirty="0"/>
              <a:t>Dans la structuration d'un cours sur une plateforme Apes-Tchad, c'est la séance qui est divisée en plusieurs séquences thématiques.</a:t>
            </a:r>
          </a:p>
          <a:p>
            <a:pPr marL="0" indent="0">
              <a:buNone/>
            </a:pPr>
            <a:endParaRPr lang="fr-FR" dirty="0"/>
          </a:p>
          <a:p>
            <a:pPr marL="0" indent="0">
              <a:buNone/>
            </a:pPr>
            <a:r>
              <a:rPr lang="fr-FR" dirty="0"/>
              <a:t>1- Vrai</a:t>
            </a:r>
          </a:p>
          <a:p>
            <a:pPr marL="0" indent="0">
              <a:buNone/>
            </a:pPr>
            <a:r>
              <a:rPr lang="fr-FR" dirty="0"/>
              <a:t>2- Faux</a:t>
            </a:r>
          </a:p>
          <a:p>
            <a:pPr marL="0" indent="0">
              <a:buNone/>
            </a:pPr>
            <a:endParaRPr lang="fr-FR" dirty="0"/>
          </a:p>
          <a:p>
            <a:pPr marL="0" indent="0">
              <a:buNone/>
            </a:pPr>
            <a:endParaRPr lang="fr-FR" dirty="0"/>
          </a:p>
        </p:txBody>
      </p:sp>
      <p:pic>
        <p:nvPicPr>
          <p:cNvPr id="5" name="Graphique 4" descr="Questions avec un remplissage uni">
            <a:extLst>
              <a:ext uri="{FF2B5EF4-FFF2-40B4-BE49-F238E27FC236}">
                <a16:creationId xmlns:a16="http://schemas.microsoft.com/office/drawing/2014/main" id="{F492B44D-6D50-4603-98C1-E3D2181695D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47667" y="2065866"/>
            <a:ext cx="2607734" cy="2607734"/>
          </a:xfrm>
          <a:prstGeom prst="rect">
            <a:avLst/>
          </a:prstGeom>
        </p:spPr>
      </p:pic>
    </p:spTree>
    <p:extLst>
      <p:ext uri="{BB962C8B-B14F-4D97-AF65-F5344CB8AC3E}">
        <p14:creationId xmlns:p14="http://schemas.microsoft.com/office/powerpoint/2010/main" val="3882591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E77269-58FE-4922-8BCC-91F0A9003A6D}"/>
              </a:ext>
            </a:extLst>
          </p:cNvPr>
          <p:cNvSpPr>
            <a:spLocks noGrp="1"/>
          </p:cNvSpPr>
          <p:nvPr>
            <p:ph type="title"/>
          </p:nvPr>
        </p:nvSpPr>
        <p:spPr/>
        <p:txBody>
          <a:bodyPr/>
          <a:lstStyle/>
          <a:p>
            <a:r>
              <a:rPr lang="fr-FR" b="1" dirty="0"/>
              <a:t>Vrai ou faux </a:t>
            </a:r>
          </a:p>
        </p:txBody>
      </p:sp>
      <p:sp>
        <p:nvSpPr>
          <p:cNvPr id="3" name="Espace réservé du contenu 2">
            <a:extLst>
              <a:ext uri="{FF2B5EF4-FFF2-40B4-BE49-F238E27FC236}">
                <a16:creationId xmlns:a16="http://schemas.microsoft.com/office/drawing/2014/main" id="{FACAAA5D-51A7-4121-9B39-7E1F9A1FD3D8}"/>
              </a:ext>
            </a:extLst>
          </p:cNvPr>
          <p:cNvSpPr>
            <a:spLocks noGrp="1"/>
          </p:cNvSpPr>
          <p:nvPr>
            <p:ph idx="1"/>
          </p:nvPr>
        </p:nvSpPr>
        <p:spPr>
          <a:xfrm>
            <a:off x="990600" y="1655233"/>
            <a:ext cx="6772656" cy="4837642"/>
          </a:xfrm>
        </p:spPr>
        <p:txBody>
          <a:bodyPr>
            <a:normAutofit/>
          </a:bodyPr>
          <a:lstStyle/>
          <a:p>
            <a:pPr marL="0" indent="0">
              <a:buNone/>
            </a:pPr>
            <a:r>
              <a:rPr lang="fr-FR" b="1" dirty="0">
                <a:solidFill>
                  <a:schemeClr val="accent2"/>
                </a:solidFill>
              </a:rPr>
              <a:t>Faux</a:t>
            </a:r>
            <a:r>
              <a:rPr lang="fr-FR" b="1" dirty="0"/>
              <a:t> </a:t>
            </a:r>
          </a:p>
          <a:p>
            <a:pPr marL="0" indent="0">
              <a:buNone/>
            </a:pPr>
            <a:r>
              <a:rPr lang="fr-FR" dirty="0"/>
              <a:t>C'est l'inverse ! La hiérarchie est la suivante : </a:t>
            </a:r>
          </a:p>
          <a:p>
            <a:pPr marL="0" indent="0" algn="ctr">
              <a:buNone/>
            </a:pPr>
            <a:endParaRPr lang="fr-FR" dirty="0"/>
          </a:p>
          <a:p>
            <a:pPr marL="0" indent="0" algn="ctr">
              <a:buNone/>
            </a:pPr>
            <a:r>
              <a:rPr lang="fr-FR" dirty="0"/>
              <a:t>Cours </a:t>
            </a:r>
            <a:r>
              <a:rPr lang="fr-FR" dirty="0">
                <a:solidFill>
                  <a:schemeClr val="accent2"/>
                </a:solidFill>
              </a:rPr>
              <a:t>➔</a:t>
            </a:r>
            <a:r>
              <a:rPr lang="fr-FR" dirty="0"/>
              <a:t> Séquences </a:t>
            </a:r>
            <a:r>
              <a:rPr lang="fr-FR" dirty="0">
                <a:solidFill>
                  <a:schemeClr val="accent2"/>
                </a:solidFill>
              </a:rPr>
              <a:t>➔</a:t>
            </a:r>
            <a:r>
              <a:rPr lang="fr-FR" dirty="0"/>
              <a:t> Séances </a:t>
            </a:r>
          </a:p>
          <a:p>
            <a:pPr marL="0" indent="0">
              <a:buNone/>
            </a:pPr>
            <a:endParaRPr lang="fr-FR" dirty="0"/>
          </a:p>
          <a:p>
            <a:pPr marL="0" indent="0">
              <a:buNone/>
            </a:pPr>
            <a:r>
              <a:rPr lang="fr-FR" dirty="0"/>
              <a:t>On découpe d'abord le cours en grandes séquences (thèmes), puis on découpe chaque séquence en séances (étapes d'apprentissage)</a:t>
            </a:r>
          </a:p>
        </p:txBody>
      </p:sp>
    </p:spTree>
    <p:extLst>
      <p:ext uri="{BB962C8B-B14F-4D97-AF65-F5344CB8AC3E}">
        <p14:creationId xmlns:p14="http://schemas.microsoft.com/office/powerpoint/2010/main" val="3529330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A3E482D-4E1C-4ACE-9876-831B63E37D10}"/>
              </a:ext>
            </a:extLst>
          </p:cNvPr>
          <p:cNvSpPr>
            <a:spLocks noGrp="1"/>
          </p:cNvSpPr>
          <p:nvPr>
            <p:ph type="title"/>
          </p:nvPr>
        </p:nvSpPr>
        <p:spPr/>
        <p:txBody>
          <a:bodyPr/>
          <a:lstStyle/>
          <a:p>
            <a:r>
              <a:rPr lang="fr-FR" b="1" dirty="0"/>
              <a:t>Travail Individuel : Séquence et Séance </a:t>
            </a:r>
            <a:endParaRPr lang="fr-FR" dirty="0"/>
          </a:p>
        </p:txBody>
      </p:sp>
      <p:sp>
        <p:nvSpPr>
          <p:cNvPr id="7" name="Espace réservé du contenu 2">
            <a:extLst>
              <a:ext uri="{FF2B5EF4-FFF2-40B4-BE49-F238E27FC236}">
                <a16:creationId xmlns:a16="http://schemas.microsoft.com/office/drawing/2014/main" id="{52FE231F-B8AB-44D2-A104-BF2605DDB6F1}"/>
              </a:ext>
            </a:extLst>
          </p:cNvPr>
          <p:cNvSpPr>
            <a:spLocks noGrp="1"/>
          </p:cNvSpPr>
          <p:nvPr>
            <p:ph idx="1"/>
          </p:nvPr>
        </p:nvSpPr>
        <p:spPr>
          <a:xfrm>
            <a:off x="764628" y="1930727"/>
            <a:ext cx="5110655" cy="4707817"/>
          </a:xfrm>
        </p:spPr>
        <p:txBody>
          <a:bodyPr>
            <a:normAutofit/>
          </a:bodyPr>
          <a:lstStyle/>
          <a:p>
            <a:r>
              <a:rPr lang="fr-FR" sz="1800" b="1" dirty="0">
                <a:solidFill>
                  <a:schemeClr val="accent2"/>
                </a:solidFill>
              </a:rPr>
              <a:t>Prendre le cours complet que vous souhaitez mettre en ligne</a:t>
            </a:r>
          </a:p>
          <a:p>
            <a:r>
              <a:rPr lang="fr-FR" sz="1800" b="1" dirty="0">
                <a:solidFill>
                  <a:schemeClr val="accent2"/>
                </a:solidFill>
              </a:rPr>
              <a:t>Découper le cours en séquences : Diviser le contenu en grandes parties thématiques logiques</a:t>
            </a:r>
          </a:p>
          <a:p>
            <a:r>
              <a:rPr lang="fr-FR" sz="1800" b="1" dirty="0">
                <a:solidFill>
                  <a:schemeClr val="accent2"/>
                </a:solidFill>
              </a:rPr>
              <a:t>Découper les séquences en séances : Détailler chaque séquence en séances d'apprentissage</a:t>
            </a:r>
          </a:p>
          <a:p>
            <a:r>
              <a:rPr lang="fr-FR" sz="1800" b="1" dirty="0">
                <a:solidFill>
                  <a:schemeClr val="accent2"/>
                </a:solidFill>
              </a:rPr>
              <a:t>Déterminer la durée de chaque séance : Estimer le temps nécessaire pour chaque séance (ex: 45 min, 1h30, etc.)</a:t>
            </a:r>
          </a:p>
          <a:p>
            <a:r>
              <a:rPr lang="fr-FR" sz="1800" b="1" dirty="0">
                <a:solidFill>
                  <a:schemeClr val="accent2"/>
                </a:solidFill>
              </a:rPr>
              <a:t>Compter le nombre total de séances : Établir la quantité totale de séances pour le cours</a:t>
            </a:r>
          </a:p>
          <a:p>
            <a:r>
              <a:rPr lang="fr-FR" sz="1800" b="1" dirty="0">
                <a:solidFill>
                  <a:schemeClr val="accent2"/>
                </a:solidFill>
              </a:rPr>
              <a:t>Se connecter à la plateforme APES-Tchad Moodle : Accéder à votre espace enseignant</a:t>
            </a:r>
          </a:p>
        </p:txBody>
      </p:sp>
      <p:sp>
        <p:nvSpPr>
          <p:cNvPr id="8" name="Espace réservé du contenu 2">
            <a:extLst>
              <a:ext uri="{FF2B5EF4-FFF2-40B4-BE49-F238E27FC236}">
                <a16:creationId xmlns:a16="http://schemas.microsoft.com/office/drawing/2014/main" id="{ECB1EE95-A229-4B64-9FEC-40F0C58FC16B}"/>
              </a:ext>
            </a:extLst>
          </p:cNvPr>
          <p:cNvSpPr txBox="1">
            <a:spLocks/>
          </p:cNvSpPr>
          <p:nvPr/>
        </p:nvSpPr>
        <p:spPr>
          <a:xfrm>
            <a:off x="6455979" y="1930726"/>
            <a:ext cx="5110655" cy="47078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b="1" dirty="0">
                <a:solidFill>
                  <a:schemeClr val="accent2"/>
                </a:solidFill>
              </a:rPr>
              <a:t>Créer le cours sur Moodle : Paramétrer le cours (nom, catégorie, visibilité)</a:t>
            </a:r>
          </a:p>
          <a:p>
            <a:r>
              <a:rPr lang="fr-FR" sz="1800" dirty="0"/>
              <a:t>Créer et ajouter le résumé au début du cours : Insérer la présentation générale dans la première section</a:t>
            </a:r>
          </a:p>
          <a:p>
            <a:r>
              <a:rPr lang="fr-FR" sz="1800" dirty="0"/>
              <a:t>Créer les séances une par une : Ajouter chaque séance comme activité ou ressource Moodle</a:t>
            </a:r>
          </a:p>
          <a:p>
            <a:r>
              <a:rPr lang="fr-FR" sz="1800" dirty="0"/>
              <a:t>Renseigner la description du cours : Indiquer clairement :</a:t>
            </a:r>
          </a:p>
          <a:p>
            <a:pPr lvl="1"/>
            <a:r>
              <a:rPr lang="fr-FR" sz="1600" dirty="0"/>
              <a:t>    Le titre du cours</a:t>
            </a:r>
          </a:p>
          <a:p>
            <a:pPr lvl="1"/>
            <a:r>
              <a:rPr lang="fr-FR" sz="1600" dirty="0"/>
              <a:t>    Le nombre total de séances</a:t>
            </a:r>
          </a:p>
          <a:p>
            <a:pPr lvl="1"/>
            <a:r>
              <a:rPr lang="fr-FR" sz="1600" dirty="0"/>
              <a:t>    La durée de chaque séance</a:t>
            </a:r>
          </a:p>
          <a:p>
            <a:r>
              <a:rPr lang="fr-FR" sz="1800" dirty="0"/>
              <a:t>Vérifier la cohérence : Relire l'ensemble pour s'assurer que la structure est logique et complète</a:t>
            </a:r>
          </a:p>
        </p:txBody>
      </p:sp>
    </p:spTree>
    <p:extLst>
      <p:ext uri="{BB962C8B-B14F-4D97-AF65-F5344CB8AC3E}">
        <p14:creationId xmlns:p14="http://schemas.microsoft.com/office/powerpoint/2010/main" val="2392955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39E725-B52C-482A-B87A-24CBA94C1C5C}"/>
              </a:ext>
            </a:extLst>
          </p:cNvPr>
          <p:cNvSpPr>
            <a:spLocks noGrp="1"/>
          </p:cNvSpPr>
          <p:nvPr>
            <p:ph type="title"/>
          </p:nvPr>
        </p:nvSpPr>
        <p:spPr/>
        <p:txBody>
          <a:bodyPr/>
          <a:lstStyle/>
          <a:p>
            <a:r>
              <a:rPr lang="fr-FR" b="1" dirty="0"/>
              <a:t>Scénario pédagogique</a:t>
            </a:r>
          </a:p>
        </p:txBody>
      </p:sp>
      <p:graphicFrame>
        <p:nvGraphicFramePr>
          <p:cNvPr id="7" name="Diagramme 6">
            <a:extLst>
              <a:ext uri="{FF2B5EF4-FFF2-40B4-BE49-F238E27FC236}">
                <a16:creationId xmlns:a16="http://schemas.microsoft.com/office/drawing/2014/main" id="{AD3DB706-C4D8-4477-880C-6F0695F8CC0D}"/>
              </a:ext>
            </a:extLst>
          </p:cNvPr>
          <p:cNvGraphicFramePr/>
          <p:nvPr>
            <p:extLst>
              <p:ext uri="{D42A27DB-BD31-4B8C-83A1-F6EECF244321}">
                <p14:modId xmlns:p14="http://schemas.microsoft.com/office/powerpoint/2010/main" val="1351179311"/>
              </p:ext>
            </p:extLst>
          </p:nvPr>
        </p:nvGraphicFramePr>
        <p:xfrm>
          <a:off x="390524" y="1926166"/>
          <a:ext cx="11325225" cy="42746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3632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39E725-B52C-482A-B87A-24CBA94C1C5C}"/>
              </a:ext>
            </a:extLst>
          </p:cNvPr>
          <p:cNvSpPr>
            <a:spLocks noGrp="1"/>
          </p:cNvSpPr>
          <p:nvPr>
            <p:ph type="title"/>
          </p:nvPr>
        </p:nvSpPr>
        <p:spPr/>
        <p:txBody>
          <a:bodyPr/>
          <a:lstStyle/>
          <a:p>
            <a:r>
              <a:rPr lang="fr-FR" dirty="0"/>
              <a:t>Comment mettre en ouvre l’alignement pédagogique et le scenario pédagogique ?</a:t>
            </a:r>
          </a:p>
        </p:txBody>
      </p:sp>
      <p:sp>
        <p:nvSpPr>
          <p:cNvPr id="3" name="Espace réservé du contenu 2">
            <a:extLst>
              <a:ext uri="{FF2B5EF4-FFF2-40B4-BE49-F238E27FC236}">
                <a16:creationId xmlns:a16="http://schemas.microsoft.com/office/drawing/2014/main" id="{5FA9CC55-FC3E-4A29-B5D4-910E49C9D2BA}"/>
              </a:ext>
            </a:extLst>
          </p:cNvPr>
          <p:cNvSpPr>
            <a:spLocks noGrp="1"/>
          </p:cNvSpPr>
          <p:nvPr>
            <p:ph idx="1"/>
          </p:nvPr>
        </p:nvSpPr>
        <p:spPr>
          <a:xfrm>
            <a:off x="672663" y="2498287"/>
            <a:ext cx="4960882" cy="3545161"/>
          </a:xfrm>
          <a:solidFill>
            <a:schemeClr val="accent2"/>
          </a:solidFill>
        </p:spPr>
        <p:txBody>
          <a:bodyPr>
            <a:normAutofit/>
          </a:bodyPr>
          <a:lstStyle/>
          <a:p>
            <a:pPr marL="0" indent="0" algn="ctr">
              <a:buNone/>
            </a:pPr>
            <a:endParaRPr lang="fr-FR" sz="4800" dirty="0"/>
          </a:p>
          <a:p>
            <a:pPr marL="0" indent="0" algn="ctr">
              <a:buNone/>
            </a:pPr>
            <a:r>
              <a:rPr lang="fr-FR" sz="4800" dirty="0">
                <a:solidFill>
                  <a:schemeClr val="bg1"/>
                </a:solidFill>
              </a:rPr>
              <a:t>Compétences </a:t>
            </a:r>
          </a:p>
          <a:p>
            <a:pPr marL="0" indent="0" algn="ctr">
              <a:buNone/>
            </a:pPr>
            <a:r>
              <a:rPr lang="fr-FR" sz="4800" dirty="0">
                <a:solidFill>
                  <a:schemeClr val="bg1"/>
                </a:solidFill>
              </a:rPr>
              <a:t>visées</a:t>
            </a:r>
          </a:p>
        </p:txBody>
      </p:sp>
      <p:sp>
        <p:nvSpPr>
          <p:cNvPr id="4" name="Espace réservé du contenu 2">
            <a:extLst>
              <a:ext uri="{FF2B5EF4-FFF2-40B4-BE49-F238E27FC236}">
                <a16:creationId xmlns:a16="http://schemas.microsoft.com/office/drawing/2014/main" id="{FCFCB4CD-C0D6-4E5C-9E5E-C77F716CDBC4}"/>
              </a:ext>
            </a:extLst>
          </p:cNvPr>
          <p:cNvSpPr txBox="1">
            <a:spLocks/>
          </p:cNvSpPr>
          <p:nvPr/>
        </p:nvSpPr>
        <p:spPr>
          <a:xfrm>
            <a:off x="6096000" y="2498288"/>
            <a:ext cx="4729656" cy="903999"/>
          </a:xfrm>
          <a:prstGeom prst="rect">
            <a:avLst/>
          </a:prstGeom>
          <a:solidFill>
            <a:srgbClr val="156082"/>
          </a:solidFill>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fr-FR" sz="4000" dirty="0"/>
          </a:p>
          <a:p>
            <a:pPr marL="0" indent="0" algn="ctr">
              <a:buFont typeface="Arial" panose="020B0604020202020204" pitchFamily="34" charset="0"/>
              <a:buNone/>
            </a:pPr>
            <a:r>
              <a:rPr lang="fr-FR" sz="9600" dirty="0">
                <a:solidFill>
                  <a:schemeClr val="bg1"/>
                </a:solidFill>
              </a:rPr>
              <a:t>Objectifs pédagogiques</a:t>
            </a:r>
          </a:p>
          <a:p>
            <a:pPr marL="0" indent="0" algn="ctr">
              <a:buFont typeface="Arial" panose="020B0604020202020204" pitchFamily="34" charset="0"/>
              <a:buNone/>
            </a:pPr>
            <a:r>
              <a:rPr lang="fr-FR" sz="4000" dirty="0"/>
              <a:t> </a:t>
            </a:r>
          </a:p>
        </p:txBody>
      </p:sp>
      <p:sp>
        <p:nvSpPr>
          <p:cNvPr id="5" name="Espace réservé du contenu 2">
            <a:extLst>
              <a:ext uri="{FF2B5EF4-FFF2-40B4-BE49-F238E27FC236}">
                <a16:creationId xmlns:a16="http://schemas.microsoft.com/office/drawing/2014/main" id="{D0520F98-2A9C-4DEB-9A34-4CFF448B6907}"/>
              </a:ext>
            </a:extLst>
          </p:cNvPr>
          <p:cNvSpPr txBox="1">
            <a:spLocks/>
          </p:cNvSpPr>
          <p:nvPr/>
        </p:nvSpPr>
        <p:spPr>
          <a:xfrm>
            <a:off x="6096000" y="3757887"/>
            <a:ext cx="4729656" cy="903999"/>
          </a:xfrm>
          <a:prstGeom prst="rect">
            <a:avLst/>
          </a:prstGeom>
          <a:solidFill>
            <a:srgbClr val="156082"/>
          </a:solidFill>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fr-FR" sz="4000" dirty="0"/>
          </a:p>
          <a:p>
            <a:pPr marL="0" indent="0" algn="ctr">
              <a:buFont typeface="Arial" panose="020B0604020202020204" pitchFamily="34" charset="0"/>
              <a:buNone/>
            </a:pPr>
            <a:r>
              <a:rPr lang="fr-FR" sz="7400" dirty="0">
                <a:solidFill>
                  <a:schemeClr val="bg1"/>
                </a:solidFill>
              </a:rPr>
              <a:t>Objectifs pédagogiques</a:t>
            </a:r>
          </a:p>
          <a:p>
            <a:pPr marL="0" indent="0" algn="ctr">
              <a:buFont typeface="Arial" panose="020B0604020202020204" pitchFamily="34" charset="0"/>
              <a:buNone/>
            </a:pPr>
            <a:r>
              <a:rPr lang="fr-FR" sz="4000" dirty="0"/>
              <a:t> </a:t>
            </a:r>
          </a:p>
        </p:txBody>
      </p:sp>
      <p:sp>
        <p:nvSpPr>
          <p:cNvPr id="6" name="Espace réservé du contenu 2">
            <a:extLst>
              <a:ext uri="{FF2B5EF4-FFF2-40B4-BE49-F238E27FC236}">
                <a16:creationId xmlns:a16="http://schemas.microsoft.com/office/drawing/2014/main" id="{1BAC5C51-24C6-4DFF-B62E-B6259BA6066C}"/>
              </a:ext>
            </a:extLst>
          </p:cNvPr>
          <p:cNvSpPr txBox="1">
            <a:spLocks/>
          </p:cNvSpPr>
          <p:nvPr/>
        </p:nvSpPr>
        <p:spPr>
          <a:xfrm>
            <a:off x="6096000" y="5139449"/>
            <a:ext cx="4729656" cy="903999"/>
          </a:xfrm>
          <a:prstGeom prst="rect">
            <a:avLst/>
          </a:prstGeom>
          <a:solidFill>
            <a:srgbClr val="156082"/>
          </a:solidFill>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fr-FR" sz="4000" dirty="0"/>
          </a:p>
          <a:p>
            <a:pPr marL="0" indent="0" algn="ctr">
              <a:buFont typeface="Arial" panose="020B0604020202020204" pitchFamily="34" charset="0"/>
              <a:buNone/>
            </a:pPr>
            <a:r>
              <a:rPr lang="fr-FR" sz="7400" dirty="0">
                <a:solidFill>
                  <a:schemeClr val="bg1"/>
                </a:solidFill>
              </a:rPr>
              <a:t>Objectifs pédagogiques</a:t>
            </a:r>
          </a:p>
          <a:p>
            <a:pPr marL="0" indent="0" algn="ctr">
              <a:buFont typeface="Arial" panose="020B0604020202020204" pitchFamily="34" charset="0"/>
              <a:buNone/>
            </a:pPr>
            <a:r>
              <a:rPr lang="fr-FR" sz="4000" dirty="0"/>
              <a:t> </a:t>
            </a:r>
          </a:p>
        </p:txBody>
      </p:sp>
    </p:spTree>
    <p:extLst>
      <p:ext uri="{BB962C8B-B14F-4D97-AF65-F5344CB8AC3E}">
        <p14:creationId xmlns:p14="http://schemas.microsoft.com/office/powerpoint/2010/main" val="1388238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DF2D92-7C91-4FCC-B4AA-FE2AEAC0CB64}"/>
              </a:ext>
            </a:extLst>
          </p:cNvPr>
          <p:cNvSpPr>
            <a:spLocks noGrp="1"/>
          </p:cNvSpPr>
          <p:nvPr>
            <p:ph type="title"/>
          </p:nvPr>
        </p:nvSpPr>
        <p:spPr/>
        <p:txBody>
          <a:bodyPr/>
          <a:lstStyle/>
          <a:p>
            <a:r>
              <a:rPr lang="fr-FR" b="1" dirty="0"/>
              <a:t>Niveau de généralité</a:t>
            </a:r>
          </a:p>
        </p:txBody>
      </p:sp>
      <p:sp>
        <p:nvSpPr>
          <p:cNvPr id="7" name="Espace réservé du contenu 6">
            <a:extLst>
              <a:ext uri="{FF2B5EF4-FFF2-40B4-BE49-F238E27FC236}">
                <a16:creationId xmlns:a16="http://schemas.microsoft.com/office/drawing/2014/main" id="{B0AB6AA7-3EB6-445A-B75F-C4C4A435D4AB}"/>
              </a:ext>
            </a:extLst>
          </p:cNvPr>
          <p:cNvSpPr>
            <a:spLocks noGrp="1"/>
          </p:cNvSpPr>
          <p:nvPr>
            <p:ph idx="1"/>
          </p:nvPr>
        </p:nvSpPr>
        <p:spPr>
          <a:xfrm>
            <a:off x="838200" y="2834640"/>
            <a:ext cx="4538472" cy="3635818"/>
          </a:xfrm>
        </p:spPr>
        <p:txBody>
          <a:bodyPr>
            <a:normAutofit/>
          </a:bodyPr>
          <a:lstStyle/>
          <a:p>
            <a:pPr marL="0" indent="0">
              <a:buNone/>
            </a:pPr>
            <a:r>
              <a:rPr lang="fr-FR" sz="2600" b="0" i="0" dirty="0">
                <a:effectLst/>
                <a:latin typeface="YAEP9xY70s4_0"/>
              </a:rPr>
              <a:t>Plus générale, elle couvre un ensemble de connaissances, de </a:t>
            </a:r>
            <a:r>
              <a:rPr lang="fr-FR" sz="2600" b="1" i="0" dirty="0">
                <a:effectLst/>
                <a:latin typeface="YAEP9xY70s4_0"/>
              </a:rPr>
              <a:t>savoir</a:t>
            </a:r>
            <a:r>
              <a:rPr lang="fr-FR" sz="2600" b="0" i="0" dirty="0">
                <a:effectLst/>
                <a:latin typeface="YAEP9xY70s4_0"/>
              </a:rPr>
              <a:t>, de </a:t>
            </a:r>
            <a:r>
              <a:rPr lang="fr-FR" sz="2600" b="1" i="0" dirty="0">
                <a:effectLst/>
                <a:latin typeface="YAEP9xY70s4_0"/>
              </a:rPr>
              <a:t>savoir-faire</a:t>
            </a:r>
            <a:r>
              <a:rPr lang="fr-FR" sz="2600" b="0" i="0" dirty="0">
                <a:effectLst/>
                <a:latin typeface="YAEP9xY70s4_0"/>
              </a:rPr>
              <a:t> et de </a:t>
            </a:r>
            <a:r>
              <a:rPr lang="fr-FR" sz="2600" b="1" i="0" dirty="0">
                <a:effectLst/>
                <a:latin typeface="YAEP9xY70s4_0"/>
              </a:rPr>
              <a:t>savoir-être</a:t>
            </a:r>
            <a:r>
              <a:rPr lang="fr-FR" sz="2600" b="0" i="0" dirty="0">
                <a:effectLst/>
                <a:latin typeface="YAEP9xY70s4_0"/>
              </a:rPr>
              <a:t> qu'un individu doit acquérir dans un domaine. </a:t>
            </a:r>
          </a:p>
          <a:p>
            <a:pPr marL="0" indent="0">
              <a:buNone/>
            </a:pPr>
            <a:r>
              <a:rPr lang="fr-FR" sz="2600" b="0" i="0" dirty="0">
                <a:effectLst/>
                <a:latin typeface="YAEP9xY70s4_0"/>
              </a:rPr>
              <a:t>Elle est souvent formulée dans les programmes de formation.</a:t>
            </a:r>
            <a:endParaRPr lang="fr-FR" sz="2600" dirty="0"/>
          </a:p>
        </p:txBody>
      </p:sp>
      <p:sp>
        <p:nvSpPr>
          <p:cNvPr id="17" name="Espace réservé du contenu 6">
            <a:extLst>
              <a:ext uri="{FF2B5EF4-FFF2-40B4-BE49-F238E27FC236}">
                <a16:creationId xmlns:a16="http://schemas.microsoft.com/office/drawing/2014/main" id="{8764468D-953F-4739-85F0-F2F6522EBD64}"/>
              </a:ext>
            </a:extLst>
          </p:cNvPr>
          <p:cNvSpPr txBox="1">
            <a:spLocks/>
          </p:cNvSpPr>
          <p:nvPr/>
        </p:nvSpPr>
        <p:spPr>
          <a:xfrm>
            <a:off x="6541008" y="2834640"/>
            <a:ext cx="4538472" cy="36358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2600" b="0" i="0" dirty="0">
                <a:effectLst/>
              </a:rPr>
              <a:t>Plus </a:t>
            </a:r>
            <a:r>
              <a:rPr lang="fr-FR" sz="2600" b="1" i="0" dirty="0">
                <a:effectLst/>
              </a:rPr>
              <a:t>précis et spécifique</a:t>
            </a:r>
            <a:r>
              <a:rPr lang="fr-FR" sz="2600" b="0" i="0" dirty="0">
                <a:effectLst/>
              </a:rPr>
              <a:t>, il détermine ce que l'on souhaite accomplir à court terme. </a:t>
            </a:r>
          </a:p>
          <a:p>
            <a:pPr marL="0" indent="0">
              <a:buFont typeface="Arial" panose="020B0604020202020204" pitchFamily="34" charset="0"/>
              <a:buNone/>
            </a:pPr>
            <a:r>
              <a:rPr lang="fr-FR" sz="2600" b="0" i="0" dirty="0">
                <a:effectLst/>
              </a:rPr>
              <a:t>Il est souvent </a:t>
            </a:r>
            <a:r>
              <a:rPr lang="fr-FR" sz="2600" b="1" i="0" dirty="0">
                <a:effectLst/>
              </a:rPr>
              <a:t>une sous-partie </a:t>
            </a:r>
            <a:r>
              <a:rPr lang="fr-FR" sz="2600" b="0" i="0" dirty="0">
                <a:effectLst/>
              </a:rPr>
              <a:t>d'une compétence plus large</a:t>
            </a:r>
            <a:endParaRPr lang="fr-FR" sz="2600" dirty="0"/>
          </a:p>
        </p:txBody>
      </p:sp>
      <p:sp>
        <p:nvSpPr>
          <p:cNvPr id="19" name="Espace réservé du contenu 6">
            <a:extLst>
              <a:ext uri="{FF2B5EF4-FFF2-40B4-BE49-F238E27FC236}">
                <a16:creationId xmlns:a16="http://schemas.microsoft.com/office/drawing/2014/main" id="{6E87ACB1-4575-440F-BE6F-A135870B1B54}"/>
              </a:ext>
            </a:extLst>
          </p:cNvPr>
          <p:cNvSpPr txBox="1">
            <a:spLocks/>
          </p:cNvSpPr>
          <p:nvPr/>
        </p:nvSpPr>
        <p:spPr>
          <a:xfrm>
            <a:off x="838200" y="1690688"/>
            <a:ext cx="4538471" cy="935736"/>
          </a:xfrm>
          <a:prstGeom prst="rect">
            <a:avLst/>
          </a:prstGeom>
          <a:solidFill>
            <a:schemeClr val="accent2"/>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b="1" dirty="0">
                <a:solidFill>
                  <a:schemeClr val="bg1"/>
                </a:solidFill>
                <a:latin typeface="YAEP9xY70s4_0"/>
              </a:rPr>
              <a:t>Compétences visées</a:t>
            </a:r>
            <a:endParaRPr lang="fr-FR" sz="2600" b="1" dirty="0">
              <a:solidFill>
                <a:schemeClr val="bg1"/>
              </a:solidFill>
            </a:endParaRPr>
          </a:p>
        </p:txBody>
      </p:sp>
      <p:sp>
        <p:nvSpPr>
          <p:cNvPr id="20" name="Espace réservé du contenu 6">
            <a:extLst>
              <a:ext uri="{FF2B5EF4-FFF2-40B4-BE49-F238E27FC236}">
                <a16:creationId xmlns:a16="http://schemas.microsoft.com/office/drawing/2014/main" id="{25A1FCAC-FDF8-4D4A-94AE-78E76F4B2FE1}"/>
              </a:ext>
            </a:extLst>
          </p:cNvPr>
          <p:cNvSpPr txBox="1">
            <a:spLocks/>
          </p:cNvSpPr>
          <p:nvPr/>
        </p:nvSpPr>
        <p:spPr>
          <a:xfrm>
            <a:off x="6541009" y="1690688"/>
            <a:ext cx="4538471" cy="935736"/>
          </a:xfrm>
          <a:prstGeom prst="rect">
            <a:avLst/>
          </a:prstGeom>
          <a:solidFill>
            <a:srgbClr val="156082"/>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b="1" dirty="0">
                <a:solidFill>
                  <a:schemeClr val="bg1"/>
                </a:solidFill>
                <a:latin typeface="YAEP9xY70s4_0"/>
              </a:rPr>
              <a:t>Objectifs pédagogiques</a:t>
            </a:r>
            <a:endParaRPr lang="fr-FR" sz="2600" b="1" dirty="0">
              <a:solidFill>
                <a:schemeClr val="bg1"/>
              </a:solidFill>
            </a:endParaRPr>
          </a:p>
        </p:txBody>
      </p:sp>
    </p:spTree>
    <p:extLst>
      <p:ext uri="{BB962C8B-B14F-4D97-AF65-F5344CB8AC3E}">
        <p14:creationId xmlns:p14="http://schemas.microsoft.com/office/powerpoint/2010/main" val="495122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DF2D92-7C91-4FCC-B4AA-FE2AEAC0CB64}"/>
              </a:ext>
            </a:extLst>
          </p:cNvPr>
          <p:cNvSpPr>
            <a:spLocks noGrp="1"/>
          </p:cNvSpPr>
          <p:nvPr>
            <p:ph type="title"/>
          </p:nvPr>
        </p:nvSpPr>
        <p:spPr/>
        <p:txBody>
          <a:bodyPr/>
          <a:lstStyle/>
          <a:p>
            <a:r>
              <a:rPr lang="fr-FR" b="1" dirty="0"/>
              <a:t>Niveau de généralité</a:t>
            </a:r>
          </a:p>
        </p:txBody>
      </p:sp>
      <p:sp>
        <p:nvSpPr>
          <p:cNvPr id="7" name="Espace réservé du contenu 6">
            <a:extLst>
              <a:ext uri="{FF2B5EF4-FFF2-40B4-BE49-F238E27FC236}">
                <a16:creationId xmlns:a16="http://schemas.microsoft.com/office/drawing/2014/main" id="{B0AB6AA7-3EB6-445A-B75F-C4C4A435D4AB}"/>
              </a:ext>
            </a:extLst>
          </p:cNvPr>
          <p:cNvSpPr>
            <a:spLocks noGrp="1"/>
          </p:cNvSpPr>
          <p:nvPr>
            <p:ph idx="1"/>
          </p:nvPr>
        </p:nvSpPr>
        <p:spPr>
          <a:xfrm>
            <a:off x="838200" y="2834640"/>
            <a:ext cx="4538472" cy="3635818"/>
          </a:xfrm>
        </p:spPr>
        <p:txBody>
          <a:bodyPr>
            <a:normAutofit/>
          </a:bodyPr>
          <a:lstStyle/>
          <a:p>
            <a:pPr marL="0" indent="0">
              <a:buNone/>
            </a:pPr>
            <a:r>
              <a:rPr lang="fr-FR" sz="2000" b="1" i="0" dirty="0">
                <a:effectLst/>
                <a:latin typeface="YAEP9xY70s4_0"/>
              </a:rPr>
              <a:t>Exemple </a:t>
            </a:r>
            <a:endParaRPr lang="fr-FR" sz="2000" dirty="0">
              <a:effectLst/>
              <a:latin typeface="YAEP9xY70s4_0"/>
            </a:endParaRPr>
          </a:p>
          <a:p>
            <a:pPr marL="0" indent="0">
              <a:buNone/>
            </a:pPr>
            <a:r>
              <a:rPr lang="fr-FR" sz="2000" b="1" i="0" dirty="0">
                <a:effectLst/>
                <a:latin typeface="YAEP9xY70s4_0"/>
              </a:rPr>
              <a:t>Sujet </a:t>
            </a:r>
            <a:r>
              <a:rPr lang="fr-FR" sz="2000" b="0" i="0" dirty="0">
                <a:effectLst/>
                <a:latin typeface="YAEP9xY70s4_0"/>
              </a:rPr>
              <a:t>: </a:t>
            </a:r>
            <a:r>
              <a:rPr lang="fr-FR" sz="2000" b="0" i="0" dirty="0">
                <a:effectLst/>
              </a:rPr>
              <a:t>Gestion des ressources en eau</a:t>
            </a:r>
            <a:endParaRPr lang="fr-FR" sz="2000" dirty="0">
              <a:effectLst/>
            </a:endParaRPr>
          </a:p>
          <a:p>
            <a:pPr marL="0" indent="0">
              <a:buNone/>
            </a:pPr>
            <a:r>
              <a:rPr lang="fr-FR" sz="2000" b="1" i="0" dirty="0">
                <a:effectLst/>
                <a:latin typeface="YAEP9xY70s4_0"/>
              </a:rPr>
              <a:t>Compétences </a:t>
            </a:r>
            <a:r>
              <a:rPr lang="fr-FR" sz="2000" b="0" i="0" dirty="0">
                <a:effectLst/>
                <a:latin typeface="YAEP9xY70s4_0"/>
              </a:rPr>
              <a:t>: Concevoir et mettre en œuvre des stratégies durables de gestion des ressources hydriques adaptées aux zones sahéliennes</a:t>
            </a:r>
            <a:endParaRPr lang="fr-FR" sz="2000" dirty="0">
              <a:effectLst/>
              <a:latin typeface="YAEP9xY70s4_0"/>
            </a:endParaRPr>
          </a:p>
        </p:txBody>
      </p:sp>
      <p:sp>
        <p:nvSpPr>
          <p:cNvPr id="17" name="Espace réservé du contenu 6">
            <a:extLst>
              <a:ext uri="{FF2B5EF4-FFF2-40B4-BE49-F238E27FC236}">
                <a16:creationId xmlns:a16="http://schemas.microsoft.com/office/drawing/2014/main" id="{8764468D-953F-4739-85F0-F2F6522EBD64}"/>
              </a:ext>
            </a:extLst>
          </p:cNvPr>
          <p:cNvSpPr txBox="1">
            <a:spLocks/>
          </p:cNvSpPr>
          <p:nvPr/>
        </p:nvSpPr>
        <p:spPr>
          <a:xfrm>
            <a:off x="6541008" y="2834640"/>
            <a:ext cx="4538472" cy="36358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000" b="1" i="0" dirty="0">
                <a:effectLst/>
                <a:latin typeface="YAEP9xY70s4_0"/>
              </a:rPr>
              <a:t>Exemple </a:t>
            </a:r>
            <a:endParaRPr lang="fr-FR" sz="2000" dirty="0">
              <a:effectLst/>
              <a:latin typeface="YAEP9xY70s4_0"/>
            </a:endParaRPr>
          </a:p>
          <a:p>
            <a:pPr marL="0" indent="0">
              <a:buNone/>
            </a:pPr>
            <a:r>
              <a:rPr lang="fr-FR" sz="2000" b="1" i="0" dirty="0">
                <a:effectLst/>
                <a:latin typeface="YAEP9xY70s4_0"/>
              </a:rPr>
              <a:t>Sujet </a:t>
            </a:r>
            <a:r>
              <a:rPr lang="fr-FR" sz="2000" b="0" i="0" dirty="0">
                <a:effectLst/>
                <a:latin typeface="YAEP9xY70s4_0"/>
              </a:rPr>
              <a:t>: </a:t>
            </a:r>
            <a:r>
              <a:rPr lang="fr-FR" sz="2000" b="0" i="0" dirty="0">
                <a:effectLst/>
              </a:rPr>
              <a:t>Gestion des ressources en eau</a:t>
            </a:r>
            <a:endParaRPr lang="fr-FR" sz="2000" dirty="0">
              <a:effectLst/>
              <a:latin typeface="YAEP9xY70s4_0"/>
            </a:endParaRPr>
          </a:p>
          <a:p>
            <a:pPr marL="0" indent="0">
              <a:buNone/>
            </a:pPr>
            <a:r>
              <a:rPr lang="fr-FR" sz="2000" b="1" i="0" dirty="0">
                <a:effectLst/>
                <a:latin typeface="YAEP9xY70s4_0"/>
              </a:rPr>
              <a:t>Objectifs d’apprentissage : </a:t>
            </a:r>
            <a:endParaRPr lang="fr-FR" sz="2000" dirty="0">
              <a:effectLst/>
              <a:latin typeface="YAEP9xY70s4_0"/>
            </a:endParaRPr>
          </a:p>
          <a:p>
            <a:pPr marL="742950" lvl="1" indent="-285750">
              <a:buFont typeface="Arial" panose="020B0604020202020204" pitchFamily="34" charset="0"/>
              <a:buChar char="•"/>
            </a:pPr>
            <a:r>
              <a:rPr lang="fr-FR" sz="1600" b="1" i="0" dirty="0">
                <a:effectLst/>
              </a:rPr>
              <a:t>Objectif 1</a:t>
            </a:r>
            <a:r>
              <a:rPr lang="fr-FR" sz="1600" i="0" dirty="0">
                <a:effectLst/>
              </a:rPr>
              <a:t> : Cartographier les points d'eau disponibles dans un village</a:t>
            </a:r>
          </a:p>
          <a:p>
            <a:pPr marL="742950" lvl="1" indent="-285750">
              <a:buFont typeface="Arial" panose="020B0604020202020204" pitchFamily="34" charset="0"/>
              <a:buChar char="•"/>
            </a:pPr>
            <a:r>
              <a:rPr lang="fr-FR" sz="1600" b="1" i="0" dirty="0">
                <a:effectLst/>
              </a:rPr>
              <a:t>Objectif 2</a:t>
            </a:r>
            <a:r>
              <a:rPr lang="fr-FR" sz="1600" i="0" dirty="0">
                <a:effectLst/>
              </a:rPr>
              <a:t> : Calculer les besoins en eau d'une famille type de 8 personnes à N'Djaména</a:t>
            </a:r>
          </a:p>
          <a:p>
            <a:pPr marL="742950" lvl="1" indent="-285750">
              <a:buFont typeface="Arial" panose="020B0604020202020204" pitchFamily="34" charset="0"/>
              <a:buChar char="•"/>
            </a:pPr>
            <a:r>
              <a:rPr lang="fr-FR" sz="1600" b="1" i="0" dirty="0">
                <a:effectLst/>
              </a:rPr>
              <a:t>Objectif 3</a:t>
            </a:r>
            <a:r>
              <a:rPr lang="fr-FR" sz="1600" i="0" dirty="0">
                <a:effectLst/>
              </a:rPr>
              <a:t> : Proposer des techniques de récupération d'eau de pluie adaptées au climat tchadien</a:t>
            </a:r>
          </a:p>
          <a:p>
            <a:pPr marL="742950" lvl="1" indent="-285750">
              <a:buFont typeface="Arial" panose="020B0604020202020204" pitchFamily="34" charset="0"/>
              <a:buChar char="•"/>
            </a:pPr>
            <a:r>
              <a:rPr lang="fr-FR" sz="1600" b="1" i="0" dirty="0">
                <a:effectLst/>
              </a:rPr>
              <a:t>Objectif 4</a:t>
            </a:r>
            <a:r>
              <a:rPr lang="fr-FR" sz="1600" i="0" dirty="0">
                <a:effectLst/>
              </a:rPr>
              <a:t> : Évaluer la qualité de l'eau d'un forage dans la région du Kanem</a:t>
            </a:r>
            <a:endParaRPr lang="fr-FR" sz="1600" dirty="0"/>
          </a:p>
        </p:txBody>
      </p:sp>
      <p:sp>
        <p:nvSpPr>
          <p:cNvPr id="19" name="Espace réservé du contenu 6">
            <a:extLst>
              <a:ext uri="{FF2B5EF4-FFF2-40B4-BE49-F238E27FC236}">
                <a16:creationId xmlns:a16="http://schemas.microsoft.com/office/drawing/2014/main" id="{6E87ACB1-4575-440F-BE6F-A135870B1B54}"/>
              </a:ext>
            </a:extLst>
          </p:cNvPr>
          <p:cNvSpPr txBox="1">
            <a:spLocks/>
          </p:cNvSpPr>
          <p:nvPr/>
        </p:nvSpPr>
        <p:spPr>
          <a:xfrm>
            <a:off x="838200" y="1690688"/>
            <a:ext cx="4538471" cy="935736"/>
          </a:xfrm>
          <a:prstGeom prst="rect">
            <a:avLst/>
          </a:prstGeom>
          <a:solidFill>
            <a:schemeClr val="accent2"/>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b="1" dirty="0">
                <a:solidFill>
                  <a:schemeClr val="bg1"/>
                </a:solidFill>
                <a:latin typeface="YAEP9xY70s4_0"/>
              </a:rPr>
              <a:t>Compétences visées</a:t>
            </a:r>
            <a:endParaRPr lang="fr-FR" sz="2600" b="1" dirty="0">
              <a:solidFill>
                <a:schemeClr val="bg1"/>
              </a:solidFill>
            </a:endParaRPr>
          </a:p>
        </p:txBody>
      </p:sp>
      <p:sp>
        <p:nvSpPr>
          <p:cNvPr id="20" name="Espace réservé du contenu 6">
            <a:extLst>
              <a:ext uri="{FF2B5EF4-FFF2-40B4-BE49-F238E27FC236}">
                <a16:creationId xmlns:a16="http://schemas.microsoft.com/office/drawing/2014/main" id="{25A1FCAC-FDF8-4D4A-94AE-78E76F4B2FE1}"/>
              </a:ext>
            </a:extLst>
          </p:cNvPr>
          <p:cNvSpPr txBox="1">
            <a:spLocks/>
          </p:cNvSpPr>
          <p:nvPr/>
        </p:nvSpPr>
        <p:spPr>
          <a:xfrm>
            <a:off x="6541009" y="1690688"/>
            <a:ext cx="4538471" cy="935736"/>
          </a:xfrm>
          <a:prstGeom prst="rect">
            <a:avLst/>
          </a:prstGeom>
          <a:solidFill>
            <a:srgbClr val="156082"/>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b="1" dirty="0">
                <a:solidFill>
                  <a:schemeClr val="bg1"/>
                </a:solidFill>
                <a:latin typeface="YAEP9xY70s4_0"/>
              </a:rPr>
              <a:t>Objectifs pédagogiques</a:t>
            </a:r>
            <a:endParaRPr lang="fr-FR" sz="2600" b="1" dirty="0">
              <a:solidFill>
                <a:schemeClr val="bg1"/>
              </a:solidFill>
            </a:endParaRPr>
          </a:p>
        </p:txBody>
      </p:sp>
    </p:spTree>
    <p:extLst>
      <p:ext uri="{BB962C8B-B14F-4D97-AF65-F5344CB8AC3E}">
        <p14:creationId xmlns:p14="http://schemas.microsoft.com/office/powerpoint/2010/main" val="995271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DF2D92-7C91-4FCC-B4AA-FE2AEAC0CB64}"/>
              </a:ext>
            </a:extLst>
          </p:cNvPr>
          <p:cNvSpPr>
            <a:spLocks noGrp="1"/>
          </p:cNvSpPr>
          <p:nvPr>
            <p:ph type="title"/>
          </p:nvPr>
        </p:nvSpPr>
        <p:spPr/>
        <p:txBody>
          <a:bodyPr/>
          <a:lstStyle/>
          <a:p>
            <a:r>
              <a:rPr lang="fr-FR" b="1" dirty="0"/>
              <a:t>Niveau de généralité</a:t>
            </a:r>
          </a:p>
        </p:txBody>
      </p:sp>
      <p:sp>
        <p:nvSpPr>
          <p:cNvPr id="7" name="Espace réservé du contenu 6">
            <a:extLst>
              <a:ext uri="{FF2B5EF4-FFF2-40B4-BE49-F238E27FC236}">
                <a16:creationId xmlns:a16="http://schemas.microsoft.com/office/drawing/2014/main" id="{B0AB6AA7-3EB6-445A-B75F-C4C4A435D4AB}"/>
              </a:ext>
            </a:extLst>
          </p:cNvPr>
          <p:cNvSpPr>
            <a:spLocks noGrp="1"/>
          </p:cNvSpPr>
          <p:nvPr>
            <p:ph idx="1"/>
          </p:nvPr>
        </p:nvSpPr>
        <p:spPr>
          <a:xfrm>
            <a:off x="838200" y="3758184"/>
            <a:ext cx="4538472" cy="2712274"/>
          </a:xfrm>
        </p:spPr>
        <p:txBody>
          <a:bodyPr>
            <a:normAutofit/>
          </a:bodyPr>
          <a:lstStyle/>
          <a:p>
            <a:pPr marL="0" indent="0">
              <a:buNone/>
            </a:pPr>
            <a:r>
              <a:rPr lang="fr-FR" sz="2000" dirty="0">
                <a:effectLst/>
              </a:rPr>
              <a:t>Nécessite de mobiliser simultanément :</a:t>
            </a:r>
          </a:p>
          <a:p>
            <a:r>
              <a:rPr lang="fr-FR" sz="2000" dirty="0"/>
              <a:t>C</a:t>
            </a:r>
            <a:r>
              <a:rPr lang="fr-FR" sz="2000" dirty="0">
                <a:effectLst/>
              </a:rPr>
              <a:t>onnaissances climatiques</a:t>
            </a:r>
          </a:p>
          <a:p>
            <a:r>
              <a:rPr lang="fr-FR" sz="2000" dirty="0"/>
              <a:t>Connaissances </a:t>
            </a:r>
            <a:r>
              <a:rPr lang="fr-FR" sz="2000" dirty="0">
                <a:effectLst/>
              </a:rPr>
              <a:t>techniques et hydrauliques</a:t>
            </a:r>
          </a:p>
          <a:p>
            <a:r>
              <a:rPr lang="fr-FR" sz="2000" dirty="0"/>
              <a:t>C</a:t>
            </a:r>
            <a:r>
              <a:rPr lang="fr-FR" sz="2000" dirty="0">
                <a:effectLst/>
              </a:rPr>
              <a:t>ontexte socio-économique </a:t>
            </a:r>
          </a:p>
          <a:p>
            <a:r>
              <a:rPr lang="fr-FR" sz="2000" dirty="0"/>
              <a:t>Connaissances sur la </a:t>
            </a:r>
            <a:r>
              <a:rPr lang="fr-FR" sz="2000" dirty="0">
                <a:effectLst/>
              </a:rPr>
              <a:t>réglementation</a:t>
            </a:r>
          </a:p>
        </p:txBody>
      </p:sp>
      <p:sp>
        <p:nvSpPr>
          <p:cNvPr id="17" name="Espace réservé du contenu 6">
            <a:extLst>
              <a:ext uri="{FF2B5EF4-FFF2-40B4-BE49-F238E27FC236}">
                <a16:creationId xmlns:a16="http://schemas.microsoft.com/office/drawing/2014/main" id="{8764468D-953F-4739-85F0-F2F6522EBD64}"/>
              </a:ext>
            </a:extLst>
          </p:cNvPr>
          <p:cNvSpPr txBox="1">
            <a:spLocks/>
          </p:cNvSpPr>
          <p:nvPr/>
        </p:nvSpPr>
        <p:spPr>
          <a:xfrm>
            <a:off x="6541008" y="2834640"/>
            <a:ext cx="4538472" cy="36358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i="0" dirty="0">
                <a:effectLst/>
              </a:rPr>
              <a:t>Le verbe utilisé « cartographier », est un verbe d’action précis, observable et mesurable</a:t>
            </a:r>
          </a:p>
          <a:p>
            <a:r>
              <a:rPr lang="fr-FR" sz="2000" i="0" dirty="0">
                <a:effectLst/>
              </a:rPr>
              <a:t>L’objectif pédagogique correspond a une seule tache</a:t>
            </a:r>
          </a:p>
          <a:p>
            <a:r>
              <a:rPr lang="fr-FR" sz="2000" i="0" dirty="0">
                <a:effectLst/>
              </a:rPr>
              <a:t>Évaluable immédiatement </a:t>
            </a:r>
          </a:p>
          <a:p>
            <a:endParaRPr lang="fr-FR" sz="2000" i="0" dirty="0">
              <a:effectLst/>
              <a:latin typeface="YAEP9xY70s4_0"/>
            </a:endParaRPr>
          </a:p>
        </p:txBody>
      </p:sp>
      <p:sp>
        <p:nvSpPr>
          <p:cNvPr id="19" name="Espace réservé du contenu 6">
            <a:extLst>
              <a:ext uri="{FF2B5EF4-FFF2-40B4-BE49-F238E27FC236}">
                <a16:creationId xmlns:a16="http://schemas.microsoft.com/office/drawing/2014/main" id="{6E87ACB1-4575-440F-BE6F-A135870B1B54}"/>
              </a:ext>
            </a:extLst>
          </p:cNvPr>
          <p:cNvSpPr txBox="1">
            <a:spLocks/>
          </p:cNvSpPr>
          <p:nvPr/>
        </p:nvSpPr>
        <p:spPr>
          <a:xfrm>
            <a:off x="838200" y="1690688"/>
            <a:ext cx="4538471" cy="1866328"/>
          </a:xfrm>
          <a:prstGeom prst="rect">
            <a:avLst/>
          </a:prstGeom>
          <a:solidFill>
            <a:schemeClr val="accent2"/>
          </a:solidFill>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800" b="1" i="0" dirty="0">
                <a:solidFill>
                  <a:schemeClr val="bg1"/>
                </a:solidFill>
                <a:effectLst/>
                <a:latin typeface="YAEP9xY70s4_0"/>
              </a:rPr>
              <a:t>Concevoir</a:t>
            </a:r>
            <a:r>
              <a:rPr lang="fr-FR" sz="2800" b="0" i="0" dirty="0">
                <a:solidFill>
                  <a:schemeClr val="bg1"/>
                </a:solidFill>
                <a:effectLst/>
                <a:latin typeface="YAEP9xY70s4_0"/>
              </a:rPr>
              <a:t> et </a:t>
            </a:r>
            <a:r>
              <a:rPr lang="fr-FR" sz="2800" b="1" i="0" dirty="0">
                <a:solidFill>
                  <a:schemeClr val="bg1"/>
                </a:solidFill>
                <a:effectLst/>
                <a:latin typeface="YAEP9xY70s4_0"/>
              </a:rPr>
              <a:t>mettre en œuvre </a:t>
            </a:r>
            <a:r>
              <a:rPr lang="fr-FR" sz="2800" b="0" i="0" dirty="0">
                <a:solidFill>
                  <a:schemeClr val="bg1"/>
                </a:solidFill>
                <a:effectLst/>
                <a:latin typeface="YAEP9xY70s4_0"/>
              </a:rPr>
              <a:t>des </a:t>
            </a:r>
            <a:r>
              <a:rPr lang="fr-FR" sz="2800" b="1" i="0" dirty="0">
                <a:solidFill>
                  <a:schemeClr val="bg1"/>
                </a:solidFill>
                <a:effectLst/>
                <a:latin typeface="YAEP9xY70s4_0"/>
              </a:rPr>
              <a:t>stratégies</a:t>
            </a:r>
            <a:r>
              <a:rPr lang="fr-FR" sz="2800" b="0" i="0" dirty="0">
                <a:solidFill>
                  <a:schemeClr val="bg1"/>
                </a:solidFill>
                <a:effectLst/>
                <a:latin typeface="YAEP9xY70s4_0"/>
              </a:rPr>
              <a:t> durables de </a:t>
            </a:r>
            <a:r>
              <a:rPr lang="fr-FR" sz="2800" i="0" dirty="0">
                <a:solidFill>
                  <a:schemeClr val="bg1"/>
                </a:solidFill>
                <a:effectLst/>
                <a:latin typeface="YAEP9xY70s4_0"/>
              </a:rPr>
              <a:t>gestion</a:t>
            </a:r>
            <a:r>
              <a:rPr lang="fr-FR" sz="2800" b="0" i="0" dirty="0">
                <a:solidFill>
                  <a:schemeClr val="bg1"/>
                </a:solidFill>
                <a:effectLst/>
                <a:latin typeface="YAEP9xY70s4_0"/>
              </a:rPr>
              <a:t> des ressources hydriques adaptées aux zones sahéliennes</a:t>
            </a:r>
            <a:endParaRPr lang="fr-FR" sz="2600" b="1" dirty="0">
              <a:solidFill>
                <a:schemeClr val="bg1"/>
              </a:solidFill>
            </a:endParaRPr>
          </a:p>
        </p:txBody>
      </p:sp>
      <p:sp>
        <p:nvSpPr>
          <p:cNvPr id="20" name="Espace réservé du contenu 6">
            <a:extLst>
              <a:ext uri="{FF2B5EF4-FFF2-40B4-BE49-F238E27FC236}">
                <a16:creationId xmlns:a16="http://schemas.microsoft.com/office/drawing/2014/main" id="{25A1FCAC-FDF8-4D4A-94AE-78E76F4B2FE1}"/>
              </a:ext>
            </a:extLst>
          </p:cNvPr>
          <p:cNvSpPr txBox="1">
            <a:spLocks/>
          </p:cNvSpPr>
          <p:nvPr/>
        </p:nvSpPr>
        <p:spPr>
          <a:xfrm>
            <a:off x="6541009" y="1690688"/>
            <a:ext cx="4538471" cy="935736"/>
          </a:xfrm>
          <a:prstGeom prst="rect">
            <a:avLst/>
          </a:prstGeom>
          <a:solidFill>
            <a:srgbClr val="156082"/>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800" i="0" dirty="0">
                <a:solidFill>
                  <a:schemeClr val="bg1"/>
                </a:solidFill>
                <a:effectLst/>
              </a:rPr>
              <a:t>Cartographier les points d'eau disponibles dans un village</a:t>
            </a:r>
            <a:endParaRPr lang="fr-FR" sz="2600" b="1" dirty="0">
              <a:solidFill>
                <a:schemeClr val="bg1"/>
              </a:solidFill>
            </a:endParaRPr>
          </a:p>
        </p:txBody>
      </p:sp>
    </p:spTree>
    <p:extLst>
      <p:ext uri="{BB962C8B-B14F-4D97-AF65-F5344CB8AC3E}">
        <p14:creationId xmlns:p14="http://schemas.microsoft.com/office/powerpoint/2010/main" val="3238147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EB64FFF2-3677-44C0-907B-3417E23E0842}"/>
              </a:ext>
            </a:extLst>
          </p:cNvPr>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36900" t="1729" r="19975"/>
          <a:stretch/>
        </p:blipFill>
        <p:spPr>
          <a:xfrm>
            <a:off x="0" y="0"/>
            <a:ext cx="5257800" cy="6858000"/>
          </a:xfrm>
          <a:prstGeom prst="rect">
            <a:avLst/>
          </a:prstGeom>
        </p:spPr>
      </p:pic>
      <p:sp>
        <p:nvSpPr>
          <p:cNvPr id="4" name="Titre 3">
            <a:extLst>
              <a:ext uri="{FF2B5EF4-FFF2-40B4-BE49-F238E27FC236}">
                <a16:creationId xmlns:a16="http://schemas.microsoft.com/office/drawing/2014/main" id="{973DF82B-3922-46F9-A20E-FE3EF737764E}"/>
              </a:ext>
            </a:extLst>
          </p:cNvPr>
          <p:cNvSpPr>
            <a:spLocks noGrp="1"/>
          </p:cNvSpPr>
          <p:nvPr>
            <p:ph type="title"/>
          </p:nvPr>
        </p:nvSpPr>
        <p:spPr>
          <a:xfrm>
            <a:off x="6096000" y="365125"/>
            <a:ext cx="5507736" cy="1325563"/>
          </a:xfrm>
        </p:spPr>
        <p:txBody>
          <a:bodyPr>
            <a:normAutofit/>
          </a:bodyPr>
          <a:lstStyle/>
          <a:p>
            <a:r>
              <a:rPr lang="fr-FR" b="1" dirty="0"/>
              <a:t>Compétence ou objectif pédagogique ?</a:t>
            </a:r>
          </a:p>
        </p:txBody>
      </p:sp>
      <p:sp>
        <p:nvSpPr>
          <p:cNvPr id="5" name="Espace réservé du contenu 4">
            <a:extLst>
              <a:ext uri="{FF2B5EF4-FFF2-40B4-BE49-F238E27FC236}">
                <a16:creationId xmlns:a16="http://schemas.microsoft.com/office/drawing/2014/main" id="{AA92FBE7-390B-4A9F-A951-47CA2F891B6F}"/>
              </a:ext>
            </a:extLst>
          </p:cNvPr>
          <p:cNvSpPr>
            <a:spLocks noGrp="1"/>
          </p:cNvSpPr>
          <p:nvPr>
            <p:ph idx="1"/>
          </p:nvPr>
        </p:nvSpPr>
        <p:spPr>
          <a:xfrm>
            <a:off x="6233160" y="2774282"/>
            <a:ext cx="5257800" cy="2902618"/>
          </a:xfrm>
        </p:spPr>
        <p:txBody>
          <a:bodyPr>
            <a:normAutofit/>
          </a:bodyPr>
          <a:lstStyle/>
          <a:p>
            <a:pPr marL="0" indent="0">
              <a:buNone/>
            </a:pPr>
            <a:r>
              <a:rPr lang="fr-FR" b="1" dirty="0"/>
              <a:t>Sujet</a:t>
            </a:r>
            <a:r>
              <a:rPr lang="fr-FR" dirty="0"/>
              <a:t> : Développement agricole</a:t>
            </a:r>
          </a:p>
          <a:p>
            <a:pPr marL="0" indent="0">
              <a:buNone/>
            </a:pPr>
            <a:endParaRPr lang="fr-FR" dirty="0"/>
          </a:p>
          <a:p>
            <a:pPr marL="0" indent="0">
              <a:buNone/>
            </a:pPr>
            <a:r>
              <a:rPr lang="fr-FR" dirty="0"/>
              <a:t>Améliorer la productivité agricole tout en préservant les sols dans les zones semi-arides du Tchad</a:t>
            </a:r>
          </a:p>
        </p:txBody>
      </p:sp>
    </p:spTree>
    <p:extLst>
      <p:ext uri="{BB962C8B-B14F-4D97-AF65-F5344CB8AC3E}">
        <p14:creationId xmlns:p14="http://schemas.microsoft.com/office/powerpoint/2010/main" val="561627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EB64FFF2-3677-44C0-907B-3417E23E0842}"/>
              </a:ext>
            </a:extLst>
          </p:cNvPr>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36900" t="1729" r="19975"/>
          <a:stretch/>
        </p:blipFill>
        <p:spPr>
          <a:xfrm>
            <a:off x="0" y="0"/>
            <a:ext cx="5257800" cy="6858000"/>
          </a:xfrm>
          <a:prstGeom prst="rect">
            <a:avLst/>
          </a:prstGeom>
        </p:spPr>
      </p:pic>
      <p:sp>
        <p:nvSpPr>
          <p:cNvPr id="4" name="Titre 3">
            <a:extLst>
              <a:ext uri="{FF2B5EF4-FFF2-40B4-BE49-F238E27FC236}">
                <a16:creationId xmlns:a16="http://schemas.microsoft.com/office/drawing/2014/main" id="{973DF82B-3922-46F9-A20E-FE3EF737764E}"/>
              </a:ext>
            </a:extLst>
          </p:cNvPr>
          <p:cNvSpPr>
            <a:spLocks noGrp="1"/>
          </p:cNvSpPr>
          <p:nvPr>
            <p:ph type="title"/>
          </p:nvPr>
        </p:nvSpPr>
        <p:spPr>
          <a:xfrm>
            <a:off x="6096000" y="365125"/>
            <a:ext cx="5507736" cy="1325563"/>
          </a:xfrm>
        </p:spPr>
        <p:txBody>
          <a:bodyPr>
            <a:normAutofit/>
          </a:bodyPr>
          <a:lstStyle/>
          <a:p>
            <a:r>
              <a:rPr lang="fr-FR" b="1" dirty="0">
                <a:solidFill>
                  <a:srgbClr val="C04F15"/>
                </a:solidFill>
              </a:rPr>
              <a:t>Compétence</a:t>
            </a:r>
          </a:p>
        </p:txBody>
      </p:sp>
      <p:sp>
        <p:nvSpPr>
          <p:cNvPr id="5" name="Espace réservé du contenu 4">
            <a:extLst>
              <a:ext uri="{FF2B5EF4-FFF2-40B4-BE49-F238E27FC236}">
                <a16:creationId xmlns:a16="http://schemas.microsoft.com/office/drawing/2014/main" id="{AA92FBE7-390B-4A9F-A951-47CA2F891B6F}"/>
              </a:ext>
            </a:extLst>
          </p:cNvPr>
          <p:cNvSpPr>
            <a:spLocks noGrp="1"/>
          </p:cNvSpPr>
          <p:nvPr>
            <p:ph idx="1"/>
          </p:nvPr>
        </p:nvSpPr>
        <p:spPr>
          <a:xfrm>
            <a:off x="6220968" y="1827672"/>
            <a:ext cx="5257800" cy="733425"/>
          </a:xfrm>
        </p:spPr>
        <p:txBody>
          <a:bodyPr>
            <a:normAutofit/>
          </a:bodyPr>
          <a:lstStyle/>
          <a:p>
            <a:pPr marL="0" indent="0" algn="ctr">
              <a:buNone/>
            </a:pPr>
            <a:r>
              <a:rPr lang="fr-FR" sz="1800" dirty="0"/>
              <a:t>Améliorer la productivité agricole tout en préservant les sols dans les zones semi-arides du Tchad</a:t>
            </a:r>
          </a:p>
        </p:txBody>
      </p:sp>
      <p:sp>
        <p:nvSpPr>
          <p:cNvPr id="6" name="Espace réservé du contenu 4">
            <a:extLst>
              <a:ext uri="{FF2B5EF4-FFF2-40B4-BE49-F238E27FC236}">
                <a16:creationId xmlns:a16="http://schemas.microsoft.com/office/drawing/2014/main" id="{CEED4FF1-AB66-4C7D-B4A8-D51517940DB8}"/>
              </a:ext>
            </a:extLst>
          </p:cNvPr>
          <p:cNvSpPr txBox="1">
            <a:spLocks/>
          </p:cNvSpPr>
          <p:nvPr/>
        </p:nvSpPr>
        <p:spPr>
          <a:xfrm>
            <a:off x="6220968" y="2698082"/>
            <a:ext cx="5507736" cy="394084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Double finalité : productivité et durabilité</a:t>
            </a:r>
          </a:p>
          <a:p>
            <a:r>
              <a:rPr lang="fr-FR" dirty="0"/>
              <a:t>Adaptation au contexte local complexe</a:t>
            </a:r>
          </a:p>
          <a:p>
            <a:r>
              <a:rPr lang="fr-FR" dirty="0"/>
              <a:t>Mobilisation de connaissances en :</a:t>
            </a:r>
          </a:p>
          <a:p>
            <a:pPr lvl="1"/>
            <a:r>
              <a:rPr lang="fr-FR" dirty="0"/>
              <a:t>Agronomie</a:t>
            </a:r>
          </a:p>
          <a:p>
            <a:pPr lvl="1"/>
            <a:r>
              <a:rPr lang="fr-FR" dirty="0"/>
              <a:t>Écologie de sols</a:t>
            </a:r>
          </a:p>
          <a:p>
            <a:pPr lvl="1"/>
            <a:r>
              <a:rPr lang="fr-FR" dirty="0"/>
              <a:t>Économie </a:t>
            </a:r>
          </a:p>
          <a:p>
            <a:pPr lvl="1"/>
            <a:r>
              <a:rPr lang="fr-FR" dirty="0"/>
              <a:t>Climatologie</a:t>
            </a:r>
          </a:p>
          <a:p>
            <a:r>
              <a:rPr lang="fr-FR" dirty="0"/>
              <a:t>Résultats visibles à moyen/long terme</a:t>
            </a:r>
          </a:p>
          <a:p>
            <a:pPr marL="0" indent="0">
              <a:buFont typeface="Arial" panose="020B0604020202020204" pitchFamily="34" charset="0"/>
              <a:buNone/>
            </a:pPr>
            <a:endParaRPr lang="fr-FR" dirty="0"/>
          </a:p>
        </p:txBody>
      </p:sp>
    </p:spTree>
    <p:extLst>
      <p:ext uri="{BB962C8B-B14F-4D97-AF65-F5344CB8AC3E}">
        <p14:creationId xmlns:p14="http://schemas.microsoft.com/office/powerpoint/2010/main" val="4057427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DF2D92-7C91-4FCC-B4AA-FE2AEAC0CB64}"/>
              </a:ext>
            </a:extLst>
          </p:cNvPr>
          <p:cNvSpPr>
            <a:spLocks noGrp="1"/>
          </p:cNvSpPr>
          <p:nvPr>
            <p:ph type="title"/>
          </p:nvPr>
        </p:nvSpPr>
        <p:spPr/>
        <p:txBody>
          <a:bodyPr/>
          <a:lstStyle/>
          <a:p>
            <a:r>
              <a:rPr lang="fr-FR" b="1" dirty="0"/>
              <a:t>Perspectives </a:t>
            </a:r>
          </a:p>
        </p:txBody>
      </p:sp>
      <p:sp>
        <p:nvSpPr>
          <p:cNvPr id="7" name="Espace réservé du contenu 6">
            <a:extLst>
              <a:ext uri="{FF2B5EF4-FFF2-40B4-BE49-F238E27FC236}">
                <a16:creationId xmlns:a16="http://schemas.microsoft.com/office/drawing/2014/main" id="{B0AB6AA7-3EB6-445A-B75F-C4C4A435D4AB}"/>
              </a:ext>
            </a:extLst>
          </p:cNvPr>
          <p:cNvSpPr>
            <a:spLocks noGrp="1"/>
          </p:cNvSpPr>
          <p:nvPr>
            <p:ph idx="1"/>
          </p:nvPr>
        </p:nvSpPr>
        <p:spPr>
          <a:xfrm>
            <a:off x="838200" y="2834640"/>
            <a:ext cx="4538472" cy="3635818"/>
          </a:xfrm>
        </p:spPr>
        <p:txBody>
          <a:bodyPr>
            <a:normAutofit fontScale="92500" lnSpcReduction="20000"/>
          </a:bodyPr>
          <a:lstStyle/>
          <a:p>
            <a:pPr marL="0" indent="0">
              <a:buNone/>
            </a:pPr>
            <a:r>
              <a:rPr lang="fr-FR" sz="2000" i="0" dirty="0">
                <a:effectLst/>
              </a:rPr>
              <a:t>Concerne </a:t>
            </a:r>
            <a:r>
              <a:rPr lang="fr-FR" sz="2000" b="1" i="0" dirty="0">
                <a:solidFill>
                  <a:schemeClr val="tx2">
                    <a:lumMod val="75000"/>
                    <a:lumOff val="25000"/>
                  </a:schemeClr>
                </a:solidFill>
                <a:effectLst/>
              </a:rPr>
              <a:t>l'apprenant</a:t>
            </a:r>
            <a:r>
              <a:rPr lang="fr-FR" sz="2000" i="0" dirty="0">
                <a:effectLst/>
              </a:rPr>
              <a:t>,  elle représente ce qu’il est capable de faire au terme de son apprentissage (ce qu'il maîtrise).</a:t>
            </a:r>
          </a:p>
          <a:p>
            <a:pPr marL="0" indent="0">
              <a:buNone/>
            </a:pPr>
            <a:endParaRPr lang="fr-FR" sz="2000" b="1" i="0" dirty="0">
              <a:effectLst/>
            </a:endParaRPr>
          </a:p>
          <a:p>
            <a:pPr marL="0" indent="0">
              <a:buNone/>
            </a:pPr>
            <a:r>
              <a:rPr lang="fr-FR" sz="2000" b="1" dirty="0"/>
              <a:t>É</a:t>
            </a:r>
            <a:r>
              <a:rPr lang="fr-FR" sz="2000" b="1" i="0" dirty="0">
                <a:effectLst/>
              </a:rPr>
              <a:t>tudiant : Qu'est-ce que je sais faire à la fin de ma formation ?</a:t>
            </a:r>
          </a:p>
          <a:p>
            <a:pPr marL="0" indent="0">
              <a:buNone/>
            </a:pPr>
            <a:endParaRPr lang="fr-FR" sz="2000" dirty="0"/>
          </a:p>
          <a:p>
            <a:pPr marL="0" indent="0">
              <a:buNone/>
            </a:pPr>
            <a:r>
              <a:rPr lang="fr-FR" sz="2000" b="1" dirty="0">
                <a:effectLst/>
              </a:rPr>
              <a:t>Formation en Gestion de l'Eau au Tchad</a:t>
            </a:r>
          </a:p>
          <a:p>
            <a:pPr marL="0" indent="0">
              <a:buNone/>
            </a:pPr>
            <a:r>
              <a:rPr lang="fr-FR" sz="2000" b="1" dirty="0">
                <a:solidFill>
                  <a:schemeClr val="tx2">
                    <a:lumMod val="75000"/>
                    <a:lumOff val="25000"/>
                  </a:schemeClr>
                </a:solidFill>
                <a:effectLst/>
              </a:rPr>
              <a:t>L'apprenant</a:t>
            </a:r>
            <a:r>
              <a:rPr lang="fr-FR" sz="2000" dirty="0">
                <a:effectLst/>
              </a:rPr>
              <a:t> : « </a:t>
            </a:r>
            <a:r>
              <a:rPr lang="fr-FR" sz="2000" i="1" dirty="0">
                <a:effectLst/>
              </a:rPr>
              <a:t>À la fin de ma formation de Master, je suis capable de concevoir et gérer un système d'approvisionnement en eau potable pour un village rural du Tchad, en tenant compte des contraintes techniques, financières et sociales. </a:t>
            </a:r>
            <a:r>
              <a:rPr lang="fr-FR" sz="2000" dirty="0">
                <a:effectLst/>
              </a:rPr>
              <a:t>»</a:t>
            </a:r>
          </a:p>
        </p:txBody>
      </p:sp>
      <p:sp>
        <p:nvSpPr>
          <p:cNvPr id="17" name="Espace réservé du contenu 6">
            <a:extLst>
              <a:ext uri="{FF2B5EF4-FFF2-40B4-BE49-F238E27FC236}">
                <a16:creationId xmlns:a16="http://schemas.microsoft.com/office/drawing/2014/main" id="{8764468D-953F-4739-85F0-F2F6522EBD64}"/>
              </a:ext>
            </a:extLst>
          </p:cNvPr>
          <p:cNvSpPr txBox="1">
            <a:spLocks/>
          </p:cNvSpPr>
          <p:nvPr/>
        </p:nvSpPr>
        <p:spPr>
          <a:xfrm>
            <a:off x="6541008" y="2834640"/>
            <a:ext cx="4538471" cy="39281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i="0" dirty="0">
                <a:effectLst/>
              </a:rPr>
              <a:t>Se situe souvent du côté de </a:t>
            </a:r>
            <a:r>
              <a:rPr lang="fr-FR" sz="1800" b="1" i="0" dirty="0">
                <a:solidFill>
                  <a:schemeClr val="tx2">
                    <a:lumMod val="75000"/>
                    <a:lumOff val="25000"/>
                  </a:schemeClr>
                </a:solidFill>
                <a:effectLst/>
              </a:rPr>
              <a:t>l'enseignant</a:t>
            </a:r>
            <a:r>
              <a:rPr lang="fr-FR" sz="1800" i="0" dirty="0">
                <a:effectLst/>
              </a:rPr>
              <a:t>, qui définit ce qu’il souhaite que l’apprenant atteigne dans le cadre d’une séquence pédagogique.</a:t>
            </a:r>
          </a:p>
          <a:p>
            <a:pPr marL="0" indent="0">
              <a:buNone/>
            </a:pPr>
            <a:endParaRPr lang="fr-FR" sz="300" i="0" dirty="0">
              <a:effectLst/>
            </a:endParaRPr>
          </a:p>
          <a:p>
            <a:pPr marL="0" indent="0">
              <a:buNone/>
            </a:pPr>
            <a:r>
              <a:rPr lang="fr-FR" sz="1800" b="1" i="0" dirty="0">
                <a:effectLst/>
              </a:rPr>
              <a:t>Enseignant : Qu'est-ce que je veux que l'étudiant apprenne dans ce cours ?</a:t>
            </a:r>
          </a:p>
          <a:p>
            <a:pPr marL="0" indent="0">
              <a:buNone/>
            </a:pPr>
            <a:endParaRPr lang="fr-FR" sz="400" b="1" dirty="0">
              <a:effectLst/>
            </a:endParaRPr>
          </a:p>
          <a:p>
            <a:pPr marL="0" indent="0">
              <a:buNone/>
            </a:pPr>
            <a:r>
              <a:rPr lang="fr-FR" sz="1800" b="1" dirty="0">
                <a:effectLst/>
              </a:rPr>
              <a:t>Formation en Gestion de l'Eau au Tchad</a:t>
            </a:r>
          </a:p>
          <a:p>
            <a:pPr marL="0" indent="0">
              <a:buNone/>
            </a:pPr>
            <a:r>
              <a:rPr lang="fr-FR" sz="1800" b="1" dirty="0">
                <a:solidFill>
                  <a:schemeClr val="tx2">
                    <a:lumMod val="75000"/>
                    <a:lumOff val="25000"/>
                  </a:schemeClr>
                </a:solidFill>
              </a:rPr>
              <a:t>L'enseignant</a:t>
            </a:r>
            <a:r>
              <a:rPr lang="fr-FR" sz="1800" dirty="0"/>
              <a:t> : « </a:t>
            </a:r>
            <a:r>
              <a:rPr lang="fr-FR" sz="1800" i="1" dirty="0"/>
              <a:t>Dans le cadre de ce cours sur l'hydraulique villageoise, je souhaite que les étudiants soient capables de cartographier tous les points d'eau d'un village et d'évaluer leur état de fonctionnement. </a:t>
            </a:r>
            <a:r>
              <a:rPr lang="fr-FR" sz="1800" dirty="0"/>
              <a:t>»</a:t>
            </a:r>
          </a:p>
          <a:p>
            <a:pPr marL="0" indent="0">
              <a:buNone/>
            </a:pPr>
            <a:endParaRPr lang="fr-FR" sz="1700" dirty="0"/>
          </a:p>
        </p:txBody>
      </p:sp>
      <p:sp>
        <p:nvSpPr>
          <p:cNvPr id="19" name="Espace réservé du contenu 6">
            <a:extLst>
              <a:ext uri="{FF2B5EF4-FFF2-40B4-BE49-F238E27FC236}">
                <a16:creationId xmlns:a16="http://schemas.microsoft.com/office/drawing/2014/main" id="{6E87ACB1-4575-440F-BE6F-A135870B1B54}"/>
              </a:ext>
            </a:extLst>
          </p:cNvPr>
          <p:cNvSpPr txBox="1">
            <a:spLocks/>
          </p:cNvSpPr>
          <p:nvPr/>
        </p:nvSpPr>
        <p:spPr>
          <a:xfrm>
            <a:off x="838200" y="1690688"/>
            <a:ext cx="4538471" cy="935736"/>
          </a:xfrm>
          <a:prstGeom prst="rect">
            <a:avLst/>
          </a:prstGeom>
          <a:solidFill>
            <a:schemeClr val="accent2"/>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b="1" dirty="0">
                <a:solidFill>
                  <a:schemeClr val="bg1"/>
                </a:solidFill>
                <a:latin typeface="YAEP9xY70s4_0"/>
              </a:rPr>
              <a:t>Compétences visées</a:t>
            </a:r>
            <a:endParaRPr lang="fr-FR" sz="2600" b="1" dirty="0">
              <a:solidFill>
                <a:schemeClr val="bg1"/>
              </a:solidFill>
            </a:endParaRPr>
          </a:p>
        </p:txBody>
      </p:sp>
      <p:sp>
        <p:nvSpPr>
          <p:cNvPr id="20" name="Espace réservé du contenu 6">
            <a:extLst>
              <a:ext uri="{FF2B5EF4-FFF2-40B4-BE49-F238E27FC236}">
                <a16:creationId xmlns:a16="http://schemas.microsoft.com/office/drawing/2014/main" id="{25A1FCAC-FDF8-4D4A-94AE-78E76F4B2FE1}"/>
              </a:ext>
            </a:extLst>
          </p:cNvPr>
          <p:cNvSpPr txBox="1">
            <a:spLocks/>
          </p:cNvSpPr>
          <p:nvPr/>
        </p:nvSpPr>
        <p:spPr>
          <a:xfrm>
            <a:off x="6541009" y="1690688"/>
            <a:ext cx="4538471" cy="935736"/>
          </a:xfrm>
          <a:prstGeom prst="rect">
            <a:avLst/>
          </a:prstGeom>
          <a:solidFill>
            <a:srgbClr val="156082"/>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b="1" dirty="0">
                <a:solidFill>
                  <a:schemeClr val="bg1"/>
                </a:solidFill>
                <a:latin typeface="YAEP9xY70s4_0"/>
              </a:rPr>
              <a:t>Objectifs pédagogiques</a:t>
            </a:r>
            <a:endParaRPr lang="fr-FR" sz="2600" b="1" dirty="0">
              <a:solidFill>
                <a:schemeClr val="bg1"/>
              </a:solidFill>
            </a:endParaRPr>
          </a:p>
        </p:txBody>
      </p:sp>
    </p:spTree>
    <p:extLst>
      <p:ext uri="{BB962C8B-B14F-4D97-AF65-F5344CB8AC3E}">
        <p14:creationId xmlns:p14="http://schemas.microsoft.com/office/powerpoint/2010/main" val="3703139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DF2D92-7C91-4FCC-B4AA-FE2AEAC0CB64}"/>
              </a:ext>
            </a:extLst>
          </p:cNvPr>
          <p:cNvSpPr>
            <a:spLocks noGrp="1"/>
          </p:cNvSpPr>
          <p:nvPr>
            <p:ph type="title"/>
          </p:nvPr>
        </p:nvSpPr>
        <p:spPr/>
        <p:txBody>
          <a:bodyPr/>
          <a:lstStyle/>
          <a:p>
            <a:r>
              <a:rPr lang="fr-FR" b="1" dirty="0"/>
              <a:t>Nature de l’acquisition</a:t>
            </a:r>
          </a:p>
        </p:txBody>
      </p:sp>
      <p:sp>
        <p:nvSpPr>
          <p:cNvPr id="7" name="Espace réservé du contenu 6">
            <a:extLst>
              <a:ext uri="{FF2B5EF4-FFF2-40B4-BE49-F238E27FC236}">
                <a16:creationId xmlns:a16="http://schemas.microsoft.com/office/drawing/2014/main" id="{B0AB6AA7-3EB6-445A-B75F-C4C4A435D4AB}"/>
              </a:ext>
            </a:extLst>
          </p:cNvPr>
          <p:cNvSpPr>
            <a:spLocks noGrp="1"/>
          </p:cNvSpPr>
          <p:nvPr>
            <p:ph idx="1"/>
          </p:nvPr>
        </p:nvSpPr>
        <p:spPr>
          <a:xfrm>
            <a:off x="838200" y="2834640"/>
            <a:ext cx="4538471" cy="3635818"/>
          </a:xfrm>
        </p:spPr>
        <p:txBody>
          <a:bodyPr>
            <a:normAutofit/>
          </a:bodyPr>
          <a:lstStyle/>
          <a:p>
            <a:pPr marL="0" indent="0">
              <a:buNone/>
            </a:pPr>
            <a:r>
              <a:rPr lang="fr-FR" sz="2000" i="0" dirty="0">
                <a:effectLst/>
                <a:latin typeface="YAEP9xY70s4_0"/>
              </a:rPr>
              <a:t>Représente </a:t>
            </a:r>
            <a:r>
              <a:rPr lang="fr-FR" sz="2000" b="1" i="0" dirty="0">
                <a:effectLst/>
                <a:latin typeface="YAEP9xY70s4_0"/>
              </a:rPr>
              <a:t>l'ensemble</a:t>
            </a:r>
            <a:r>
              <a:rPr lang="fr-FR" sz="2000" i="0" dirty="0">
                <a:effectLst/>
                <a:latin typeface="YAEP9xY70s4_0"/>
              </a:rPr>
              <a:t> des </a:t>
            </a:r>
            <a:r>
              <a:rPr lang="fr-FR" sz="2000" b="1" i="0" dirty="0">
                <a:effectLst/>
                <a:latin typeface="YAEP9xY70s4_0"/>
              </a:rPr>
              <a:t>capacités globales</a:t>
            </a:r>
            <a:r>
              <a:rPr lang="fr-FR" sz="2000" i="0" dirty="0">
                <a:effectLst/>
                <a:latin typeface="YAEP9xY70s4_0"/>
              </a:rPr>
              <a:t> qu’un individu peut mobiliser dans une situation donnée.</a:t>
            </a:r>
          </a:p>
          <a:p>
            <a:pPr marL="0" indent="0">
              <a:buNone/>
            </a:pPr>
            <a:endParaRPr lang="fr-FR" sz="2000" dirty="0">
              <a:latin typeface="YAEP9xY70s4_0"/>
            </a:endParaRPr>
          </a:p>
          <a:p>
            <a:pPr marL="0" indent="0">
              <a:buNone/>
            </a:pPr>
            <a:r>
              <a:rPr lang="fr-FR" sz="2000" b="1" dirty="0">
                <a:latin typeface="YAEP9xY70s4_0"/>
              </a:rPr>
              <a:t>Formation : Santé maternelle et néonatale</a:t>
            </a:r>
          </a:p>
          <a:p>
            <a:pPr marL="0" indent="0">
              <a:buNone/>
            </a:pPr>
            <a:r>
              <a:rPr lang="fr-FR" sz="2000" b="1" dirty="0">
                <a:solidFill>
                  <a:schemeClr val="tx2">
                    <a:lumMod val="75000"/>
                    <a:lumOff val="25000"/>
                  </a:schemeClr>
                </a:solidFill>
                <a:latin typeface="YAEP9xY70s4_0"/>
              </a:rPr>
              <a:t>Compétence</a:t>
            </a:r>
            <a:r>
              <a:rPr lang="fr-FR" sz="2000" dirty="0">
                <a:latin typeface="YAEP9xY70s4_0"/>
              </a:rPr>
              <a:t> : Prendre en charge les complications obstétricales d'urgence dans un centre de santé rural</a:t>
            </a:r>
          </a:p>
        </p:txBody>
      </p:sp>
      <p:sp>
        <p:nvSpPr>
          <p:cNvPr id="17" name="Espace réservé du contenu 6">
            <a:extLst>
              <a:ext uri="{FF2B5EF4-FFF2-40B4-BE49-F238E27FC236}">
                <a16:creationId xmlns:a16="http://schemas.microsoft.com/office/drawing/2014/main" id="{8764468D-953F-4739-85F0-F2F6522EBD64}"/>
              </a:ext>
            </a:extLst>
          </p:cNvPr>
          <p:cNvSpPr txBox="1">
            <a:spLocks/>
          </p:cNvSpPr>
          <p:nvPr/>
        </p:nvSpPr>
        <p:spPr>
          <a:xfrm>
            <a:off x="6541008" y="2834640"/>
            <a:ext cx="4538472" cy="36358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000" i="0" dirty="0">
                <a:effectLst/>
                <a:latin typeface="YAEP9xY70s4_0"/>
              </a:rPr>
              <a:t>C’est la réalisation </a:t>
            </a:r>
            <a:r>
              <a:rPr lang="fr-FR" sz="2000" b="1" i="0" dirty="0">
                <a:effectLst/>
                <a:latin typeface="YAEP9xY70s4_0"/>
              </a:rPr>
              <a:t>d’une tâche </a:t>
            </a:r>
            <a:r>
              <a:rPr lang="fr-FR" sz="2000" i="0" dirty="0">
                <a:effectLst/>
                <a:latin typeface="YAEP9xY70s4_0"/>
              </a:rPr>
              <a:t>ou </a:t>
            </a:r>
            <a:r>
              <a:rPr lang="fr-FR" sz="2000" b="1" i="0" dirty="0">
                <a:effectLst/>
                <a:latin typeface="YAEP9xY70s4_0"/>
              </a:rPr>
              <a:t>d’une action </a:t>
            </a:r>
            <a:r>
              <a:rPr lang="fr-FR" sz="2000" i="0" dirty="0">
                <a:effectLst/>
                <a:latin typeface="YAEP9xY70s4_0"/>
              </a:rPr>
              <a:t>spécifique qui conduit à l’acquisition d’une compétence.</a:t>
            </a:r>
          </a:p>
          <a:p>
            <a:pPr marL="0" indent="0">
              <a:buNone/>
            </a:pPr>
            <a:r>
              <a:rPr lang="fr-FR" sz="2000" i="0" dirty="0">
                <a:effectLst/>
                <a:latin typeface="YAEP9xY70s4_0"/>
              </a:rPr>
              <a:t>L'objectif pédagogique sert à construire et à conduire l'action de formation et à évaluer les capacités acquises.</a:t>
            </a:r>
          </a:p>
          <a:p>
            <a:pPr marL="0" indent="0">
              <a:buNone/>
            </a:pPr>
            <a:r>
              <a:rPr lang="fr-FR" sz="2000" b="1" dirty="0">
                <a:latin typeface="YAEP9xY70s4_0"/>
              </a:rPr>
              <a:t>Formation : Santé maternelle et néonatale </a:t>
            </a:r>
          </a:p>
          <a:p>
            <a:pPr marL="0" indent="0">
              <a:buNone/>
            </a:pPr>
            <a:r>
              <a:rPr lang="fr-FR" sz="2000" b="1" dirty="0">
                <a:solidFill>
                  <a:schemeClr val="tx2">
                    <a:lumMod val="75000"/>
                    <a:lumOff val="25000"/>
                  </a:schemeClr>
                </a:solidFill>
              </a:rPr>
              <a:t>Objectif</a:t>
            </a:r>
            <a:r>
              <a:rPr lang="fr-FR" sz="2000" dirty="0">
                <a:solidFill>
                  <a:schemeClr val="tx2">
                    <a:lumMod val="75000"/>
                    <a:lumOff val="25000"/>
                  </a:schemeClr>
                </a:solidFill>
              </a:rPr>
              <a:t> </a:t>
            </a:r>
            <a:r>
              <a:rPr lang="fr-FR" sz="2000" b="1" dirty="0">
                <a:solidFill>
                  <a:schemeClr val="tx2">
                    <a:lumMod val="75000"/>
                    <a:lumOff val="25000"/>
                  </a:schemeClr>
                </a:solidFill>
              </a:rPr>
              <a:t>pédagogique</a:t>
            </a:r>
            <a:r>
              <a:rPr lang="fr-FR" sz="2000" dirty="0">
                <a:solidFill>
                  <a:schemeClr val="tx2">
                    <a:lumMod val="75000"/>
                    <a:lumOff val="25000"/>
                  </a:schemeClr>
                </a:solidFill>
              </a:rPr>
              <a:t> </a:t>
            </a:r>
            <a:r>
              <a:rPr lang="fr-FR" sz="2000" dirty="0"/>
              <a:t>: Identifier les 5 causes principales d'hémorragie du post-partum immédiat</a:t>
            </a:r>
          </a:p>
          <a:p>
            <a:pPr marL="0" indent="0">
              <a:buNone/>
            </a:pPr>
            <a:endParaRPr lang="fr-FR" sz="2000" dirty="0">
              <a:latin typeface="YAEP9xY70s4_0"/>
            </a:endParaRPr>
          </a:p>
        </p:txBody>
      </p:sp>
      <p:sp>
        <p:nvSpPr>
          <p:cNvPr id="19" name="Espace réservé du contenu 6">
            <a:extLst>
              <a:ext uri="{FF2B5EF4-FFF2-40B4-BE49-F238E27FC236}">
                <a16:creationId xmlns:a16="http://schemas.microsoft.com/office/drawing/2014/main" id="{6E87ACB1-4575-440F-BE6F-A135870B1B54}"/>
              </a:ext>
            </a:extLst>
          </p:cNvPr>
          <p:cNvSpPr txBox="1">
            <a:spLocks/>
          </p:cNvSpPr>
          <p:nvPr/>
        </p:nvSpPr>
        <p:spPr>
          <a:xfrm>
            <a:off x="838200" y="1690688"/>
            <a:ext cx="4538471" cy="935736"/>
          </a:xfrm>
          <a:prstGeom prst="rect">
            <a:avLst/>
          </a:prstGeom>
          <a:solidFill>
            <a:schemeClr val="accent2"/>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b="1" dirty="0">
                <a:solidFill>
                  <a:schemeClr val="bg1"/>
                </a:solidFill>
                <a:latin typeface="YAEP9xY70s4_0"/>
              </a:rPr>
              <a:t>Compétences visées</a:t>
            </a:r>
            <a:endParaRPr lang="fr-FR" sz="2600" b="1" dirty="0">
              <a:solidFill>
                <a:schemeClr val="bg1"/>
              </a:solidFill>
            </a:endParaRPr>
          </a:p>
        </p:txBody>
      </p:sp>
      <p:sp>
        <p:nvSpPr>
          <p:cNvPr id="20" name="Espace réservé du contenu 6">
            <a:extLst>
              <a:ext uri="{FF2B5EF4-FFF2-40B4-BE49-F238E27FC236}">
                <a16:creationId xmlns:a16="http://schemas.microsoft.com/office/drawing/2014/main" id="{25A1FCAC-FDF8-4D4A-94AE-78E76F4B2FE1}"/>
              </a:ext>
            </a:extLst>
          </p:cNvPr>
          <p:cNvSpPr txBox="1">
            <a:spLocks/>
          </p:cNvSpPr>
          <p:nvPr/>
        </p:nvSpPr>
        <p:spPr>
          <a:xfrm>
            <a:off x="6541009" y="1690688"/>
            <a:ext cx="4538471" cy="935736"/>
          </a:xfrm>
          <a:prstGeom prst="rect">
            <a:avLst/>
          </a:prstGeom>
          <a:solidFill>
            <a:srgbClr val="156082"/>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b="1" dirty="0">
                <a:solidFill>
                  <a:schemeClr val="bg1"/>
                </a:solidFill>
                <a:latin typeface="YAEP9xY70s4_0"/>
              </a:rPr>
              <a:t>Objectifs pédagogiques</a:t>
            </a:r>
            <a:endParaRPr lang="fr-FR" sz="2600" b="1" dirty="0">
              <a:solidFill>
                <a:schemeClr val="bg1"/>
              </a:solidFill>
            </a:endParaRPr>
          </a:p>
        </p:txBody>
      </p:sp>
    </p:spTree>
    <p:extLst>
      <p:ext uri="{BB962C8B-B14F-4D97-AF65-F5344CB8AC3E}">
        <p14:creationId xmlns:p14="http://schemas.microsoft.com/office/powerpoint/2010/main" val="3144701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DF2D92-7C91-4FCC-B4AA-FE2AEAC0CB64}"/>
              </a:ext>
            </a:extLst>
          </p:cNvPr>
          <p:cNvSpPr>
            <a:spLocks noGrp="1"/>
          </p:cNvSpPr>
          <p:nvPr>
            <p:ph type="title"/>
          </p:nvPr>
        </p:nvSpPr>
        <p:spPr/>
        <p:txBody>
          <a:bodyPr/>
          <a:lstStyle/>
          <a:p>
            <a:r>
              <a:rPr lang="fr-FR" b="1" dirty="0"/>
              <a:t>Nature de l’acquisition</a:t>
            </a:r>
          </a:p>
        </p:txBody>
      </p:sp>
      <p:sp>
        <p:nvSpPr>
          <p:cNvPr id="7" name="Espace réservé du contenu 6">
            <a:extLst>
              <a:ext uri="{FF2B5EF4-FFF2-40B4-BE49-F238E27FC236}">
                <a16:creationId xmlns:a16="http://schemas.microsoft.com/office/drawing/2014/main" id="{B0AB6AA7-3EB6-445A-B75F-C4C4A435D4AB}"/>
              </a:ext>
            </a:extLst>
          </p:cNvPr>
          <p:cNvSpPr>
            <a:spLocks noGrp="1"/>
          </p:cNvSpPr>
          <p:nvPr>
            <p:ph idx="1"/>
          </p:nvPr>
        </p:nvSpPr>
        <p:spPr>
          <a:xfrm>
            <a:off x="838200" y="2834640"/>
            <a:ext cx="4538472" cy="3635818"/>
          </a:xfrm>
        </p:spPr>
        <p:txBody>
          <a:bodyPr>
            <a:normAutofit/>
          </a:bodyPr>
          <a:lstStyle/>
          <a:p>
            <a:pPr marL="0" indent="0">
              <a:buNone/>
            </a:pPr>
            <a:r>
              <a:rPr lang="fr-FR" sz="2000" b="1" dirty="0">
                <a:solidFill>
                  <a:schemeClr val="tx2">
                    <a:lumMod val="75000"/>
                    <a:lumOff val="25000"/>
                  </a:schemeClr>
                </a:solidFill>
                <a:latin typeface="YAEP9xY70s4_0"/>
              </a:rPr>
              <a:t>Compétence</a:t>
            </a:r>
            <a:r>
              <a:rPr lang="fr-FR" sz="2000" dirty="0">
                <a:latin typeface="YAEP9xY70s4_0"/>
              </a:rPr>
              <a:t> : Prendre en charge les complications obstétricales d'urgence dans un centre de santé rural</a:t>
            </a:r>
          </a:p>
          <a:p>
            <a:pPr marL="0" indent="0">
              <a:buNone/>
            </a:pPr>
            <a:endParaRPr lang="fr-FR" sz="2000" dirty="0">
              <a:latin typeface="YAEP9xY70s4_0"/>
            </a:endParaRPr>
          </a:p>
          <a:p>
            <a:pPr marL="0" indent="0">
              <a:buNone/>
            </a:pPr>
            <a:r>
              <a:rPr lang="fr-FR" sz="2000" dirty="0">
                <a:latin typeface="YAEP9xY70s4_0"/>
              </a:rPr>
              <a:t>Plusieurs capacités mobilisables :</a:t>
            </a:r>
          </a:p>
          <a:p>
            <a:pPr>
              <a:buFontTx/>
              <a:buChar char="-"/>
            </a:pPr>
            <a:r>
              <a:rPr lang="fr-FR" sz="2000" dirty="0">
                <a:latin typeface="YAEP9xY70s4_0"/>
              </a:rPr>
              <a:t>Savoirs théoriques et techniques</a:t>
            </a:r>
          </a:p>
          <a:p>
            <a:pPr>
              <a:buFontTx/>
              <a:buChar char="-"/>
            </a:pPr>
            <a:r>
              <a:rPr lang="fr-FR" sz="2000" dirty="0">
                <a:latin typeface="YAEP9xY70s4_0"/>
              </a:rPr>
              <a:t>Comportements adaptés</a:t>
            </a:r>
          </a:p>
          <a:p>
            <a:pPr>
              <a:buFontTx/>
              <a:buChar char="-"/>
            </a:pPr>
            <a:r>
              <a:rPr lang="fr-FR" sz="2000" dirty="0">
                <a:latin typeface="YAEP9xY70s4_0"/>
              </a:rPr>
              <a:t>Ajustement au contexte </a:t>
            </a:r>
          </a:p>
          <a:p>
            <a:pPr marL="0" indent="0">
              <a:buNone/>
            </a:pPr>
            <a:endParaRPr lang="fr-FR" sz="2000" dirty="0">
              <a:latin typeface="YAEP9xY70s4_0"/>
            </a:endParaRPr>
          </a:p>
        </p:txBody>
      </p:sp>
      <p:sp>
        <p:nvSpPr>
          <p:cNvPr id="17" name="Espace réservé du contenu 6">
            <a:extLst>
              <a:ext uri="{FF2B5EF4-FFF2-40B4-BE49-F238E27FC236}">
                <a16:creationId xmlns:a16="http://schemas.microsoft.com/office/drawing/2014/main" id="{8764468D-953F-4739-85F0-F2F6522EBD64}"/>
              </a:ext>
            </a:extLst>
          </p:cNvPr>
          <p:cNvSpPr txBox="1">
            <a:spLocks/>
          </p:cNvSpPr>
          <p:nvPr/>
        </p:nvSpPr>
        <p:spPr>
          <a:xfrm>
            <a:off x="6541008" y="2834640"/>
            <a:ext cx="4538472" cy="36358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000" b="1" dirty="0">
                <a:solidFill>
                  <a:schemeClr val="tx2">
                    <a:lumMod val="75000"/>
                    <a:lumOff val="25000"/>
                  </a:schemeClr>
                </a:solidFill>
              </a:rPr>
              <a:t>Objectif</a:t>
            </a:r>
            <a:r>
              <a:rPr lang="fr-FR" sz="2000" dirty="0">
                <a:solidFill>
                  <a:schemeClr val="tx2">
                    <a:lumMod val="75000"/>
                    <a:lumOff val="25000"/>
                  </a:schemeClr>
                </a:solidFill>
              </a:rPr>
              <a:t> </a:t>
            </a:r>
            <a:r>
              <a:rPr lang="fr-FR" sz="2000" b="1" dirty="0">
                <a:solidFill>
                  <a:schemeClr val="tx2">
                    <a:lumMod val="75000"/>
                    <a:lumOff val="25000"/>
                  </a:schemeClr>
                </a:solidFill>
              </a:rPr>
              <a:t>pédagogique</a:t>
            </a:r>
            <a:r>
              <a:rPr lang="fr-FR" sz="2000" dirty="0">
                <a:solidFill>
                  <a:schemeClr val="tx2">
                    <a:lumMod val="75000"/>
                    <a:lumOff val="25000"/>
                  </a:schemeClr>
                </a:solidFill>
              </a:rPr>
              <a:t> </a:t>
            </a:r>
            <a:r>
              <a:rPr lang="fr-FR" sz="2000" dirty="0"/>
              <a:t>: Identifier les 5 causes principales d'hémorragie du post-partum immédiat</a:t>
            </a:r>
          </a:p>
          <a:p>
            <a:pPr marL="0" indent="0">
              <a:buNone/>
            </a:pPr>
            <a:endParaRPr lang="fr-FR" sz="2000" dirty="0">
              <a:latin typeface="YAEP9xY70s4_0"/>
            </a:endParaRPr>
          </a:p>
          <a:p>
            <a:pPr marL="0" indent="0">
              <a:buNone/>
            </a:pPr>
            <a:r>
              <a:rPr lang="fr-FR" sz="2000" dirty="0">
                <a:latin typeface="YAEP9xY70s4_0"/>
              </a:rPr>
              <a:t>Tache spécifiques : mémoriser et reconnaître les causes</a:t>
            </a:r>
          </a:p>
          <a:p>
            <a:pPr marL="0" indent="0">
              <a:buNone/>
            </a:pPr>
            <a:r>
              <a:rPr lang="fr-FR" sz="2000" dirty="0">
                <a:latin typeface="YAEP9xY70s4_0"/>
              </a:rPr>
              <a:t>Mobiliser des connaissances : anatomie utérine, rétention placentaire, </a:t>
            </a:r>
            <a:r>
              <a:rPr lang="fr-FR" sz="2000" dirty="0" err="1">
                <a:latin typeface="YAEP9xY70s4_0"/>
              </a:rPr>
              <a:t>etc</a:t>
            </a:r>
            <a:endParaRPr lang="fr-FR" sz="2000" dirty="0"/>
          </a:p>
          <a:p>
            <a:pPr marL="0" indent="0">
              <a:buNone/>
            </a:pPr>
            <a:endParaRPr lang="fr-FR" sz="2000" dirty="0">
              <a:latin typeface="YAEP9xY70s4_0"/>
            </a:endParaRPr>
          </a:p>
        </p:txBody>
      </p:sp>
      <p:sp>
        <p:nvSpPr>
          <p:cNvPr id="19" name="Espace réservé du contenu 6">
            <a:extLst>
              <a:ext uri="{FF2B5EF4-FFF2-40B4-BE49-F238E27FC236}">
                <a16:creationId xmlns:a16="http://schemas.microsoft.com/office/drawing/2014/main" id="{6E87ACB1-4575-440F-BE6F-A135870B1B54}"/>
              </a:ext>
            </a:extLst>
          </p:cNvPr>
          <p:cNvSpPr txBox="1">
            <a:spLocks/>
          </p:cNvSpPr>
          <p:nvPr/>
        </p:nvSpPr>
        <p:spPr>
          <a:xfrm>
            <a:off x="838200" y="1690688"/>
            <a:ext cx="4538471" cy="935736"/>
          </a:xfrm>
          <a:prstGeom prst="rect">
            <a:avLst/>
          </a:prstGeom>
          <a:solidFill>
            <a:schemeClr val="accent2"/>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b="1" dirty="0">
                <a:solidFill>
                  <a:schemeClr val="bg1"/>
                </a:solidFill>
                <a:latin typeface="YAEP9xY70s4_0"/>
              </a:rPr>
              <a:t>Compétences visées</a:t>
            </a:r>
            <a:endParaRPr lang="fr-FR" sz="2600" b="1" dirty="0">
              <a:solidFill>
                <a:schemeClr val="bg1"/>
              </a:solidFill>
            </a:endParaRPr>
          </a:p>
        </p:txBody>
      </p:sp>
      <p:sp>
        <p:nvSpPr>
          <p:cNvPr id="20" name="Espace réservé du contenu 6">
            <a:extLst>
              <a:ext uri="{FF2B5EF4-FFF2-40B4-BE49-F238E27FC236}">
                <a16:creationId xmlns:a16="http://schemas.microsoft.com/office/drawing/2014/main" id="{25A1FCAC-FDF8-4D4A-94AE-78E76F4B2FE1}"/>
              </a:ext>
            </a:extLst>
          </p:cNvPr>
          <p:cNvSpPr txBox="1">
            <a:spLocks/>
          </p:cNvSpPr>
          <p:nvPr/>
        </p:nvSpPr>
        <p:spPr>
          <a:xfrm>
            <a:off x="6541009" y="1690688"/>
            <a:ext cx="4538471" cy="935736"/>
          </a:xfrm>
          <a:prstGeom prst="rect">
            <a:avLst/>
          </a:prstGeom>
          <a:solidFill>
            <a:srgbClr val="156082"/>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b="1" dirty="0">
                <a:solidFill>
                  <a:schemeClr val="bg1"/>
                </a:solidFill>
                <a:latin typeface="YAEP9xY70s4_0"/>
              </a:rPr>
              <a:t>Objectifs pédagogiques</a:t>
            </a:r>
            <a:endParaRPr lang="fr-FR" sz="2600" b="1" dirty="0">
              <a:solidFill>
                <a:schemeClr val="bg1"/>
              </a:solidFill>
            </a:endParaRPr>
          </a:p>
        </p:txBody>
      </p:sp>
    </p:spTree>
    <p:extLst>
      <p:ext uri="{BB962C8B-B14F-4D97-AF65-F5344CB8AC3E}">
        <p14:creationId xmlns:p14="http://schemas.microsoft.com/office/powerpoint/2010/main" val="3758653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73DF82B-3922-46F9-A20E-FE3EF737764E}"/>
              </a:ext>
            </a:extLst>
          </p:cNvPr>
          <p:cNvSpPr>
            <a:spLocks noGrp="1"/>
          </p:cNvSpPr>
          <p:nvPr>
            <p:ph type="title"/>
          </p:nvPr>
        </p:nvSpPr>
        <p:spPr>
          <a:xfrm>
            <a:off x="6096000" y="365125"/>
            <a:ext cx="5507736" cy="1325563"/>
          </a:xfrm>
        </p:spPr>
        <p:txBody>
          <a:bodyPr>
            <a:normAutofit/>
          </a:bodyPr>
          <a:lstStyle/>
          <a:p>
            <a:r>
              <a:rPr lang="fr-FR" b="1" dirty="0"/>
              <a:t>Compétence ou objectif pédagogique ?</a:t>
            </a:r>
          </a:p>
        </p:txBody>
      </p:sp>
      <p:sp>
        <p:nvSpPr>
          <p:cNvPr id="5" name="Espace réservé du contenu 4">
            <a:extLst>
              <a:ext uri="{FF2B5EF4-FFF2-40B4-BE49-F238E27FC236}">
                <a16:creationId xmlns:a16="http://schemas.microsoft.com/office/drawing/2014/main" id="{AA92FBE7-390B-4A9F-A951-47CA2F891B6F}"/>
              </a:ext>
            </a:extLst>
          </p:cNvPr>
          <p:cNvSpPr>
            <a:spLocks noGrp="1"/>
          </p:cNvSpPr>
          <p:nvPr>
            <p:ph idx="1"/>
          </p:nvPr>
        </p:nvSpPr>
        <p:spPr>
          <a:xfrm>
            <a:off x="6233160" y="2774282"/>
            <a:ext cx="5257800" cy="2902618"/>
          </a:xfrm>
        </p:spPr>
        <p:txBody>
          <a:bodyPr>
            <a:normAutofit/>
          </a:bodyPr>
          <a:lstStyle/>
          <a:p>
            <a:pPr marL="0" indent="0">
              <a:buNone/>
            </a:pPr>
            <a:r>
              <a:rPr lang="fr-FR" sz="2800" b="1" dirty="0">
                <a:latin typeface="YAEP9xY70s4_0"/>
              </a:rPr>
              <a:t>Formation : </a:t>
            </a:r>
            <a:r>
              <a:rPr lang="fr-FR" sz="2800" dirty="0">
                <a:latin typeface="YAEP9xY70s4_0"/>
              </a:rPr>
              <a:t>Santé maternelle et néonatale </a:t>
            </a:r>
          </a:p>
          <a:p>
            <a:pPr marL="0" indent="0">
              <a:buNone/>
            </a:pPr>
            <a:endParaRPr lang="fr-FR" dirty="0"/>
          </a:p>
          <a:p>
            <a:pPr marL="0" indent="0">
              <a:buNone/>
            </a:pPr>
            <a:r>
              <a:rPr lang="fr-FR" dirty="0"/>
              <a:t>Expliquer à une famille les raisons d'un transfert d'urgence vers l'hôpital de référence.</a:t>
            </a:r>
          </a:p>
        </p:txBody>
      </p:sp>
      <p:pic>
        <p:nvPicPr>
          <p:cNvPr id="3" name="Image 2">
            <a:extLst>
              <a:ext uri="{FF2B5EF4-FFF2-40B4-BE49-F238E27FC236}">
                <a16:creationId xmlns:a16="http://schemas.microsoft.com/office/drawing/2014/main" id="{9B690D38-21B6-4F82-A3D4-AD864517E34E}"/>
              </a:ext>
            </a:extLst>
          </p:cNvPr>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40084" r="17852"/>
          <a:stretch/>
        </p:blipFill>
        <p:spPr>
          <a:xfrm>
            <a:off x="0" y="0"/>
            <a:ext cx="5128437" cy="6858000"/>
          </a:xfrm>
          <a:prstGeom prst="rect">
            <a:avLst/>
          </a:prstGeom>
        </p:spPr>
      </p:pic>
    </p:spTree>
    <p:extLst>
      <p:ext uri="{BB962C8B-B14F-4D97-AF65-F5344CB8AC3E}">
        <p14:creationId xmlns:p14="http://schemas.microsoft.com/office/powerpoint/2010/main" val="2147881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73DF82B-3922-46F9-A20E-FE3EF737764E}"/>
              </a:ext>
            </a:extLst>
          </p:cNvPr>
          <p:cNvSpPr>
            <a:spLocks noGrp="1"/>
          </p:cNvSpPr>
          <p:nvPr>
            <p:ph type="title"/>
          </p:nvPr>
        </p:nvSpPr>
        <p:spPr>
          <a:xfrm>
            <a:off x="6096000" y="365125"/>
            <a:ext cx="5507736" cy="1325563"/>
          </a:xfrm>
        </p:spPr>
        <p:txBody>
          <a:bodyPr>
            <a:normAutofit/>
          </a:bodyPr>
          <a:lstStyle/>
          <a:p>
            <a:r>
              <a:rPr lang="fr-FR" b="1" dirty="0">
                <a:solidFill>
                  <a:srgbClr val="156082"/>
                </a:solidFill>
              </a:rPr>
              <a:t>Objectif pédagogique </a:t>
            </a:r>
          </a:p>
        </p:txBody>
      </p:sp>
      <p:sp>
        <p:nvSpPr>
          <p:cNvPr id="5" name="Espace réservé du contenu 4">
            <a:extLst>
              <a:ext uri="{FF2B5EF4-FFF2-40B4-BE49-F238E27FC236}">
                <a16:creationId xmlns:a16="http://schemas.microsoft.com/office/drawing/2014/main" id="{AA92FBE7-390B-4A9F-A951-47CA2F891B6F}"/>
              </a:ext>
            </a:extLst>
          </p:cNvPr>
          <p:cNvSpPr>
            <a:spLocks noGrp="1"/>
          </p:cNvSpPr>
          <p:nvPr>
            <p:ph idx="1"/>
          </p:nvPr>
        </p:nvSpPr>
        <p:spPr>
          <a:xfrm>
            <a:off x="6096000" y="1466476"/>
            <a:ext cx="5257800" cy="718106"/>
          </a:xfrm>
        </p:spPr>
        <p:txBody>
          <a:bodyPr>
            <a:normAutofit/>
          </a:bodyPr>
          <a:lstStyle/>
          <a:p>
            <a:pPr marL="0" indent="0">
              <a:buNone/>
            </a:pPr>
            <a:r>
              <a:rPr lang="fr-FR" sz="2000" dirty="0"/>
              <a:t>Expliquer à une famille les raisons d'un transfert d'urgence vers l'hôpital de référence.</a:t>
            </a:r>
          </a:p>
        </p:txBody>
      </p:sp>
      <p:pic>
        <p:nvPicPr>
          <p:cNvPr id="3" name="Image 2">
            <a:extLst>
              <a:ext uri="{FF2B5EF4-FFF2-40B4-BE49-F238E27FC236}">
                <a16:creationId xmlns:a16="http://schemas.microsoft.com/office/drawing/2014/main" id="{9B690D38-21B6-4F82-A3D4-AD864517E34E}"/>
              </a:ext>
            </a:extLst>
          </p:cNvPr>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40084" r="17852"/>
          <a:stretch/>
        </p:blipFill>
        <p:spPr>
          <a:xfrm>
            <a:off x="0" y="0"/>
            <a:ext cx="5128437" cy="6858000"/>
          </a:xfrm>
          <a:prstGeom prst="rect">
            <a:avLst/>
          </a:prstGeom>
        </p:spPr>
      </p:pic>
      <p:sp>
        <p:nvSpPr>
          <p:cNvPr id="6" name="Espace réservé du contenu 4">
            <a:extLst>
              <a:ext uri="{FF2B5EF4-FFF2-40B4-BE49-F238E27FC236}">
                <a16:creationId xmlns:a16="http://schemas.microsoft.com/office/drawing/2014/main" id="{C567CEFC-6331-4126-BDA6-341D2F964FA9}"/>
              </a:ext>
            </a:extLst>
          </p:cNvPr>
          <p:cNvSpPr txBox="1">
            <a:spLocks/>
          </p:cNvSpPr>
          <p:nvPr/>
        </p:nvSpPr>
        <p:spPr>
          <a:xfrm>
            <a:off x="6096000" y="2184582"/>
            <a:ext cx="5257800" cy="44151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p>
          <a:p>
            <a:r>
              <a:rPr lang="fr-FR" dirty="0"/>
              <a:t>Utilisation de verbe d’action : </a:t>
            </a:r>
            <a:r>
              <a:rPr lang="fr-FR" b="1" dirty="0"/>
              <a:t>Expliquer</a:t>
            </a:r>
          </a:p>
          <a:p>
            <a:r>
              <a:rPr lang="fr-FR" dirty="0"/>
              <a:t>Tâche spécifique : Communication dans un contexte de stress</a:t>
            </a:r>
          </a:p>
          <a:p>
            <a:r>
              <a:rPr lang="fr-FR" dirty="0"/>
              <a:t>L’étudiant sait exactement ce qu’on attend de lui</a:t>
            </a:r>
          </a:p>
        </p:txBody>
      </p:sp>
    </p:spTree>
    <p:extLst>
      <p:ext uri="{BB962C8B-B14F-4D97-AF65-F5344CB8AC3E}">
        <p14:creationId xmlns:p14="http://schemas.microsoft.com/office/powerpoint/2010/main" val="3578706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DF2D92-7C91-4FCC-B4AA-FE2AEAC0CB64}"/>
              </a:ext>
            </a:extLst>
          </p:cNvPr>
          <p:cNvSpPr>
            <a:spLocks noGrp="1"/>
          </p:cNvSpPr>
          <p:nvPr>
            <p:ph type="title"/>
          </p:nvPr>
        </p:nvSpPr>
        <p:spPr/>
        <p:txBody>
          <a:bodyPr/>
          <a:lstStyle/>
          <a:p>
            <a:r>
              <a:rPr lang="fr-FR" b="1" dirty="0"/>
              <a:t>Évaluation </a:t>
            </a:r>
          </a:p>
        </p:txBody>
      </p:sp>
      <p:sp>
        <p:nvSpPr>
          <p:cNvPr id="7" name="Espace réservé du contenu 6">
            <a:extLst>
              <a:ext uri="{FF2B5EF4-FFF2-40B4-BE49-F238E27FC236}">
                <a16:creationId xmlns:a16="http://schemas.microsoft.com/office/drawing/2014/main" id="{B0AB6AA7-3EB6-445A-B75F-C4C4A435D4AB}"/>
              </a:ext>
            </a:extLst>
          </p:cNvPr>
          <p:cNvSpPr>
            <a:spLocks noGrp="1"/>
          </p:cNvSpPr>
          <p:nvPr>
            <p:ph idx="1"/>
          </p:nvPr>
        </p:nvSpPr>
        <p:spPr>
          <a:xfrm>
            <a:off x="838200" y="2834640"/>
            <a:ext cx="4538472" cy="3635818"/>
          </a:xfrm>
        </p:spPr>
        <p:txBody>
          <a:bodyPr>
            <a:normAutofit fontScale="92500" lnSpcReduction="20000"/>
          </a:bodyPr>
          <a:lstStyle/>
          <a:p>
            <a:pPr marL="0" indent="0">
              <a:buNone/>
            </a:pPr>
            <a:r>
              <a:rPr lang="fr-FR" sz="2200" i="0" dirty="0">
                <a:effectLst/>
              </a:rPr>
              <a:t>L’évaluation se fait de manière </a:t>
            </a:r>
            <a:r>
              <a:rPr lang="fr-FR" sz="2200" b="1" i="0" dirty="0">
                <a:effectLst/>
              </a:rPr>
              <a:t>continue</a:t>
            </a:r>
            <a:r>
              <a:rPr lang="fr-FR" sz="2200" i="0" dirty="0">
                <a:effectLst/>
              </a:rPr>
              <a:t>, sur plusieurs aspects de l’apprentissage et dans des contextes variés.</a:t>
            </a:r>
          </a:p>
          <a:p>
            <a:pPr marL="0" indent="0">
              <a:buNone/>
            </a:pPr>
            <a:endParaRPr lang="fr-FR" sz="1000" b="1" dirty="0"/>
          </a:p>
          <a:p>
            <a:pPr marL="0" indent="0">
              <a:buNone/>
            </a:pPr>
            <a:r>
              <a:rPr lang="fr-FR" sz="2200" b="1" i="0" dirty="0">
                <a:effectLst/>
              </a:rPr>
              <a:t>Concevoir et piloter un projet de développement communautaire</a:t>
            </a:r>
          </a:p>
          <a:p>
            <a:pPr marL="0" indent="0">
              <a:buNone/>
            </a:pPr>
            <a:endParaRPr lang="fr-FR" sz="700" b="1" i="0" dirty="0">
              <a:effectLst/>
            </a:endParaRPr>
          </a:p>
          <a:p>
            <a:pPr marL="0" indent="0">
              <a:buNone/>
            </a:pPr>
            <a:r>
              <a:rPr lang="fr-FR" sz="1900" i="0" dirty="0">
                <a:effectLst/>
              </a:rPr>
              <a:t>Modalités </a:t>
            </a:r>
            <a:r>
              <a:rPr lang="fr-FR" sz="1900" dirty="0"/>
              <a:t>d’évaluations sur plusieurs mois:</a:t>
            </a:r>
          </a:p>
          <a:p>
            <a:r>
              <a:rPr lang="fr-FR" sz="1900" dirty="0"/>
              <a:t>Rapport d’enquête de terrain</a:t>
            </a:r>
          </a:p>
          <a:p>
            <a:r>
              <a:rPr lang="fr-FR" sz="1900" i="0" dirty="0">
                <a:effectLst/>
              </a:rPr>
              <a:t>Dossier budgétaire</a:t>
            </a:r>
          </a:p>
          <a:p>
            <a:r>
              <a:rPr lang="fr-FR" sz="1900" dirty="0"/>
              <a:t>Analyse écrite des solutions </a:t>
            </a:r>
          </a:p>
          <a:p>
            <a:r>
              <a:rPr lang="fr-FR" sz="1900" i="0" dirty="0">
                <a:effectLst/>
              </a:rPr>
              <a:t>Portfolio complet</a:t>
            </a:r>
          </a:p>
          <a:p>
            <a:r>
              <a:rPr lang="fr-FR" sz="1900" dirty="0"/>
              <a:t>Soutenance finale</a:t>
            </a:r>
            <a:endParaRPr lang="fr-FR" sz="1900" i="0" dirty="0">
              <a:effectLst/>
            </a:endParaRPr>
          </a:p>
          <a:p>
            <a:pPr marL="0" indent="0">
              <a:buNone/>
            </a:pPr>
            <a:endParaRPr lang="fr-FR" sz="1800" dirty="0"/>
          </a:p>
        </p:txBody>
      </p:sp>
      <p:sp>
        <p:nvSpPr>
          <p:cNvPr id="17" name="Espace réservé du contenu 6">
            <a:extLst>
              <a:ext uri="{FF2B5EF4-FFF2-40B4-BE49-F238E27FC236}">
                <a16:creationId xmlns:a16="http://schemas.microsoft.com/office/drawing/2014/main" id="{8764468D-953F-4739-85F0-F2F6522EBD64}"/>
              </a:ext>
            </a:extLst>
          </p:cNvPr>
          <p:cNvSpPr txBox="1">
            <a:spLocks/>
          </p:cNvSpPr>
          <p:nvPr/>
        </p:nvSpPr>
        <p:spPr>
          <a:xfrm>
            <a:off x="6541008" y="2834640"/>
            <a:ext cx="4538471" cy="39281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000" i="0" dirty="0">
                <a:effectLst/>
              </a:rPr>
              <a:t>L’évaluation porte sur la réalisation d’une </a:t>
            </a:r>
            <a:r>
              <a:rPr lang="fr-FR" sz="2000" b="1" i="0" dirty="0">
                <a:effectLst/>
              </a:rPr>
              <a:t>tâche spécifique</a:t>
            </a:r>
            <a:r>
              <a:rPr lang="fr-FR" sz="2000" i="0" dirty="0">
                <a:effectLst/>
              </a:rPr>
              <a:t>, comme un test ou un projet à court terme.</a:t>
            </a:r>
          </a:p>
          <a:p>
            <a:pPr marL="0" indent="0">
              <a:buNone/>
            </a:pPr>
            <a:endParaRPr lang="fr-FR" sz="900" dirty="0"/>
          </a:p>
          <a:p>
            <a:pPr marL="0" indent="0">
              <a:buNone/>
            </a:pPr>
            <a:r>
              <a:rPr lang="fr-FR" sz="2000" b="1" i="0" dirty="0">
                <a:effectLst/>
              </a:rPr>
              <a:t>Élaborer un diagramme de Gantt pour un projet de 6 mois</a:t>
            </a:r>
          </a:p>
          <a:p>
            <a:r>
              <a:rPr lang="fr-FR" sz="2000" dirty="0"/>
              <a:t>Tâche spécifique : une seule chose à faire</a:t>
            </a:r>
          </a:p>
          <a:p>
            <a:r>
              <a:rPr lang="fr-FR" sz="2000" i="0" dirty="0">
                <a:effectLst/>
              </a:rPr>
              <a:t>Possible de faire </a:t>
            </a:r>
            <a:r>
              <a:rPr lang="fr-FR" sz="2000" dirty="0"/>
              <a:t>pendant une séance de 2h-3h</a:t>
            </a:r>
          </a:p>
          <a:p>
            <a:r>
              <a:rPr lang="fr-FR" sz="2000" dirty="0"/>
              <a:t>Contexte unique : salle de classe par exemple</a:t>
            </a:r>
          </a:p>
          <a:p>
            <a:pPr marL="0" indent="0">
              <a:buNone/>
            </a:pPr>
            <a:endParaRPr lang="fr-FR" sz="2000" i="0" dirty="0">
              <a:effectLst/>
            </a:endParaRPr>
          </a:p>
          <a:p>
            <a:pPr marL="0" indent="0">
              <a:buNone/>
            </a:pPr>
            <a:endParaRPr lang="fr-FR" sz="1700" i="0" dirty="0">
              <a:effectLst/>
            </a:endParaRPr>
          </a:p>
          <a:p>
            <a:pPr marL="0" indent="0">
              <a:buNone/>
            </a:pPr>
            <a:endParaRPr lang="fr-FR" sz="2000" i="0" dirty="0">
              <a:effectLst/>
            </a:endParaRPr>
          </a:p>
        </p:txBody>
      </p:sp>
      <p:sp>
        <p:nvSpPr>
          <p:cNvPr id="19" name="Espace réservé du contenu 6">
            <a:extLst>
              <a:ext uri="{FF2B5EF4-FFF2-40B4-BE49-F238E27FC236}">
                <a16:creationId xmlns:a16="http://schemas.microsoft.com/office/drawing/2014/main" id="{6E87ACB1-4575-440F-BE6F-A135870B1B54}"/>
              </a:ext>
            </a:extLst>
          </p:cNvPr>
          <p:cNvSpPr txBox="1">
            <a:spLocks/>
          </p:cNvSpPr>
          <p:nvPr/>
        </p:nvSpPr>
        <p:spPr>
          <a:xfrm>
            <a:off x="838200" y="1690688"/>
            <a:ext cx="4538471" cy="935736"/>
          </a:xfrm>
          <a:prstGeom prst="rect">
            <a:avLst/>
          </a:prstGeom>
          <a:solidFill>
            <a:schemeClr val="accent2"/>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b="1" dirty="0">
                <a:solidFill>
                  <a:schemeClr val="bg1"/>
                </a:solidFill>
                <a:latin typeface="YAEP9xY70s4_0"/>
              </a:rPr>
              <a:t>Compétences visées</a:t>
            </a:r>
            <a:endParaRPr lang="fr-FR" sz="2600" b="1" dirty="0">
              <a:solidFill>
                <a:schemeClr val="bg1"/>
              </a:solidFill>
            </a:endParaRPr>
          </a:p>
        </p:txBody>
      </p:sp>
      <p:sp>
        <p:nvSpPr>
          <p:cNvPr id="20" name="Espace réservé du contenu 6">
            <a:extLst>
              <a:ext uri="{FF2B5EF4-FFF2-40B4-BE49-F238E27FC236}">
                <a16:creationId xmlns:a16="http://schemas.microsoft.com/office/drawing/2014/main" id="{25A1FCAC-FDF8-4D4A-94AE-78E76F4B2FE1}"/>
              </a:ext>
            </a:extLst>
          </p:cNvPr>
          <p:cNvSpPr txBox="1">
            <a:spLocks/>
          </p:cNvSpPr>
          <p:nvPr/>
        </p:nvSpPr>
        <p:spPr>
          <a:xfrm>
            <a:off x="6541009" y="1690688"/>
            <a:ext cx="4538471" cy="935736"/>
          </a:xfrm>
          <a:prstGeom prst="rect">
            <a:avLst/>
          </a:prstGeom>
          <a:solidFill>
            <a:srgbClr val="156082"/>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b="1" dirty="0">
                <a:solidFill>
                  <a:schemeClr val="bg1"/>
                </a:solidFill>
                <a:latin typeface="YAEP9xY70s4_0"/>
              </a:rPr>
              <a:t>Objectifs pédagogiques</a:t>
            </a:r>
            <a:endParaRPr lang="fr-FR" sz="2600" b="1" dirty="0">
              <a:solidFill>
                <a:schemeClr val="bg1"/>
              </a:solidFill>
            </a:endParaRPr>
          </a:p>
        </p:txBody>
      </p:sp>
    </p:spTree>
    <p:extLst>
      <p:ext uri="{BB962C8B-B14F-4D97-AF65-F5344CB8AC3E}">
        <p14:creationId xmlns:p14="http://schemas.microsoft.com/office/powerpoint/2010/main" val="39745559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DF2D92-7C91-4FCC-B4AA-FE2AEAC0CB64}"/>
              </a:ext>
            </a:extLst>
          </p:cNvPr>
          <p:cNvSpPr>
            <a:spLocks noGrp="1"/>
          </p:cNvSpPr>
          <p:nvPr>
            <p:ph type="title"/>
          </p:nvPr>
        </p:nvSpPr>
        <p:spPr/>
        <p:txBody>
          <a:bodyPr/>
          <a:lstStyle/>
          <a:p>
            <a:r>
              <a:rPr lang="fr-FR" b="1" dirty="0"/>
              <a:t>Rôle dans le programme  </a:t>
            </a:r>
          </a:p>
        </p:txBody>
      </p:sp>
      <p:sp>
        <p:nvSpPr>
          <p:cNvPr id="7" name="Espace réservé du contenu 6">
            <a:extLst>
              <a:ext uri="{FF2B5EF4-FFF2-40B4-BE49-F238E27FC236}">
                <a16:creationId xmlns:a16="http://schemas.microsoft.com/office/drawing/2014/main" id="{B0AB6AA7-3EB6-445A-B75F-C4C4A435D4AB}"/>
              </a:ext>
            </a:extLst>
          </p:cNvPr>
          <p:cNvSpPr>
            <a:spLocks noGrp="1"/>
          </p:cNvSpPr>
          <p:nvPr>
            <p:ph idx="1"/>
          </p:nvPr>
        </p:nvSpPr>
        <p:spPr>
          <a:xfrm>
            <a:off x="838200" y="2834640"/>
            <a:ext cx="4538472" cy="3635818"/>
          </a:xfrm>
        </p:spPr>
        <p:txBody>
          <a:bodyPr>
            <a:normAutofit/>
          </a:bodyPr>
          <a:lstStyle/>
          <a:p>
            <a:pPr marL="0" indent="0">
              <a:buNone/>
            </a:pPr>
            <a:r>
              <a:rPr lang="fr-FR" sz="2200" i="0" dirty="0">
                <a:effectLst/>
              </a:rPr>
              <a:t>Elle fait partie des grandes compétences visées par un programme ou un référentiel de formation.</a:t>
            </a:r>
            <a:endParaRPr lang="fr-FR" sz="1000" b="1" dirty="0"/>
          </a:p>
        </p:txBody>
      </p:sp>
      <p:sp>
        <p:nvSpPr>
          <p:cNvPr id="17" name="Espace réservé du contenu 6">
            <a:extLst>
              <a:ext uri="{FF2B5EF4-FFF2-40B4-BE49-F238E27FC236}">
                <a16:creationId xmlns:a16="http://schemas.microsoft.com/office/drawing/2014/main" id="{8764468D-953F-4739-85F0-F2F6522EBD64}"/>
              </a:ext>
            </a:extLst>
          </p:cNvPr>
          <p:cNvSpPr txBox="1">
            <a:spLocks/>
          </p:cNvSpPr>
          <p:nvPr/>
        </p:nvSpPr>
        <p:spPr>
          <a:xfrm>
            <a:off x="6541008" y="2834640"/>
            <a:ext cx="4538471" cy="39281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200" i="0" dirty="0">
                <a:effectLst/>
              </a:rPr>
              <a:t>L’objectif est un moyen pour atteindre ces compétences et sert de guide pour les enseignants dans la planification des cours.</a:t>
            </a:r>
          </a:p>
          <a:p>
            <a:pPr marL="0" indent="0">
              <a:buNone/>
            </a:pPr>
            <a:endParaRPr lang="fr-FR" sz="1700" i="0" dirty="0">
              <a:effectLst/>
            </a:endParaRPr>
          </a:p>
          <a:p>
            <a:pPr marL="0" indent="0">
              <a:buNone/>
            </a:pPr>
            <a:endParaRPr lang="fr-FR" sz="2000" i="0" dirty="0">
              <a:effectLst/>
            </a:endParaRPr>
          </a:p>
        </p:txBody>
      </p:sp>
      <p:sp>
        <p:nvSpPr>
          <p:cNvPr id="19" name="Espace réservé du contenu 6">
            <a:extLst>
              <a:ext uri="{FF2B5EF4-FFF2-40B4-BE49-F238E27FC236}">
                <a16:creationId xmlns:a16="http://schemas.microsoft.com/office/drawing/2014/main" id="{6E87ACB1-4575-440F-BE6F-A135870B1B54}"/>
              </a:ext>
            </a:extLst>
          </p:cNvPr>
          <p:cNvSpPr txBox="1">
            <a:spLocks/>
          </p:cNvSpPr>
          <p:nvPr/>
        </p:nvSpPr>
        <p:spPr>
          <a:xfrm>
            <a:off x="838200" y="1690688"/>
            <a:ext cx="4538471" cy="935736"/>
          </a:xfrm>
          <a:prstGeom prst="rect">
            <a:avLst/>
          </a:prstGeom>
          <a:solidFill>
            <a:schemeClr val="accent2"/>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b="1" dirty="0">
                <a:solidFill>
                  <a:schemeClr val="bg1"/>
                </a:solidFill>
                <a:latin typeface="YAEP9xY70s4_0"/>
              </a:rPr>
              <a:t>Compétences visées</a:t>
            </a:r>
            <a:endParaRPr lang="fr-FR" sz="2600" b="1" dirty="0">
              <a:solidFill>
                <a:schemeClr val="bg1"/>
              </a:solidFill>
            </a:endParaRPr>
          </a:p>
        </p:txBody>
      </p:sp>
      <p:sp>
        <p:nvSpPr>
          <p:cNvPr id="20" name="Espace réservé du contenu 6">
            <a:extLst>
              <a:ext uri="{FF2B5EF4-FFF2-40B4-BE49-F238E27FC236}">
                <a16:creationId xmlns:a16="http://schemas.microsoft.com/office/drawing/2014/main" id="{25A1FCAC-FDF8-4D4A-94AE-78E76F4B2FE1}"/>
              </a:ext>
            </a:extLst>
          </p:cNvPr>
          <p:cNvSpPr txBox="1">
            <a:spLocks/>
          </p:cNvSpPr>
          <p:nvPr/>
        </p:nvSpPr>
        <p:spPr>
          <a:xfrm>
            <a:off x="6541009" y="1690688"/>
            <a:ext cx="4538471" cy="935736"/>
          </a:xfrm>
          <a:prstGeom prst="rect">
            <a:avLst/>
          </a:prstGeom>
          <a:solidFill>
            <a:srgbClr val="156082"/>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600" b="1" dirty="0">
                <a:solidFill>
                  <a:schemeClr val="bg1"/>
                </a:solidFill>
                <a:latin typeface="YAEP9xY70s4_0"/>
              </a:rPr>
              <a:t>Objectifs pédagogiques</a:t>
            </a:r>
            <a:endParaRPr lang="fr-FR" sz="2600" b="1" dirty="0">
              <a:solidFill>
                <a:schemeClr val="bg1"/>
              </a:solidFill>
            </a:endParaRPr>
          </a:p>
        </p:txBody>
      </p:sp>
    </p:spTree>
    <p:extLst>
      <p:ext uri="{BB962C8B-B14F-4D97-AF65-F5344CB8AC3E}">
        <p14:creationId xmlns:p14="http://schemas.microsoft.com/office/powerpoint/2010/main" val="1743050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4BD7075-CF88-4CCB-882F-38F4F0C7EE98}"/>
              </a:ext>
            </a:extLst>
          </p:cNvPr>
          <p:cNvSpPr>
            <a:spLocks noGrp="1"/>
          </p:cNvSpPr>
          <p:nvPr>
            <p:ph type="title"/>
          </p:nvPr>
        </p:nvSpPr>
        <p:spPr/>
        <p:txBody>
          <a:bodyPr/>
          <a:lstStyle/>
          <a:p>
            <a:r>
              <a:rPr lang="fr-FR" dirty="0"/>
              <a:t>Tableau comparatif </a:t>
            </a:r>
          </a:p>
        </p:txBody>
      </p:sp>
      <p:graphicFrame>
        <p:nvGraphicFramePr>
          <p:cNvPr id="9" name="Tableau 9">
            <a:extLst>
              <a:ext uri="{FF2B5EF4-FFF2-40B4-BE49-F238E27FC236}">
                <a16:creationId xmlns:a16="http://schemas.microsoft.com/office/drawing/2014/main" id="{0A9E3920-D6F2-4DF2-8235-50316E2C5DA9}"/>
              </a:ext>
            </a:extLst>
          </p:cNvPr>
          <p:cNvGraphicFramePr>
            <a:graphicFrameLocks noGrp="1"/>
          </p:cNvGraphicFramePr>
          <p:nvPr>
            <p:ph idx="1"/>
            <p:extLst>
              <p:ext uri="{D42A27DB-BD31-4B8C-83A1-F6EECF244321}">
                <p14:modId xmlns:p14="http://schemas.microsoft.com/office/powerpoint/2010/main" val="4213132584"/>
              </p:ext>
            </p:extLst>
          </p:nvPr>
        </p:nvGraphicFramePr>
        <p:xfrm>
          <a:off x="838200" y="1825624"/>
          <a:ext cx="10515597" cy="4043550"/>
        </p:xfrm>
        <a:graphic>
          <a:graphicData uri="http://schemas.openxmlformats.org/drawingml/2006/table">
            <a:tbl>
              <a:tblPr firstRow="1" bandRow="1">
                <a:tableStyleId>{21E4AEA4-8DFA-4A89-87EB-49C32662AFE0}</a:tableStyleId>
              </a:tblPr>
              <a:tblGrid>
                <a:gridCol w="3505199">
                  <a:extLst>
                    <a:ext uri="{9D8B030D-6E8A-4147-A177-3AD203B41FA5}">
                      <a16:colId xmlns:a16="http://schemas.microsoft.com/office/drawing/2014/main" val="263178125"/>
                    </a:ext>
                  </a:extLst>
                </a:gridCol>
                <a:gridCol w="3505199">
                  <a:extLst>
                    <a:ext uri="{9D8B030D-6E8A-4147-A177-3AD203B41FA5}">
                      <a16:colId xmlns:a16="http://schemas.microsoft.com/office/drawing/2014/main" val="1809918913"/>
                    </a:ext>
                  </a:extLst>
                </a:gridCol>
                <a:gridCol w="3505199">
                  <a:extLst>
                    <a:ext uri="{9D8B030D-6E8A-4147-A177-3AD203B41FA5}">
                      <a16:colId xmlns:a16="http://schemas.microsoft.com/office/drawing/2014/main" val="1036227338"/>
                    </a:ext>
                  </a:extLst>
                </a:gridCol>
              </a:tblGrid>
              <a:tr h="673925">
                <a:tc>
                  <a:txBody>
                    <a:bodyPr/>
                    <a:lstStyle/>
                    <a:p>
                      <a:r>
                        <a:rPr lang="fr-FR" dirty="0"/>
                        <a:t>Critère </a:t>
                      </a:r>
                    </a:p>
                  </a:txBody>
                  <a:tcPr/>
                </a:tc>
                <a:tc>
                  <a:txBody>
                    <a:bodyPr/>
                    <a:lstStyle/>
                    <a:p>
                      <a:r>
                        <a:rPr lang="fr-FR" dirty="0"/>
                        <a:t>Compétence </a:t>
                      </a:r>
                    </a:p>
                  </a:txBody>
                  <a:tcPr/>
                </a:tc>
                <a:tc>
                  <a:txBody>
                    <a:bodyPr/>
                    <a:lstStyle/>
                    <a:p>
                      <a:r>
                        <a:rPr lang="fr-FR" dirty="0"/>
                        <a:t>Objectif</a:t>
                      </a:r>
                    </a:p>
                  </a:txBody>
                  <a:tcPr/>
                </a:tc>
                <a:extLst>
                  <a:ext uri="{0D108BD9-81ED-4DB2-BD59-A6C34878D82A}">
                    <a16:rowId xmlns:a16="http://schemas.microsoft.com/office/drawing/2014/main" val="3050217149"/>
                  </a:ext>
                </a:extLst>
              </a:tr>
              <a:tr h="673925">
                <a:tc>
                  <a:txBody>
                    <a:bodyPr/>
                    <a:lstStyle/>
                    <a:p>
                      <a:r>
                        <a:rPr lang="fr-FR" b="1" dirty="0"/>
                        <a:t>Niveau de généralité (complexité)</a:t>
                      </a:r>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4273071995"/>
                  </a:ext>
                </a:extLst>
              </a:tr>
              <a:tr h="673925">
                <a:tc>
                  <a:txBody>
                    <a:bodyPr/>
                    <a:lstStyle/>
                    <a:p>
                      <a:r>
                        <a:rPr lang="fr-FR" b="1" dirty="0"/>
                        <a:t>Perspectives (Qui?)</a:t>
                      </a:r>
                      <a:endParaRPr lang="fr-FR" dirty="0"/>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632210400"/>
                  </a:ext>
                </a:extLst>
              </a:tr>
              <a:tr h="673925">
                <a:tc>
                  <a:txBody>
                    <a:bodyPr/>
                    <a:lstStyle/>
                    <a:p>
                      <a:r>
                        <a:rPr lang="fr-FR" b="1" dirty="0"/>
                        <a:t>Nature de l’acquisition (Quoi?)</a:t>
                      </a:r>
                      <a:endParaRPr lang="fr-FR" dirty="0"/>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3855043059"/>
                  </a:ext>
                </a:extLst>
              </a:tr>
              <a:tr h="673925">
                <a:tc>
                  <a:txBody>
                    <a:bodyPr/>
                    <a:lstStyle/>
                    <a:p>
                      <a:r>
                        <a:rPr lang="fr-FR" b="1" dirty="0"/>
                        <a:t>Évaluation</a:t>
                      </a:r>
                      <a:endParaRPr lang="fr-FR" dirty="0"/>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2786723875"/>
                  </a:ext>
                </a:extLst>
              </a:tr>
              <a:tr h="673925">
                <a:tc>
                  <a:txBody>
                    <a:bodyPr/>
                    <a:lstStyle/>
                    <a:p>
                      <a:r>
                        <a:rPr lang="fr-FR" b="1" dirty="0"/>
                        <a:t>Rôle dans le programme </a:t>
                      </a:r>
                      <a:endParaRPr lang="fr-FR" dirty="0"/>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3024407488"/>
                  </a:ext>
                </a:extLst>
              </a:tr>
            </a:tbl>
          </a:graphicData>
        </a:graphic>
      </p:graphicFrame>
    </p:spTree>
    <p:extLst>
      <p:ext uri="{BB962C8B-B14F-4D97-AF65-F5344CB8AC3E}">
        <p14:creationId xmlns:p14="http://schemas.microsoft.com/office/powerpoint/2010/main" val="1081199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4BD7075-CF88-4CCB-882F-38F4F0C7EE98}"/>
              </a:ext>
            </a:extLst>
          </p:cNvPr>
          <p:cNvSpPr>
            <a:spLocks noGrp="1"/>
          </p:cNvSpPr>
          <p:nvPr>
            <p:ph type="title"/>
          </p:nvPr>
        </p:nvSpPr>
        <p:spPr/>
        <p:txBody>
          <a:bodyPr/>
          <a:lstStyle/>
          <a:p>
            <a:r>
              <a:rPr lang="fr-FR" dirty="0"/>
              <a:t>Tableau comparatif </a:t>
            </a:r>
          </a:p>
        </p:txBody>
      </p:sp>
      <p:graphicFrame>
        <p:nvGraphicFramePr>
          <p:cNvPr id="9" name="Tableau 9">
            <a:extLst>
              <a:ext uri="{FF2B5EF4-FFF2-40B4-BE49-F238E27FC236}">
                <a16:creationId xmlns:a16="http://schemas.microsoft.com/office/drawing/2014/main" id="{0A9E3920-D6F2-4DF2-8235-50316E2C5DA9}"/>
              </a:ext>
            </a:extLst>
          </p:cNvPr>
          <p:cNvGraphicFramePr>
            <a:graphicFrameLocks noGrp="1"/>
          </p:cNvGraphicFramePr>
          <p:nvPr>
            <p:ph idx="1"/>
            <p:extLst>
              <p:ext uri="{D42A27DB-BD31-4B8C-83A1-F6EECF244321}">
                <p14:modId xmlns:p14="http://schemas.microsoft.com/office/powerpoint/2010/main" val="4060918390"/>
              </p:ext>
            </p:extLst>
          </p:nvPr>
        </p:nvGraphicFramePr>
        <p:xfrm>
          <a:off x="838200" y="1825624"/>
          <a:ext cx="10515597" cy="4043550"/>
        </p:xfrm>
        <a:graphic>
          <a:graphicData uri="http://schemas.openxmlformats.org/drawingml/2006/table">
            <a:tbl>
              <a:tblPr firstRow="1" bandRow="1">
                <a:tableStyleId>{21E4AEA4-8DFA-4A89-87EB-49C32662AFE0}</a:tableStyleId>
              </a:tblPr>
              <a:tblGrid>
                <a:gridCol w="3505199">
                  <a:extLst>
                    <a:ext uri="{9D8B030D-6E8A-4147-A177-3AD203B41FA5}">
                      <a16:colId xmlns:a16="http://schemas.microsoft.com/office/drawing/2014/main" val="263178125"/>
                    </a:ext>
                  </a:extLst>
                </a:gridCol>
                <a:gridCol w="3505199">
                  <a:extLst>
                    <a:ext uri="{9D8B030D-6E8A-4147-A177-3AD203B41FA5}">
                      <a16:colId xmlns:a16="http://schemas.microsoft.com/office/drawing/2014/main" val="1809918913"/>
                    </a:ext>
                  </a:extLst>
                </a:gridCol>
                <a:gridCol w="3505199">
                  <a:extLst>
                    <a:ext uri="{9D8B030D-6E8A-4147-A177-3AD203B41FA5}">
                      <a16:colId xmlns:a16="http://schemas.microsoft.com/office/drawing/2014/main" val="1036227338"/>
                    </a:ext>
                  </a:extLst>
                </a:gridCol>
              </a:tblGrid>
              <a:tr h="673925">
                <a:tc>
                  <a:txBody>
                    <a:bodyPr/>
                    <a:lstStyle/>
                    <a:p>
                      <a:r>
                        <a:rPr lang="fr-FR" dirty="0"/>
                        <a:t>Critère </a:t>
                      </a:r>
                    </a:p>
                  </a:txBody>
                  <a:tcPr/>
                </a:tc>
                <a:tc>
                  <a:txBody>
                    <a:bodyPr/>
                    <a:lstStyle/>
                    <a:p>
                      <a:r>
                        <a:rPr lang="fr-FR" dirty="0"/>
                        <a:t>Compétence </a:t>
                      </a:r>
                    </a:p>
                  </a:txBody>
                  <a:tcPr/>
                </a:tc>
                <a:tc>
                  <a:txBody>
                    <a:bodyPr/>
                    <a:lstStyle/>
                    <a:p>
                      <a:r>
                        <a:rPr lang="fr-FR" dirty="0"/>
                        <a:t>Objectif</a:t>
                      </a:r>
                    </a:p>
                  </a:txBody>
                  <a:tcPr/>
                </a:tc>
                <a:extLst>
                  <a:ext uri="{0D108BD9-81ED-4DB2-BD59-A6C34878D82A}">
                    <a16:rowId xmlns:a16="http://schemas.microsoft.com/office/drawing/2014/main" val="3050217149"/>
                  </a:ext>
                </a:extLst>
              </a:tr>
              <a:tr h="673925">
                <a:tc>
                  <a:txBody>
                    <a:bodyPr/>
                    <a:lstStyle/>
                    <a:p>
                      <a:r>
                        <a:rPr lang="fr-FR" b="1" dirty="0"/>
                        <a:t>Niveau de généralité (complexité)</a:t>
                      </a:r>
                    </a:p>
                  </a:txBody>
                  <a:tcPr/>
                </a:tc>
                <a:tc>
                  <a:txBody>
                    <a:bodyPr/>
                    <a:lstStyle/>
                    <a:p>
                      <a:r>
                        <a:rPr lang="fr-FR" dirty="0"/>
                        <a:t>Élevée (intégration multiple)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effectLst/>
                        </a:rPr>
                        <a:t>Faible (action isolée)</a:t>
                      </a:r>
                    </a:p>
                    <a:p>
                      <a:endParaRPr lang="fr-FR" dirty="0"/>
                    </a:p>
                  </a:txBody>
                  <a:tcPr/>
                </a:tc>
                <a:extLst>
                  <a:ext uri="{0D108BD9-81ED-4DB2-BD59-A6C34878D82A}">
                    <a16:rowId xmlns:a16="http://schemas.microsoft.com/office/drawing/2014/main" val="4273071995"/>
                  </a:ext>
                </a:extLst>
              </a:tr>
              <a:tr h="673925">
                <a:tc>
                  <a:txBody>
                    <a:bodyPr/>
                    <a:lstStyle/>
                    <a:p>
                      <a:r>
                        <a:rPr lang="fr-FR" b="1" dirty="0"/>
                        <a:t>Perspectives (Qui?)</a:t>
                      </a:r>
                      <a:endParaRPr lang="fr-FR" dirty="0"/>
                    </a:p>
                  </a:txBody>
                  <a:tcPr/>
                </a:tc>
                <a:tc>
                  <a:txBody>
                    <a:bodyPr/>
                    <a:lstStyle/>
                    <a:p>
                      <a:r>
                        <a:rPr lang="fr-FR" dirty="0"/>
                        <a:t>Apprenant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effectLst/>
                        </a:rPr>
                        <a:t>Enseignant</a:t>
                      </a:r>
                    </a:p>
                    <a:p>
                      <a:endParaRPr lang="fr-FR" dirty="0"/>
                    </a:p>
                  </a:txBody>
                  <a:tcPr/>
                </a:tc>
                <a:extLst>
                  <a:ext uri="{0D108BD9-81ED-4DB2-BD59-A6C34878D82A}">
                    <a16:rowId xmlns:a16="http://schemas.microsoft.com/office/drawing/2014/main" val="632210400"/>
                  </a:ext>
                </a:extLst>
              </a:tr>
              <a:tr h="673925">
                <a:tc>
                  <a:txBody>
                    <a:bodyPr/>
                    <a:lstStyle/>
                    <a:p>
                      <a:r>
                        <a:rPr lang="fr-FR" b="1" dirty="0"/>
                        <a:t>Nature de l’acquisition (Quoi?)</a:t>
                      </a:r>
                      <a:endParaRPr lang="fr-FR" dirty="0"/>
                    </a:p>
                  </a:txBody>
                  <a:tcPr/>
                </a:tc>
                <a:tc>
                  <a:txBody>
                    <a:bodyPr/>
                    <a:lstStyle/>
                    <a:p>
                      <a:r>
                        <a:rPr lang="fr-FR" dirty="0"/>
                        <a:t>Capacités globales</a:t>
                      </a:r>
                    </a:p>
                  </a:txBody>
                  <a:tcPr/>
                </a:tc>
                <a:tc>
                  <a:txBody>
                    <a:bodyPr/>
                    <a:lstStyle/>
                    <a:p>
                      <a:r>
                        <a:rPr lang="fr-FR" dirty="0"/>
                        <a:t>Tâche spécifique</a:t>
                      </a:r>
                    </a:p>
                  </a:txBody>
                  <a:tcPr/>
                </a:tc>
                <a:extLst>
                  <a:ext uri="{0D108BD9-81ED-4DB2-BD59-A6C34878D82A}">
                    <a16:rowId xmlns:a16="http://schemas.microsoft.com/office/drawing/2014/main" val="3855043059"/>
                  </a:ext>
                </a:extLst>
              </a:tr>
              <a:tr h="673925">
                <a:tc>
                  <a:txBody>
                    <a:bodyPr/>
                    <a:lstStyle/>
                    <a:p>
                      <a:r>
                        <a:rPr lang="fr-FR" b="1" dirty="0"/>
                        <a:t>Évaluation</a:t>
                      </a:r>
                      <a:endParaRPr lang="fr-F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Continue, contextes variés</a:t>
                      </a:r>
                    </a:p>
                    <a:p>
                      <a:endParaRPr lang="fr-FR" dirty="0"/>
                    </a:p>
                  </a:txBody>
                  <a:tcPr/>
                </a:tc>
                <a:tc>
                  <a:txBody>
                    <a:bodyPr/>
                    <a:lstStyle/>
                    <a:p>
                      <a:r>
                        <a:rPr lang="fr-FR" dirty="0"/>
                        <a:t>Ponctuelle, critères précis</a:t>
                      </a:r>
                    </a:p>
                  </a:txBody>
                  <a:tcPr/>
                </a:tc>
                <a:extLst>
                  <a:ext uri="{0D108BD9-81ED-4DB2-BD59-A6C34878D82A}">
                    <a16:rowId xmlns:a16="http://schemas.microsoft.com/office/drawing/2014/main" val="2786723875"/>
                  </a:ext>
                </a:extLst>
              </a:tr>
              <a:tr h="673925">
                <a:tc>
                  <a:txBody>
                    <a:bodyPr/>
                    <a:lstStyle/>
                    <a:p>
                      <a:r>
                        <a:rPr lang="fr-FR" b="1" dirty="0"/>
                        <a:t>Rôle dans le programme </a:t>
                      </a:r>
                      <a:endParaRPr lang="fr-FR" dirty="0"/>
                    </a:p>
                  </a:txBody>
                  <a:tcPr/>
                </a:tc>
                <a:tc>
                  <a:txBody>
                    <a:bodyPr/>
                    <a:lstStyle/>
                    <a:p>
                      <a:r>
                        <a:rPr lang="fr-FR" sz="1800" i="0" dirty="0">
                          <a:effectLst/>
                        </a:rPr>
                        <a:t>Grandes compétences visées </a:t>
                      </a:r>
                      <a:endParaRPr lang="fr-FR" dirty="0"/>
                    </a:p>
                  </a:txBody>
                  <a:tcPr/>
                </a:tc>
                <a:tc>
                  <a:txBody>
                    <a:bodyPr/>
                    <a:lstStyle/>
                    <a:p>
                      <a:r>
                        <a:rPr lang="fr-FR" sz="1800" i="0" dirty="0">
                          <a:effectLst/>
                        </a:rPr>
                        <a:t>Moyen pour atteindre les compétences </a:t>
                      </a:r>
                      <a:endParaRPr lang="fr-FR" dirty="0"/>
                    </a:p>
                  </a:txBody>
                  <a:tcPr/>
                </a:tc>
                <a:extLst>
                  <a:ext uri="{0D108BD9-81ED-4DB2-BD59-A6C34878D82A}">
                    <a16:rowId xmlns:a16="http://schemas.microsoft.com/office/drawing/2014/main" val="3024407488"/>
                  </a:ext>
                </a:extLst>
              </a:tr>
            </a:tbl>
          </a:graphicData>
        </a:graphic>
      </p:graphicFrame>
    </p:spTree>
    <p:extLst>
      <p:ext uri="{BB962C8B-B14F-4D97-AF65-F5344CB8AC3E}">
        <p14:creationId xmlns:p14="http://schemas.microsoft.com/office/powerpoint/2010/main" val="2363668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60CCFE-23FB-453B-A576-C817B40ABEC3}"/>
              </a:ext>
            </a:extLst>
          </p:cNvPr>
          <p:cNvSpPr>
            <a:spLocks noGrp="1"/>
          </p:cNvSpPr>
          <p:nvPr>
            <p:ph type="title"/>
          </p:nvPr>
        </p:nvSpPr>
        <p:spPr/>
        <p:txBody>
          <a:bodyPr/>
          <a:lstStyle/>
          <a:p>
            <a:r>
              <a:rPr lang="fr-FR" b="1" dirty="0"/>
              <a:t>Travail individuel : Structuration de cours sur la plateforme </a:t>
            </a:r>
          </a:p>
        </p:txBody>
      </p:sp>
      <p:sp>
        <p:nvSpPr>
          <p:cNvPr id="3" name="Espace réservé du contenu 2">
            <a:extLst>
              <a:ext uri="{FF2B5EF4-FFF2-40B4-BE49-F238E27FC236}">
                <a16:creationId xmlns:a16="http://schemas.microsoft.com/office/drawing/2014/main" id="{EA14ECE6-795D-4A43-8CF0-B4AE7DE2C1ED}"/>
              </a:ext>
            </a:extLst>
          </p:cNvPr>
          <p:cNvSpPr>
            <a:spLocks noGrp="1"/>
          </p:cNvSpPr>
          <p:nvPr>
            <p:ph idx="1"/>
          </p:nvPr>
        </p:nvSpPr>
        <p:spPr>
          <a:xfrm>
            <a:off x="764628" y="1930727"/>
            <a:ext cx="5110655" cy="4165273"/>
          </a:xfrm>
        </p:spPr>
        <p:txBody>
          <a:bodyPr>
            <a:normAutofit/>
          </a:bodyPr>
          <a:lstStyle/>
          <a:p>
            <a:r>
              <a:rPr lang="fr-FR" sz="1600" dirty="0"/>
              <a:t>Prendre le cours complet que vous souhaitez mettre en ligne</a:t>
            </a:r>
          </a:p>
          <a:p>
            <a:r>
              <a:rPr lang="fr-FR" sz="1600" dirty="0"/>
              <a:t>Découper le cours en séquences : Diviser le contenu en grandes parties thématiques logiques</a:t>
            </a:r>
          </a:p>
          <a:p>
            <a:r>
              <a:rPr lang="fr-FR" sz="1600" dirty="0"/>
              <a:t>Découper les séquences en séances : Détailler chaque séquence en séances d'apprentissage</a:t>
            </a:r>
          </a:p>
          <a:p>
            <a:r>
              <a:rPr lang="fr-FR" sz="1600" dirty="0"/>
              <a:t>Déterminer la durée de chaque séance : Estimer le temps nécessaire pour chaque séance (ex: 45 min, 1h30, etc.)</a:t>
            </a:r>
          </a:p>
          <a:p>
            <a:r>
              <a:rPr lang="fr-FR" sz="1600" dirty="0"/>
              <a:t>Compter le nombre total de séances : Établir la quantité totale de séances pour le cours</a:t>
            </a:r>
          </a:p>
          <a:p>
            <a:r>
              <a:rPr lang="fr-FR" sz="1600" dirty="0"/>
              <a:t>Rédiger un résumé du cours : Préparer une présentation générale du cours (objectifs, contenu, prérequis)</a:t>
            </a:r>
          </a:p>
        </p:txBody>
      </p:sp>
      <p:sp>
        <p:nvSpPr>
          <p:cNvPr id="4" name="Espace réservé du contenu 2">
            <a:extLst>
              <a:ext uri="{FF2B5EF4-FFF2-40B4-BE49-F238E27FC236}">
                <a16:creationId xmlns:a16="http://schemas.microsoft.com/office/drawing/2014/main" id="{0BB5C0DC-6D97-4AFF-9977-780937C7C056}"/>
              </a:ext>
            </a:extLst>
          </p:cNvPr>
          <p:cNvSpPr txBox="1">
            <a:spLocks/>
          </p:cNvSpPr>
          <p:nvPr/>
        </p:nvSpPr>
        <p:spPr>
          <a:xfrm>
            <a:off x="6455979" y="1930726"/>
            <a:ext cx="5110655" cy="41652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t>Se connecter à la plateforme APES-Tchad Moodle : Accéder à votre espace enseignant</a:t>
            </a:r>
          </a:p>
          <a:p>
            <a:r>
              <a:rPr lang="fr-FR" sz="1600" dirty="0"/>
              <a:t>Créer le cours sur Moodle : Paramétrer le cours (nom, catégorie, visibilité)</a:t>
            </a:r>
          </a:p>
          <a:p>
            <a:r>
              <a:rPr lang="fr-FR" sz="1600" dirty="0"/>
              <a:t>Ajouter le résumé au début du cours : Insérer la présentation générale dans la première section</a:t>
            </a:r>
          </a:p>
          <a:p>
            <a:r>
              <a:rPr lang="fr-FR" sz="1600" dirty="0"/>
              <a:t>Créer les séances une par une : Ajouter chaque séance comme activité ou ressource Moodle</a:t>
            </a:r>
          </a:p>
          <a:p>
            <a:r>
              <a:rPr lang="fr-FR" sz="1600" dirty="0"/>
              <a:t>Renseigner la description du cours : Indiquer clairement :</a:t>
            </a:r>
          </a:p>
          <a:p>
            <a:pPr lvl="1"/>
            <a:r>
              <a:rPr lang="fr-FR" sz="1400" dirty="0"/>
              <a:t>    Le titre du cours</a:t>
            </a:r>
          </a:p>
          <a:p>
            <a:pPr lvl="1"/>
            <a:r>
              <a:rPr lang="fr-FR" sz="1400" dirty="0"/>
              <a:t>    Le nombre total de séances</a:t>
            </a:r>
          </a:p>
          <a:p>
            <a:pPr lvl="1"/>
            <a:r>
              <a:rPr lang="fr-FR" sz="1400" dirty="0"/>
              <a:t>    La durée de chaque séance</a:t>
            </a:r>
          </a:p>
          <a:p>
            <a:r>
              <a:rPr lang="fr-FR" sz="1600" dirty="0"/>
              <a:t>Vérifier la cohérence : Relire l'ensemble pour s'assurer que la structure est logique et complète</a:t>
            </a:r>
          </a:p>
        </p:txBody>
      </p:sp>
    </p:spTree>
    <p:extLst>
      <p:ext uri="{BB962C8B-B14F-4D97-AF65-F5344CB8AC3E}">
        <p14:creationId xmlns:p14="http://schemas.microsoft.com/office/powerpoint/2010/main" val="190908999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1499</TotalTime>
  <Words>1553</Words>
  <Application>Microsoft Office PowerPoint</Application>
  <PresentationFormat>Grand écran</PresentationFormat>
  <Paragraphs>237</Paragraphs>
  <Slides>24</Slides>
  <Notes>4</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24</vt:i4>
      </vt:variant>
    </vt:vector>
  </HeadingPairs>
  <TitlesOfParts>
    <vt:vector size="30" baseType="lpstr">
      <vt:lpstr>Aptos</vt:lpstr>
      <vt:lpstr>Aptos Display</vt:lpstr>
      <vt:lpstr>Arial</vt:lpstr>
      <vt:lpstr>Calibri</vt:lpstr>
      <vt:lpstr>YAEP9xY70s4_0</vt:lpstr>
      <vt:lpstr>Thème Office</vt:lpstr>
      <vt:lpstr>Présentation PowerPoint</vt:lpstr>
      <vt:lpstr>Compléter le schéma </vt:lpstr>
      <vt:lpstr>Vrai ou faux </vt:lpstr>
      <vt:lpstr>Vrai ou faux </vt:lpstr>
      <vt:lpstr>Vrai ou faux </vt:lpstr>
      <vt:lpstr>Vrai ou faux </vt:lpstr>
      <vt:lpstr>Travail Individuel : Séquence et Séance </vt:lpstr>
      <vt:lpstr>Scénario pédagogique</vt:lpstr>
      <vt:lpstr>Comment mettre en ouvre l’alignement pédagogique et le scenario pédagogique ?</vt:lpstr>
      <vt:lpstr>Niveau de généralité</vt:lpstr>
      <vt:lpstr>Niveau de généralité</vt:lpstr>
      <vt:lpstr>Niveau de généralité</vt:lpstr>
      <vt:lpstr>Compétence ou objectif pédagogique ?</vt:lpstr>
      <vt:lpstr>Compétence</vt:lpstr>
      <vt:lpstr>Perspectives </vt:lpstr>
      <vt:lpstr>Nature de l’acquisition</vt:lpstr>
      <vt:lpstr>Nature de l’acquisition</vt:lpstr>
      <vt:lpstr>Compétence ou objectif pédagogique ?</vt:lpstr>
      <vt:lpstr>Objectif pédagogique </vt:lpstr>
      <vt:lpstr>Évaluation </vt:lpstr>
      <vt:lpstr>Rôle dans le programme  </vt:lpstr>
      <vt:lpstr>Tableau comparatif </vt:lpstr>
      <vt:lpstr>Tableau comparatif </vt:lpstr>
      <vt:lpstr>Travail individuel : Structuration de cours sur la plateforme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Camila Monge Pizarro</dc:creator>
  <cp:lastModifiedBy>MONGE PIZARRO Camila</cp:lastModifiedBy>
  <cp:revision>61</cp:revision>
  <dcterms:created xsi:type="dcterms:W3CDTF">2026-08-31T14:04:11Z</dcterms:created>
  <dcterms:modified xsi:type="dcterms:W3CDTF">2026-09-15T06:35:02Z</dcterms:modified>
</cp:coreProperties>
</file>