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8" r:id="rId3"/>
    <p:sldId id="269" r:id="rId4"/>
    <p:sldId id="270" r:id="rId5"/>
    <p:sldId id="257" r:id="rId6"/>
    <p:sldId id="277" r:id="rId7"/>
    <p:sldId id="275" r:id="rId8"/>
    <p:sldId id="276" r:id="rId9"/>
    <p:sldId id="267" r:id="rId10"/>
    <p:sldId id="258" r:id="rId11"/>
    <p:sldId id="271" r:id="rId12"/>
    <p:sldId id="262" r:id="rId13"/>
    <p:sldId id="263" r:id="rId14"/>
    <p:sldId id="261" r:id="rId15"/>
    <p:sldId id="265" r:id="rId16"/>
    <p:sldId id="272" r:id="rId17"/>
    <p:sldId id="259" r:id="rId18"/>
    <p:sldId id="260" r:id="rId19"/>
    <p:sldId id="264" r:id="rId20"/>
    <p:sldId id="266" r:id="rId21"/>
    <p:sldId id="273" r:id="rId22"/>
    <p:sldId id="274" r:id="rId23"/>
    <p:sldId id="278"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002A106-2A49-4F2C-89CD-F86D13D86ED3}">
          <p14:sldIdLst>
            <p14:sldId id="256"/>
            <p14:sldId id="268"/>
            <p14:sldId id="269"/>
            <p14:sldId id="270"/>
            <p14:sldId id="257"/>
            <p14:sldId id="277"/>
            <p14:sldId id="275"/>
            <p14:sldId id="276"/>
            <p14:sldId id="267"/>
            <p14:sldId id="258"/>
            <p14:sldId id="271"/>
            <p14:sldId id="262"/>
            <p14:sldId id="263"/>
            <p14:sldId id="261"/>
            <p14:sldId id="265"/>
            <p14:sldId id="272"/>
            <p14:sldId id="259"/>
            <p14:sldId id="260"/>
            <p14:sldId id="264"/>
            <p14:sldId id="266"/>
            <p14:sldId id="273"/>
            <p14:sldId id="274"/>
            <p14:sldId id="2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7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notesViewPr>
    <p:cSldViewPr snapToGrid="0">
      <p:cViewPr varScale="1">
        <p:scale>
          <a:sx n="84" d="100"/>
          <a:sy n="84" d="100"/>
        </p:scale>
        <p:origin x="31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788EBF-59B8-4569-A379-ACBD4159952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5162FA2-01E9-4A1D-8A9D-A04034F5200F}">
      <dgm:prSet phldrT="[Texte]"/>
      <dgm:spPr/>
      <dgm:t>
        <a:bodyPr/>
        <a:lstStyle/>
        <a:p>
          <a:r>
            <a:rPr lang="fr-FR" dirty="0"/>
            <a:t>Synchrone </a:t>
          </a:r>
        </a:p>
      </dgm:t>
    </dgm:pt>
    <dgm:pt modelId="{1F2A3E09-23E3-4741-990C-90A524F30122}" type="parTrans" cxnId="{08E9E9D1-8DA6-43E7-8FFD-010320748966}">
      <dgm:prSet/>
      <dgm:spPr/>
      <dgm:t>
        <a:bodyPr/>
        <a:lstStyle/>
        <a:p>
          <a:endParaRPr lang="fr-FR"/>
        </a:p>
      </dgm:t>
    </dgm:pt>
    <dgm:pt modelId="{EE237F85-333F-4F9E-A14A-FFCA914E37F5}" type="sibTrans" cxnId="{08E9E9D1-8DA6-43E7-8FFD-010320748966}">
      <dgm:prSet/>
      <dgm:spPr/>
      <dgm:t>
        <a:bodyPr/>
        <a:lstStyle/>
        <a:p>
          <a:endParaRPr lang="fr-FR"/>
        </a:p>
      </dgm:t>
    </dgm:pt>
    <dgm:pt modelId="{E952B110-EB69-42D8-B698-83D9E063224B}">
      <dgm:prSet phldrT="[Texte]" phldr="1"/>
      <dgm:spPr/>
      <dgm:t>
        <a:bodyPr/>
        <a:lstStyle/>
        <a:p>
          <a:endParaRPr lang="fr-FR"/>
        </a:p>
      </dgm:t>
    </dgm:pt>
    <dgm:pt modelId="{48AAEDCD-49C7-4106-B660-4048E03BF4B5}" type="parTrans" cxnId="{6B6A407F-574D-441C-A416-27054869F7E7}">
      <dgm:prSet/>
      <dgm:spPr/>
      <dgm:t>
        <a:bodyPr/>
        <a:lstStyle/>
        <a:p>
          <a:endParaRPr lang="fr-FR"/>
        </a:p>
      </dgm:t>
    </dgm:pt>
    <dgm:pt modelId="{D69C8198-3416-4D65-93FA-33D75B3DD77D}" type="sibTrans" cxnId="{6B6A407F-574D-441C-A416-27054869F7E7}">
      <dgm:prSet/>
      <dgm:spPr/>
      <dgm:t>
        <a:bodyPr/>
        <a:lstStyle/>
        <a:p>
          <a:endParaRPr lang="fr-FR"/>
        </a:p>
      </dgm:t>
    </dgm:pt>
    <dgm:pt modelId="{BE1507A0-5C44-42EA-B102-AA9D4258DF3D}">
      <dgm:prSet phldrT="[Texte]" phldr="1"/>
      <dgm:spPr/>
      <dgm:t>
        <a:bodyPr/>
        <a:lstStyle/>
        <a:p>
          <a:endParaRPr lang="fr-FR"/>
        </a:p>
      </dgm:t>
    </dgm:pt>
    <dgm:pt modelId="{D4EC2789-E369-44C3-BA35-7AC6BA9B9359}" type="parTrans" cxnId="{E5F25353-5D14-436B-A248-77280023E1ED}">
      <dgm:prSet/>
      <dgm:spPr/>
      <dgm:t>
        <a:bodyPr/>
        <a:lstStyle/>
        <a:p>
          <a:endParaRPr lang="fr-FR"/>
        </a:p>
      </dgm:t>
    </dgm:pt>
    <dgm:pt modelId="{4B88188C-52E6-486E-B8C3-A0C6F4A105B2}" type="sibTrans" cxnId="{E5F25353-5D14-436B-A248-77280023E1ED}">
      <dgm:prSet/>
      <dgm:spPr/>
      <dgm:t>
        <a:bodyPr/>
        <a:lstStyle/>
        <a:p>
          <a:endParaRPr lang="fr-FR"/>
        </a:p>
      </dgm:t>
    </dgm:pt>
    <dgm:pt modelId="{6C3F91C7-87E3-4A12-ACA7-F0B690E9B169}">
      <dgm:prSet phldrT="[Texte]"/>
      <dgm:spPr/>
      <dgm:t>
        <a:bodyPr/>
        <a:lstStyle/>
        <a:p>
          <a:r>
            <a:rPr lang="fr-FR" dirty="0"/>
            <a:t>Asynchrone</a:t>
          </a:r>
        </a:p>
      </dgm:t>
    </dgm:pt>
    <dgm:pt modelId="{D6C78349-8B1A-4147-B461-6C793943720A}" type="parTrans" cxnId="{7C047329-D6A3-47F7-82A1-36E0637347C7}">
      <dgm:prSet/>
      <dgm:spPr/>
      <dgm:t>
        <a:bodyPr/>
        <a:lstStyle/>
        <a:p>
          <a:endParaRPr lang="fr-FR"/>
        </a:p>
      </dgm:t>
    </dgm:pt>
    <dgm:pt modelId="{B423880E-5893-479E-AE45-B709715F49B8}" type="sibTrans" cxnId="{7C047329-D6A3-47F7-82A1-36E0637347C7}">
      <dgm:prSet/>
      <dgm:spPr/>
      <dgm:t>
        <a:bodyPr/>
        <a:lstStyle/>
        <a:p>
          <a:endParaRPr lang="fr-FR"/>
        </a:p>
      </dgm:t>
    </dgm:pt>
    <dgm:pt modelId="{A541FF8A-E525-4262-BF73-423CADD1110C}">
      <dgm:prSet phldrT="[Texte]" phldr="1"/>
      <dgm:spPr/>
      <dgm:t>
        <a:bodyPr/>
        <a:lstStyle/>
        <a:p>
          <a:endParaRPr lang="fr-FR"/>
        </a:p>
      </dgm:t>
    </dgm:pt>
    <dgm:pt modelId="{597A9F46-A083-4B96-8C5F-B668D6EECF0C}" type="parTrans" cxnId="{6D7C9555-2F5E-4692-A46C-63F1BAF6A926}">
      <dgm:prSet/>
      <dgm:spPr/>
      <dgm:t>
        <a:bodyPr/>
        <a:lstStyle/>
        <a:p>
          <a:endParaRPr lang="fr-FR"/>
        </a:p>
      </dgm:t>
    </dgm:pt>
    <dgm:pt modelId="{9430775A-9719-45A9-A654-7E0AD7B0B13F}" type="sibTrans" cxnId="{6D7C9555-2F5E-4692-A46C-63F1BAF6A926}">
      <dgm:prSet/>
      <dgm:spPr/>
      <dgm:t>
        <a:bodyPr/>
        <a:lstStyle/>
        <a:p>
          <a:endParaRPr lang="fr-FR"/>
        </a:p>
      </dgm:t>
    </dgm:pt>
    <dgm:pt modelId="{B079C358-E630-4B3A-92CE-20F956852D96}">
      <dgm:prSet phldrT="[Texte]" phldr="1"/>
      <dgm:spPr/>
      <dgm:t>
        <a:bodyPr/>
        <a:lstStyle/>
        <a:p>
          <a:endParaRPr lang="fr-FR"/>
        </a:p>
      </dgm:t>
    </dgm:pt>
    <dgm:pt modelId="{972383D1-A0C8-4510-A891-E237E8C6B78C}" type="parTrans" cxnId="{337972A0-1A8B-415C-8910-73BA3315344F}">
      <dgm:prSet/>
      <dgm:spPr/>
      <dgm:t>
        <a:bodyPr/>
        <a:lstStyle/>
        <a:p>
          <a:endParaRPr lang="fr-FR"/>
        </a:p>
      </dgm:t>
    </dgm:pt>
    <dgm:pt modelId="{D655C19D-2D4B-4C68-BAB4-F07A8054E026}" type="sibTrans" cxnId="{337972A0-1A8B-415C-8910-73BA3315344F}">
      <dgm:prSet/>
      <dgm:spPr/>
      <dgm:t>
        <a:bodyPr/>
        <a:lstStyle/>
        <a:p>
          <a:endParaRPr lang="fr-FR"/>
        </a:p>
      </dgm:t>
    </dgm:pt>
    <dgm:pt modelId="{B5EB236C-D3DC-40DB-B8DC-FD260F9CEC88}">
      <dgm:prSet phldrT="[Texte]"/>
      <dgm:spPr/>
      <dgm:t>
        <a:bodyPr/>
        <a:lstStyle/>
        <a:p>
          <a:r>
            <a:rPr lang="fr-FR" dirty="0"/>
            <a:t>Hybride</a:t>
          </a:r>
        </a:p>
      </dgm:t>
    </dgm:pt>
    <dgm:pt modelId="{7876FE0A-6921-4A33-8DB3-4CDAA74F781B}" type="parTrans" cxnId="{DC11E920-FA80-4D31-AF77-C1B32ED00A48}">
      <dgm:prSet/>
      <dgm:spPr/>
      <dgm:t>
        <a:bodyPr/>
        <a:lstStyle/>
        <a:p>
          <a:endParaRPr lang="fr-FR"/>
        </a:p>
      </dgm:t>
    </dgm:pt>
    <dgm:pt modelId="{8E6D5181-BA44-41D6-B3C1-D6E1B7972F46}" type="sibTrans" cxnId="{DC11E920-FA80-4D31-AF77-C1B32ED00A48}">
      <dgm:prSet/>
      <dgm:spPr/>
      <dgm:t>
        <a:bodyPr/>
        <a:lstStyle/>
        <a:p>
          <a:endParaRPr lang="fr-FR"/>
        </a:p>
      </dgm:t>
    </dgm:pt>
    <dgm:pt modelId="{9A6AF68A-E72E-4850-A3F2-67F07E19C4A8}">
      <dgm:prSet phldrT="[Texte]" phldr="1"/>
      <dgm:spPr/>
      <dgm:t>
        <a:bodyPr/>
        <a:lstStyle/>
        <a:p>
          <a:endParaRPr lang="fr-FR"/>
        </a:p>
      </dgm:t>
    </dgm:pt>
    <dgm:pt modelId="{AD7D86E5-0038-434D-AAB8-8D4349EAE399}" type="parTrans" cxnId="{E7324580-00D8-468C-AE0F-E16A4A5A530B}">
      <dgm:prSet/>
      <dgm:spPr/>
      <dgm:t>
        <a:bodyPr/>
        <a:lstStyle/>
        <a:p>
          <a:endParaRPr lang="fr-FR"/>
        </a:p>
      </dgm:t>
    </dgm:pt>
    <dgm:pt modelId="{7682148A-D683-4836-9119-30B4CB9CC65C}" type="sibTrans" cxnId="{E7324580-00D8-468C-AE0F-E16A4A5A530B}">
      <dgm:prSet/>
      <dgm:spPr/>
      <dgm:t>
        <a:bodyPr/>
        <a:lstStyle/>
        <a:p>
          <a:endParaRPr lang="fr-FR"/>
        </a:p>
      </dgm:t>
    </dgm:pt>
    <dgm:pt modelId="{610666D3-7A96-4651-9425-3C665712515F}">
      <dgm:prSet phldrT="[Texte]" phldr="1"/>
      <dgm:spPr/>
      <dgm:t>
        <a:bodyPr/>
        <a:lstStyle/>
        <a:p>
          <a:endParaRPr lang="fr-FR"/>
        </a:p>
      </dgm:t>
    </dgm:pt>
    <dgm:pt modelId="{495BB8A4-1B59-4D22-9035-EA68AD649A81}" type="parTrans" cxnId="{A984B86C-4B34-43F6-A1B2-9FE9034FB5AF}">
      <dgm:prSet/>
      <dgm:spPr/>
      <dgm:t>
        <a:bodyPr/>
        <a:lstStyle/>
        <a:p>
          <a:endParaRPr lang="fr-FR"/>
        </a:p>
      </dgm:t>
    </dgm:pt>
    <dgm:pt modelId="{6814A4FD-B7C7-44BE-8D1E-6A93BA48E31F}" type="sibTrans" cxnId="{A984B86C-4B34-43F6-A1B2-9FE9034FB5AF}">
      <dgm:prSet/>
      <dgm:spPr/>
      <dgm:t>
        <a:bodyPr/>
        <a:lstStyle/>
        <a:p>
          <a:endParaRPr lang="fr-FR"/>
        </a:p>
      </dgm:t>
    </dgm:pt>
    <dgm:pt modelId="{9033CE1D-7085-4052-8462-5D777CD80369}" type="pres">
      <dgm:prSet presAssocID="{93788EBF-59B8-4569-A379-ACBD41599521}" presName="Name0" presStyleCnt="0">
        <dgm:presLayoutVars>
          <dgm:dir/>
          <dgm:animLvl val="lvl"/>
          <dgm:resizeHandles val="exact"/>
        </dgm:presLayoutVars>
      </dgm:prSet>
      <dgm:spPr/>
    </dgm:pt>
    <dgm:pt modelId="{98ADF3D4-F327-4733-B75F-5D2F8196DA78}" type="pres">
      <dgm:prSet presAssocID="{15162FA2-01E9-4A1D-8A9D-A04034F5200F}" presName="composite" presStyleCnt="0"/>
      <dgm:spPr/>
    </dgm:pt>
    <dgm:pt modelId="{A8A30994-F6ED-461C-9257-A1EA13D2B8D0}" type="pres">
      <dgm:prSet presAssocID="{15162FA2-01E9-4A1D-8A9D-A04034F5200F}" presName="parTx" presStyleLbl="alignNode1" presStyleIdx="0" presStyleCnt="3">
        <dgm:presLayoutVars>
          <dgm:chMax val="0"/>
          <dgm:chPref val="0"/>
          <dgm:bulletEnabled val="1"/>
        </dgm:presLayoutVars>
      </dgm:prSet>
      <dgm:spPr/>
    </dgm:pt>
    <dgm:pt modelId="{76E15781-2010-46C7-BFC5-C03B967B1174}" type="pres">
      <dgm:prSet presAssocID="{15162FA2-01E9-4A1D-8A9D-A04034F5200F}" presName="desTx" presStyleLbl="alignAccFollowNode1" presStyleIdx="0" presStyleCnt="3">
        <dgm:presLayoutVars>
          <dgm:bulletEnabled val="1"/>
        </dgm:presLayoutVars>
      </dgm:prSet>
      <dgm:spPr/>
    </dgm:pt>
    <dgm:pt modelId="{DEC69EDE-ACC4-477E-A7EF-A1FF54CEDD64}" type="pres">
      <dgm:prSet presAssocID="{EE237F85-333F-4F9E-A14A-FFCA914E37F5}" presName="space" presStyleCnt="0"/>
      <dgm:spPr/>
    </dgm:pt>
    <dgm:pt modelId="{62011BFA-D584-4A01-B9C4-78DD9B7975C8}" type="pres">
      <dgm:prSet presAssocID="{6C3F91C7-87E3-4A12-ACA7-F0B690E9B169}" presName="composite" presStyleCnt="0"/>
      <dgm:spPr/>
    </dgm:pt>
    <dgm:pt modelId="{84C4C991-7492-4F13-B8E3-2745F82A14E2}" type="pres">
      <dgm:prSet presAssocID="{6C3F91C7-87E3-4A12-ACA7-F0B690E9B169}" presName="parTx" presStyleLbl="alignNode1" presStyleIdx="1" presStyleCnt="3">
        <dgm:presLayoutVars>
          <dgm:chMax val="0"/>
          <dgm:chPref val="0"/>
          <dgm:bulletEnabled val="1"/>
        </dgm:presLayoutVars>
      </dgm:prSet>
      <dgm:spPr/>
    </dgm:pt>
    <dgm:pt modelId="{EED6BBFE-0AFD-4385-BD65-9A0DDD2C6C57}" type="pres">
      <dgm:prSet presAssocID="{6C3F91C7-87E3-4A12-ACA7-F0B690E9B169}" presName="desTx" presStyleLbl="alignAccFollowNode1" presStyleIdx="1" presStyleCnt="3">
        <dgm:presLayoutVars>
          <dgm:bulletEnabled val="1"/>
        </dgm:presLayoutVars>
      </dgm:prSet>
      <dgm:spPr/>
    </dgm:pt>
    <dgm:pt modelId="{7A3F1BAF-F3F6-48DA-8DC4-543FCA76587F}" type="pres">
      <dgm:prSet presAssocID="{B423880E-5893-479E-AE45-B709715F49B8}" presName="space" presStyleCnt="0"/>
      <dgm:spPr/>
    </dgm:pt>
    <dgm:pt modelId="{061D9F3C-CC51-4140-9E7C-8D13122B72BF}" type="pres">
      <dgm:prSet presAssocID="{B5EB236C-D3DC-40DB-B8DC-FD260F9CEC88}" presName="composite" presStyleCnt="0"/>
      <dgm:spPr/>
    </dgm:pt>
    <dgm:pt modelId="{52EF5BEA-C52D-452F-B585-FE50768050E7}" type="pres">
      <dgm:prSet presAssocID="{B5EB236C-D3DC-40DB-B8DC-FD260F9CEC88}" presName="parTx" presStyleLbl="alignNode1" presStyleIdx="2" presStyleCnt="3">
        <dgm:presLayoutVars>
          <dgm:chMax val="0"/>
          <dgm:chPref val="0"/>
          <dgm:bulletEnabled val="1"/>
        </dgm:presLayoutVars>
      </dgm:prSet>
      <dgm:spPr/>
    </dgm:pt>
    <dgm:pt modelId="{A3F6B224-F94D-44F1-B7B2-DE05CE28EAA2}" type="pres">
      <dgm:prSet presAssocID="{B5EB236C-D3DC-40DB-B8DC-FD260F9CEC88}" presName="desTx" presStyleLbl="alignAccFollowNode1" presStyleIdx="2" presStyleCnt="3">
        <dgm:presLayoutVars>
          <dgm:bulletEnabled val="1"/>
        </dgm:presLayoutVars>
      </dgm:prSet>
      <dgm:spPr/>
    </dgm:pt>
  </dgm:ptLst>
  <dgm:cxnLst>
    <dgm:cxn modelId="{00397C0C-021B-4F38-BFA1-87EAD613BE33}" type="presOf" srcId="{6C3F91C7-87E3-4A12-ACA7-F0B690E9B169}" destId="{84C4C991-7492-4F13-B8E3-2745F82A14E2}" srcOrd="0" destOrd="0" presId="urn:microsoft.com/office/officeart/2005/8/layout/hList1"/>
    <dgm:cxn modelId="{B7A83F12-CF87-45A6-BE7A-5BF64A0C3670}" type="presOf" srcId="{BE1507A0-5C44-42EA-B102-AA9D4258DF3D}" destId="{76E15781-2010-46C7-BFC5-C03B967B1174}" srcOrd="0" destOrd="1" presId="urn:microsoft.com/office/officeart/2005/8/layout/hList1"/>
    <dgm:cxn modelId="{DC11E920-FA80-4D31-AF77-C1B32ED00A48}" srcId="{93788EBF-59B8-4569-A379-ACBD41599521}" destId="{B5EB236C-D3DC-40DB-B8DC-FD260F9CEC88}" srcOrd="2" destOrd="0" parTransId="{7876FE0A-6921-4A33-8DB3-4CDAA74F781B}" sibTransId="{8E6D5181-BA44-41D6-B3C1-D6E1B7972F46}"/>
    <dgm:cxn modelId="{7C047329-D6A3-47F7-82A1-36E0637347C7}" srcId="{93788EBF-59B8-4569-A379-ACBD41599521}" destId="{6C3F91C7-87E3-4A12-ACA7-F0B690E9B169}" srcOrd="1" destOrd="0" parTransId="{D6C78349-8B1A-4147-B461-6C793943720A}" sibTransId="{B423880E-5893-479E-AE45-B709715F49B8}"/>
    <dgm:cxn modelId="{9D9DF431-2487-4311-825F-38A6409FCCA3}" type="presOf" srcId="{B079C358-E630-4B3A-92CE-20F956852D96}" destId="{EED6BBFE-0AFD-4385-BD65-9A0DDD2C6C57}" srcOrd="0" destOrd="1" presId="urn:microsoft.com/office/officeart/2005/8/layout/hList1"/>
    <dgm:cxn modelId="{134C8538-BEC4-4D68-9087-6426708CA34D}" type="presOf" srcId="{A541FF8A-E525-4262-BF73-423CADD1110C}" destId="{EED6BBFE-0AFD-4385-BD65-9A0DDD2C6C57}" srcOrd="0" destOrd="0" presId="urn:microsoft.com/office/officeart/2005/8/layout/hList1"/>
    <dgm:cxn modelId="{ED56343A-C5BE-41AD-9DDC-F70E145C50E3}" type="presOf" srcId="{610666D3-7A96-4651-9425-3C665712515F}" destId="{A3F6B224-F94D-44F1-B7B2-DE05CE28EAA2}" srcOrd="0" destOrd="1" presId="urn:microsoft.com/office/officeart/2005/8/layout/hList1"/>
    <dgm:cxn modelId="{A447274B-CFE1-45AA-BCAF-A810DB4F988A}" type="presOf" srcId="{9A6AF68A-E72E-4850-A3F2-67F07E19C4A8}" destId="{A3F6B224-F94D-44F1-B7B2-DE05CE28EAA2}" srcOrd="0" destOrd="0" presId="urn:microsoft.com/office/officeart/2005/8/layout/hList1"/>
    <dgm:cxn modelId="{A984B86C-4B34-43F6-A1B2-9FE9034FB5AF}" srcId="{B5EB236C-D3DC-40DB-B8DC-FD260F9CEC88}" destId="{610666D3-7A96-4651-9425-3C665712515F}" srcOrd="1" destOrd="0" parTransId="{495BB8A4-1B59-4D22-9035-EA68AD649A81}" sibTransId="{6814A4FD-B7C7-44BE-8D1E-6A93BA48E31F}"/>
    <dgm:cxn modelId="{E5F25353-5D14-436B-A248-77280023E1ED}" srcId="{15162FA2-01E9-4A1D-8A9D-A04034F5200F}" destId="{BE1507A0-5C44-42EA-B102-AA9D4258DF3D}" srcOrd="1" destOrd="0" parTransId="{D4EC2789-E369-44C3-BA35-7AC6BA9B9359}" sibTransId="{4B88188C-52E6-486E-B8C3-A0C6F4A105B2}"/>
    <dgm:cxn modelId="{6D7C9555-2F5E-4692-A46C-63F1BAF6A926}" srcId="{6C3F91C7-87E3-4A12-ACA7-F0B690E9B169}" destId="{A541FF8A-E525-4262-BF73-423CADD1110C}" srcOrd="0" destOrd="0" parTransId="{597A9F46-A083-4B96-8C5F-B668D6EECF0C}" sibTransId="{9430775A-9719-45A9-A654-7E0AD7B0B13F}"/>
    <dgm:cxn modelId="{3157547D-AC64-4EC8-BD98-BDED41238B6C}" type="presOf" srcId="{E952B110-EB69-42D8-B698-83D9E063224B}" destId="{76E15781-2010-46C7-BFC5-C03B967B1174}" srcOrd="0" destOrd="0" presId="urn:microsoft.com/office/officeart/2005/8/layout/hList1"/>
    <dgm:cxn modelId="{6B6A407F-574D-441C-A416-27054869F7E7}" srcId="{15162FA2-01E9-4A1D-8A9D-A04034F5200F}" destId="{E952B110-EB69-42D8-B698-83D9E063224B}" srcOrd="0" destOrd="0" parTransId="{48AAEDCD-49C7-4106-B660-4048E03BF4B5}" sibTransId="{D69C8198-3416-4D65-93FA-33D75B3DD77D}"/>
    <dgm:cxn modelId="{E7324580-00D8-468C-AE0F-E16A4A5A530B}" srcId="{B5EB236C-D3DC-40DB-B8DC-FD260F9CEC88}" destId="{9A6AF68A-E72E-4850-A3F2-67F07E19C4A8}" srcOrd="0" destOrd="0" parTransId="{AD7D86E5-0038-434D-AAB8-8D4349EAE399}" sibTransId="{7682148A-D683-4836-9119-30B4CB9CC65C}"/>
    <dgm:cxn modelId="{337972A0-1A8B-415C-8910-73BA3315344F}" srcId="{6C3F91C7-87E3-4A12-ACA7-F0B690E9B169}" destId="{B079C358-E630-4B3A-92CE-20F956852D96}" srcOrd="1" destOrd="0" parTransId="{972383D1-A0C8-4510-A891-E237E8C6B78C}" sibTransId="{D655C19D-2D4B-4C68-BAB4-F07A8054E026}"/>
    <dgm:cxn modelId="{845DDBA0-085E-4742-98BD-B20AB30CD6DB}" type="presOf" srcId="{15162FA2-01E9-4A1D-8A9D-A04034F5200F}" destId="{A8A30994-F6ED-461C-9257-A1EA13D2B8D0}" srcOrd="0" destOrd="0" presId="urn:microsoft.com/office/officeart/2005/8/layout/hList1"/>
    <dgm:cxn modelId="{7BA6FBCE-04C5-4B24-B174-548474C1F4F9}" type="presOf" srcId="{93788EBF-59B8-4569-A379-ACBD41599521}" destId="{9033CE1D-7085-4052-8462-5D777CD80369}" srcOrd="0" destOrd="0" presId="urn:microsoft.com/office/officeart/2005/8/layout/hList1"/>
    <dgm:cxn modelId="{08E9E9D1-8DA6-43E7-8FFD-010320748966}" srcId="{93788EBF-59B8-4569-A379-ACBD41599521}" destId="{15162FA2-01E9-4A1D-8A9D-A04034F5200F}" srcOrd="0" destOrd="0" parTransId="{1F2A3E09-23E3-4741-990C-90A524F30122}" sibTransId="{EE237F85-333F-4F9E-A14A-FFCA914E37F5}"/>
    <dgm:cxn modelId="{6BE30FF7-E462-4A8D-8E60-2C4852209728}" type="presOf" srcId="{B5EB236C-D3DC-40DB-B8DC-FD260F9CEC88}" destId="{52EF5BEA-C52D-452F-B585-FE50768050E7}" srcOrd="0" destOrd="0" presId="urn:microsoft.com/office/officeart/2005/8/layout/hList1"/>
    <dgm:cxn modelId="{2F8292FD-304A-470F-83EE-D3ACFCD23306}" type="presParOf" srcId="{9033CE1D-7085-4052-8462-5D777CD80369}" destId="{98ADF3D4-F327-4733-B75F-5D2F8196DA78}" srcOrd="0" destOrd="0" presId="urn:microsoft.com/office/officeart/2005/8/layout/hList1"/>
    <dgm:cxn modelId="{6665D627-5A8A-4C36-8828-FF5E865E37E7}" type="presParOf" srcId="{98ADF3D4-F327-4733-B75F-5D2F8196DA78}" destId="{A8A30994-F6ED-461C-9257-A1EA13D2B8D0}" srcOrd="0" destOrd="0" presId="urn:microsoft.com/office/officeart/2005/8/layout/hList1"/>
    <dgm:cxn modelId="{C9EC4C6B-2890-4BC0-AA5F-D819787A03AA}" type="presParOf" srcId="{98ADF3D4-F327-4733-B75F-5D2F8196DA78}" destId="{76E15781-2010-46C7-BFC5-C03B967B1174}" srcOrd="1" destOrd="0" presId="urn:microsoft.com/office/officeart/2005/8/layout/hList1"/>
    <dgm:cxn modelId="{855BA955-B828-45E6-95DC-883066B55BDC}" type="presParOf" srcId="{9033CE1D-7085-4052-8462-5D777CD80369}" destId="{DEC69EDE-ACC4-477E-A7EF-A1FF54CEDD64}" srcOrd="1" destOrd="0" presId="urn:microsoft.com/office/officeart/2005/8/layout/hList1"/>
    <dgm:cxn modelId="{C7D76C4E-D458-4FC4-B2EC-9835EBF995FD}" type="presParOf" srcId="{9033CE1D-7085-4052-8462-5D777CD80369}" destId="{62011BFA-D584-4A01-B9C4-78DD9B7975C8}" srcOrd="2" destOrd="0" presId="urn:microsoft.com/office/officeart/2005/8/layout/hList1"/>
    <dgm:cxn modelId="{986D1DA7-9D63-4D9A-8373-0008D0512068}" type="presParOf" srcId="{62011BFA-D584-4A01-B9C4-78DD9B7975C8}" destId="{84C4C991-7492-4F13-B8E3-2745F82A14E2}" srcOrd="0" destOrd="0" presId="urn:microsoft.com/office/officeart/2005/8/layout/hList1"/>
    <dgm:cxn modelId="{C11479A1-C3A2-4A0C-8E04-309246C671A8}" type="presParOf" srcId="{62011BFA-D584-4A01-B9C4-78DD9B7975C8}" destId="{EED6BBFE-0AFD-4385-BD65-9A0DDD2C6C57}" srcOrd="1" destOrd="0" presId="urn:microsoft.com/office/officeart/2005/8/layout/hList1"/>
    <dgm:cxn modelId="{802B7185-9B22-4D7C-B774-7CDC80964BD7}" type="presParOf" srcId="{9033CE1D-7085-4052-8462-5D777CD80369}" destId="{7A3F1BAF-F3F6-48DA-8DC4-543FCA76587F}" srcOrd="3" destOrd="0" presId="urn:microsoft.com/office/officeart/2005/8/layout/hList1"/>
    <dgm:cxn modelId="{F370342D-C001-467A-9CDC-55914883FAA3}" type="presParOf" srcId="{9033CE1D-7085-4052-8462-5D777CD80369}" destId="{061D9F3C-CC51-4140-9E7C-8D13122B72BF}" srcOrd="4" destOrd="0" presId="urn:microsoft.com/office/officeart/2005/8/layout/hList1"/>
    <dgm:cxn modelId="{E6C00512-935D-47A9-A08C-D2CBC812EFC1}" type="presParOf" srcId="{061D9F3C-CC51-4140-9E7C-8D13122B72BF}" destId="{52EF5BEA-C52D-452F-B585-FE50768050E7}" srcOrd="0" destOrd="0" presId="urn:microsoft.com/office/officeart/2005/8/layout/hList1"/>
    <dgm:cxn modelId="{EE3CA97A-722E-45DF-BEE9-0BCE584C56DC}" type="presParOf" srcId="{061D9F3C-CC51-4140-9E7C-8D13122B72BF}" destId="{A3F6B224-F94D-44F1-B7B2-DE05CE28EAA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788EBF-59B8-4569-A379-ACBD4159952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15162FA2-01E9-4A1D-8A9D-A04034F5200F}">
      <dgm:prSet phldrT="[Texte]"/>
      <dgm:spPr/>
      <dgm:t>
        <a:bodyPr/>
        <a:lstStyle/>
        <a:p>
          <a:r>
            <a:rPr lang="fr-FR" dirty="0"/>
            <a:t>Synchrone </a:t>
          </a:r>
        </a:p>
      </dgm:t>
    </dgm:pt>
    <dgm:pt modelId="{1F2A3E09-23E3-4741-990C-90A524F30122}" type="parTrans" cxnId="{08E9E9D1-8DA6-43E7-8FFD-010320748966}">
      <dgm:prSet/>
      <dgm:spPr/>
      <dgm:t>
        <a:bodyPr/>
        <a:lstStyle/>
        <a:p>
          <a:endParaRPr lang="fr-FR"/>
        </a:p>
      </dgm:t>
    </dgm:pt>
    <dgm:pt modelId="{EE237F85-333F-4F9E-A14A-FFCA914E37F5}" type="sibTrans" cxnId="{08E9E9D1-8DA6-43E7-8FFD-010320748966}">
      <dgm:prSet/>
      <dgm:spPr/>
      <dgm:t>
        <a:bodyPr/>
        <a:lstStyle/>
        <a:p>
          <a:endParaRPr lang="fr-FR"/>
        </a:p>
      </dgm:t>
    </dgm:pt>
    <dgm:pt modelId="{E952B110-EB69-42D8-B698-83D9E063224B}">
      <dgm:prSet phldrT="[Texte]" phldr="1"/>
      <dgm:spPr/>
      <dgm:t>
        <a:bodyPr/>
        <a:lstStyle/>
        <a:p>
          <a:endParaRPr lang="fr-FR"/>
        </a:p>
      </dgm:t>
    </dgm:pt>
    <dgm:pt modelId="{48AAEDCD-49C7-4106-B660-4048E03BF4B5}" type="parTrans" cxnId="{6B6A407F-574D-441C-A416-27054869F7E7}">
      <dgm:prSet/>
      <dgm:spPr/>
      <dgm:t>
        <a:bodyPr/>
        <a:lstStyle/>
        <a:p>
          <a:endParaRPr lang="fr-FR"/>
        </a:p>
      </dgm:t>
    </dgm:pt>
    <dgm:pt modelId="{D69C8198-3416-4D65-93FA-33D75B3DD77D}" type="sibTrans" cxnId="{6B6A407F-574D-441C-A416-27054869F7E7}">
      <dgm:prSet/>
      <dgm:spPr/>
      <dgm:t>
        <a:bodyPr/>
        <a:lstStyle/>
        <a:p>
          <a:endParaRPr lang="fr-FR"/>
        </a:p>
      </dgm:t>
    </dgm:pt>
    <dgm:pt modelId="{BE1507A0-5C44-42EA-B102-AA9D4258DF3D}">
      <dgm:prSet phldrT="[Texte]" phldr="1"/>
      <dgm:spPr/>
      <dgm:t>
        <a:bodyPr/>
        <a:lstStyle/>
        <a:p>
          <a:endParaRPr lang="fr-FR"/>
        </a:p>
      </dgm:t>
    </dgm:pt>
    <dgm:pt modelId="{D4EC2789-E369-44C3-BA35-7AC6BA9B9359}" type="parTrans" cxnId="{E5F25353-5D14-436B-A248-77280023E1ED}">
      <dgm:prSet/>
      <dgm:spPr/>
      <dgm:t>
        <a:bodyPr/>
        <a:lstStyle/>
        <a:p>
          <a:endParaRPr lang="fr-FR"/>
        </a:p>
      </dgm:t>
    </dgm:pt>
    <dgm:pt modelId="{4B88188C-52E6-486E-B8C3-A0C6F4A105B2}" type="sibTrans" cxnId="{E5F25353-5D14-436B-A248-77280023E1ED}">
      <dgm:prSet/>
      <dgm:spPr/>
      <dgm:t>
        <a:bodyPr/>
        <a:lstStyle/>
        <a:p>
          <a:endParaRPr lang="fr-FR"/>
        </a:p>
      </dgm:t>
    </dgm:pt>
    <dgm:pt modelId="{6C3F91C7-87E3-4A12-ACA7-F0B690E9B169}">
      <dgm:prSet phldrT="[Texte]"/>
      <dgm:spPr/>
      <dgm:t>
        <a:bodyPr/>
        <a:lstStyle/>
        <a:p>
          <a:r>
            <a:rPr lang="fr-FR" dirty="0"/>
            <a:t>Asynchrone</a:t>
          </a:r>
        </a:p>
      </dgm:t>
    </dgm:pt>
    <dgm:pt modelId="{D6C78349-8B1A-4147-B461-6C793943720A}" type="parTrans" cxnId="{7C047329-D6A3-47F7-82A1-36E0637347C7}">
      <dgm:prSet/>
      <dgm:spPr/>
      <dgm:t>
        <a:bodyPr/>
        <a:lstStyle/>
        <a:p>
          <a:endParaRPr lang="fr-FR"/>
        </a:p>
      </dgm:t>
    </dgm:pt>
    <dgm:pt modelId="{B423880E-5893-479E-AE45-B709715F49B8}" type="sibTrans" cxnId="{7C047329-D6A3-47F7-82A1-36E0637347C7}">
      <dgm:prSet/>
      <dgm:spPr/>
      <dgm:t>
        <a:bodyPr/>
        <a:lstStyle/>
        <a:p>
          <a:endParaRPr lang="fr-FR"/>
        </a:p>
      </dgm:t>
    </dgm:pt>
    <dgm:pt modelId="{A541FF8A-E525-4262-BF73-423CADD1110C}">
      <dgm:prSet phldrT="[Texte]" phldr="1"/>
      <dgm:spPr/>
      <dgm:t>
        <a:bodyPr/>
        <a:lstStyle/>
        <a:p>
          <a:endParaRPr lang="fr-FR"/>
        </a:p>
      </dgm:t>
    </dgm:pt>
    <dgm:pt modelId="{597A9F46-A083-4B96-8C5F-B668D6EECF0C}" type="parTrans" cxnId="{6D7C9555-2F5E-4692-A46C-63F1BAF6A926}">
      <dgm:prSet/>
      <dgm:spPr/>
      <dgm:t>
        <a:bodyPr/>
        <a:lstStyle/>
        <a:p>
          <a:endParaRPr lang="fr-FR"/>
        </a:p>
      </dgm:t>
    </dgm:pt>
    <dgm:pt modelId="{9430775A-9719-45A9-A654-7E0AD7B0B13F}" type="sibTrans" cxnId="{6D7C9555-2F5E-4692-A46C-63F1BAF6A926}">
      <dgm:prSet/>
      <dgm:spPr/>
      <dgm:t>
        <a:bodyPr/>
        <a:lstStyle/>
        <a:p>
          <a:endParaRPr lang="fr-FR"/>
        </a:p>
      </dgm:t>
    </dgm:pt>
    <dgm:pt modelId="{B079C358-E630-4B3A-92CE-20F956852D96}">
      <dgm:prSet phldrT="[Texte]" phldr="1"/>
      <dgm:spPr/>
      <dgm:t>
        <a:bodyPr/>
        <a:lstStyle/>
        <a:p>
          <a:endParaRPr lang="fr-FR"/>
        </a:p>
      </dgm:t>
    </dgm:pt>
    <dgm:pt modelId="{972383D1-A0C8-4510-A891-E237E8C6B78C}" type="parTrans" cxnId="{337972A0-1A8B-415C-8910-73BA3315344F}">
      <dgm:prSet/>
      <dgm:spPr/>
      <dgm:t>
        <a:bodyPr/>
        <a:lstStyle/>
        <a:p>
          <a:endParaRPr lang="fr-FR"/>
        </a:p>
      </dgm:t>
    </dgm:pt>
    <dgm:pt modelId="{D655C19D-2D4B-4C68-BAB4-F07A8054E026}" type="sibTrans" cxnId="{337972A0-1A8B-415C-8910-73BA3315344F}">
      <dgm:prSet/>
      <dgm:spPr/>
      <dgm:t>
        <a:bodyPr/>
        <a:lstStyle/>
        <a:p>
          <a:endParaRPr lang="fr-FR"/>
        </a:p>
      </dgm:t>
    </dgm:pt>
    <dgm:pt modelId="{B5EB236C-D3DC-40DB-B8DC-FD260F9CEC88}">
      <dgm:prSet phldrT="[Texte]"/>
      <dgm:spPr/>
      <dgm:t>
        <a:bodyPr/>
        <a:lstStyle/>
        <a:p>
          <a:r>
            <a:rPr lang="fr-FR" dirty="0"/>
            <a:t>Hybride</a:t>
          </a:r>
        </a:p>
      </dgm:t>
    </dgm:pt>
    <dgm:pt modelId="{7876FE0A-6921-4A33-8DB3-4CDAA74F781B}" type="parTrans" cxnId="{DC11E920-FA80-4D31-AF77-C1B32ED00A48}">
      <dgm:prSet/>
      <dgm:spPr/>
      <dgm:t>
        <a:bodyPr/>
        <a:lstStyle/>
        <a:p>
          <a:endParaRPr lang="fr-FR"/>
        </a:p>
      </dgm:t>
    </dgm:pt>
    <dgm:pt modelId="{8E6D5181-BA44-41D6-B3C1-D6E1B7972F46}" type="sibTrans" cxnId="{DC11E920-FA80-4D31-AF77-C1B32ED00A48}">
      <dgm:prSet/>
      <dgm:spPr/>
      <dgm:t>
        <a:bodyPr/>
        <a:lstStyle/>
        <a:p>
          <a:endParaRPr lang="fr-FR"/>
        </a:p>
      </dgm:t>
    </dgm:pt>
    <dgm:pt modelId="{9A6AF68A-E72E-4850-A3F2-67F07E19C4A8}">
      <dgm:prSet phldrT="[Texte]" phldr="1"/>
      <dgm:spPr/>
      <dgm:t>
        <a:bodyPr/>
        <a:lstStyle/>
        <a:p>
          <a:endParaRPr lang="fr-FR"/>
        </a:p>
      </dgm:t>
    </dgm:pt>
    <dgm:pt modelId="{AD7D86E5-0038-434D-AAB8-8D4349EAE399}" type="parTrans" cxnId="{E7324580-00D8-468C-AE0F-E16A4A5A530B}">
      <dgm:prSet/>
      <dgm:spPr/>
      <dgm:t>
        <a:bodyPr/>
        <a:lstStyle/>
        <a:p>
          <a:endParaRPr lang="fr-FR"/>
        </a:p>
      </dgm:t>
    </dgm:pt>
    <dgm:pt modelId="{7682148A-D683-4836-9119-30B4CB9CC65C}" type="sibTrans" cxnId="{E7324580-00D8-468C-AE0F-E16A4A5A530B}">
      <dgm:prSet/>
      <dgm:spPr/>
      <dgm:t>
        <a:bodyPr/>
        <a:lstStyle/>
        <a:p>
          <a:endParaRPr lang="fr-FR"/>
        </a:p>
      </dgm:t>
    </dgm:pt>
    <dgm:pt modelId="{610666D3-7A96-4651-9425-3C665712515F}">
      <dgm:prSet phldrT="[Texte]" phldr="1"/>
      <dgm:spPr/>
      <dgm:t>
        <a:bodyPr/>
        <a:lstStyle/>
        <a:p>
          <a:endParaRPr lang="fr-FR"/>
        </a:p>
      </dgm:t>
    </dgm:pt>
    <dgm:pt modelId="{495BB8A4-1B59-4D22-9035-EA68AD649A81}" type="parTrans" cxnId="{A984B86C-4B34-43F6-A1B2-9FE9034FB5AF}">
      <dgm:prSet/>
      <dgm:spPr/>
      <dgm:t>
        <a:bodyPr/>
        <a:lstStyle/>
        <a:p>
          <a:endParaRPr lang="fr-FR"/>
        </a:p>
      </dgm:t>
    </dgm:pt>
    <dgm:pt modelId="{6814A4FD-B7C7-44BE-8D1E-6A93BA48E31F}" type="sibTrans" cxnId="{A984B86C-4B34-43F6-A1B2-9FE9034FB5AF}">
      <dgm:prSet/>
      <dgm:spPr/>
      <dgm:t>
        <a:bodyPr/>
        <a:lstStyle/>
        <a:p>
          <a:endParaRPr lang="fr-FR"/>
        </a:p>
      </dgm:t>
    </dgm:pt>
    <dgm:pt modelId="{9033CE1D-7085-4052-8462-5D777CD80369}" type="pres">
      <dgm:prSet presAssocID="{93788EBF-59B8-4569-A379-ACBD41599521}" presName="Name0" presStyleCnt="0">
        <dgm:presLayoutVars>
          <dgm:dir/>
          <dgm:animLvl val="lvl"/>
          <dgm:resizeHandles val="exact"/>
        </dgm:presLayoutVars>
      </dgm:prSet>
      <dgm:spPr/>
    </dgm:pt>
    <dgm:pt modelId="{98ADF3D4-F327-4733-B75F-5D2F8196DA78}" type="pres">
      <dgm:prSet presAssocID="{15162FA2-01E9-4A1D-8A9D-A04034F5200F}" presName="composite" presStyleCnt="0"/>
      <dgm:spPr/>
    </dgm:pt>
    <dgm:pt modelId="{A8A30994-F6ED-461C-9257-A1EA13D2B8D0}" type="pres">
      <dgm:prSet presAssocID="{15162FA2-01E9-4A1D-8A9D-A04034F5200F}" presName="parTx" presStyleLbl="alignNode1" presStyleIdx="0" presStyleCnt="3">
        <dgm:presLayoutVars>
          <dgm:chMax val="0"/>
          <dgm:chPref val="0"/>
          <dgm:bulletEnabled val="1"/>
        </dgm:presLayoutVars>
      </dgm:prSet>
      <dgm:spPr/>
    </dgm:pt>
    <dgm:pt modelId="{76E15781-2010-46C7-BFC5-C03B967B1174}" type="pres">
      <dgm:prSet presAssocID="{15162FA2-01E9-4A1D-8A9D-A04034F5200F}" presName="desTx" presStyleLbl="alignAccFollowNode1" presStyleIdx="0" presStyleCnt="3">
        <dgm:presLayoutVars>
          <dgm:bulletEnabled val="1"/>
        </dgm:presLayoutVars>
      </dgm:prSet>
      <dgm:spPr/>
    </dgm:pt>
    <dgm:pt modelId="{DEC69EDE-ACC4-477E-A7EF-A1FF54CEDD64}" type="pres">
      <dgm:prSet presAssocID="{EE237F85-333F-4F9E-A14A-FFCA914E37F5}" presName="space" presStyleCnt="0"/>
      <dgm:spPr/>
    </dgm:pt>
    <dgm:pt modelId="{62011BFA-D584-4A01-B9C4-78DD9B7975C8}" type="pres">
      <dgm:prSet presAssocID="{6C3F91C7-87E3-4A12-ACA7-F0B690E9B169}" presName="composite" presStyleCnt="0"/>
      <dgm:spPr/>
    </dgm:pt>
    <dgm:pt modelId="{84C4C991-7492-4F13-B8E3-2745F82A14E2}" type="pres">
      <dgm:prSet presAssocID="{6C3F91C7-87E3-4A12-ACA7-F0B690E9B169}" presName="parTx" presStyleLbl="alignNode1" presStyleIdx="1" presStyleCnt="3">
        <dgm:presLayoutVars>
          <dgm:chMax val="0"/>
          <dgm:chPref val="0"/>
          <dgm:bulletEnabled val="1"/>
        </dgm:presLayoutVars>
      </dgm:prSet>
      <dgm:spPr/>
    </dgm:pt>
    <dgm:pt modelId="{EED6BBFE-0AFD-4385-BD65-9A0DDD2C6C57}" type="pres">
      <dgm:prSet presAssocID="{6C3F91C7-87E3-4A12-ACA7-F0B690E9B169}" presName="desTx" presStyleLbl="alignAccFollowNode1" presStyleIdx="1" presStyleCnt="3">
        <dgm:presLayoutVars>
          <dgm:bulletEnabled val="1"/>
        </dgm:presLayoutVars>
      </dgm:prSet>
      <dgm:spPr/>
    </dgm:pt>
    <dgm:pt modelId="{7A3F1BAF-F3F6-48DA-8DC4-543FCA76587F}" type="pres">
      <dgm:prSet presAssocID="{B423880E-5893-479E-AE45-B709715F49B8}" presName="space" presStyleCnt="0"/>
      <dgm:spPr/>
    </dgm:pt>
    <dgm:pt modelId="{061D9F3C-CC51-4140-9E7C-8D13122B72BF}" type="pres">
      <dgm:prSet presAssocID="{B5EB236C-D3DC-40DB-B8DC-FD260F9CEC88}" presName="composite" presStyleCnt="0"/>
      <dgm:spPr/>
    </dgm:pt>
    <dgm:pt modelId="{52EF5BEA-C52D-452F-B585-FE50768050E7}" type="pres">
      <dgm:prSet presAssocID="{B5EB236C-D3DC-40DB-B8DC-FD260F9CEC88}" presName="parTx" presStyleLbl="alignNode1" presStyleIdx="2" presStyleCnt="3">
        <dgm:presLayoutVars>
          <dgm:chMax val="0"/>
          <dgm:chPref val="0"/>
          <dgm:bulletEnabled val="1"/>
        </dgm:presLayoutVars>
      </dgm:prSet>
      <dgm:spPr/>
    </dgm:pt>
    <dgm:pt modelId="{A3F6B224-F94D-44F1-B7B2-DE05CE28EAA2}" type="pres">
      <dgm:prSet presAssocID="{B5EB236C-D3DC-40DB-B8DC-FD260F9CEC88}" presName="desTx" presStyleLbl="alignAccFollowNode1" presStyleIdx="2" presStyleCnt="3">
        <dgm:presLayoutVars>
          <dgm:bulletEnabled val="1"/>
        </dgm:presLayoutVars>
      </dgm:prSet>
      <dgm:spPr/>
    </dgm:pt>
  </dgm:ptLst>
  <dgm:cxnLst>
    <dgm:cxn modelId="{00397C0C-021B-4F38-BFA1-87EAD613BE33}" type="presOf" srcId="{6C3F91C7-87E3-4A12-ACA7-F0B690E9B169}" destId="{84C4C991-7492-4F13-B8E3-2745F82A14E2}" srcOrd="0" destOrd="0" presId="urn:microsoft.com/office/officeart/2005/8/layout/hList1"/>
    <dgm:cxn modelId="{B7A83F12-CF87-45A6-BE7A-5BF64A0C3670}" type="presOf" srcId="{BE1507A0-5C44-42EA-B102-AA9D4258DF3D}" destId="{76E15781-2010-46C7-BFC5-C03B967B1174}" srcOrd="0" destOrd="1" presId="urn:microsoft.com/office/officeart/2005/8/layout/hList1"/>
    <dgm:cxn modelId="{DC11E920-FA80-4D31-AF77-C1B32ED00A48}" srcId="{93788EBF-59B8-4569-A379-ACBD41599521}" destId="{B5EB236C-D3DC-40DB-B8DC-FD260F9CEC88}" srcOrd="2" destOrd="0" parTransId="{7876FE0A-6921-4A33-8DB3-4CDAA74F781B}" sibTransId="{8E6D5181-BA44-41D6-B3C1-D6E1B7972F46}"/>
    <dgm:cxn modelId="{7C047329-D6A3-47F7-82A1-36E0637347C7}" srcId="{93788EBF-59B8-4569-A379-ACBD41599521}" destId="{6C3F91C7-87E3-4A12-ACA7-F0B690E9B169}" srcOrd="1" destOrd="0" parTransId="{D6C78349-8B1A-4147-B461-6C793943720A}" sibTransId="{B423880E-5893-479E-AE45-B709715F49B8}"/>
    <dgm:cxn modelId="{9D9DF431-2487-4311-825F-38A6409FCCA3}" type="presOf" srcId="{B079C358-E630-4B3A-92CE-20F956852D96}" destId="{EED6BBFE-0AFD-4385-BD65-9A0DDD2C6C57}" srcOrd="0" destOrd="1" presId="urn:microsoft.com/office/officeart/2005/8/layout/hList1"/>
    <dgm:cxn modelId="{134C8538-BEC4-4D68-9087-6426708CA34D}" type="presOf" srcId="{A541FF8A-E525-4262-BF73-423CADD1110C}" destId="{EED6BBFE-0AFD-4385-BD65-9A0DDD2C6C57}" srcOrd="0" destOrd="0" presId="urn:microsoft.com/office/officeart/2005/8/layout/hList1"/>
    <dgm:cxn modelId="{ED56343A-C5BE-41AD-9DDC-F70E145C50E3}" type="presOf" srcId="{610666D3-7A96-4651-9425-3C665712515F}" destId="{A3F6B224-F94D-44F1-B7B2-DE05CE28EAA2}" srcOrd="0" destOrd="1" presId="urn:microsoft.com/office/officeart/2005/8/layout/hList1"/>
    <dgm:cxn modelId="{A447274B-CFE1-45AA-BCAF-A810DB4F988A}" type="presOf" srcId="{9A6AF68A-E72E-4850-A3F2-67F07E19C4A8}" destId="{A3F6B224-F94D-44F1-B7B2-DE05CE28EAA2}" srcOrd="0" destOrd="0" presId="urn:microsoft.com/office/officeart/2005/8/layout/hList1"/>
    <dgm:cxn modelId="{A984B86C-4B34-43F6-A1B2-9FE9034FB5AF}" srcId="{B5EB236C-D3DC-40DB-B8DC-FD260F9CEC88}" destId="{610666D3-7A96-4651-9425-3C665712515F}" srcOrd="1" destOrd="0" parTransId="{495BB8A4-1B59-4D22-9035-EA68AD649A81}" sibTransId="{6814A4FD-B7C7-44BE-8D1E-6A93BA48E31F}"/>
    <dgm:cxn modelId="{E5F25353-5D14-436B-A248-77280023E1ED}" srcId="{15162FA2-01E9-4A1D-8A9D-A04034F5200F}" destId="{BE1507A0-5C44-42EA-B102-AA9D4258DF3D}" srcOrd="1" destOrd="0" parTransId="{D4EC2789-E369-44C3-BA35-7AC6BA9B9359}" sibTransId="{4B88188C-52E6-486E-B8C3-A0C6F4A105B2}"/>
    <dgm:cxn modelId="{6D7C9555-2F5E-4692-A46C-63F1BAF6A926}" srcId="{6C3F91C7-87E3-4A12-ACA7-F0B690E9B169}" destId="{A541FF8A-E525-4262-BF73-423CADD1110C}" srcOrd="0" destOrd="0" parTransId="{597A9F46-A083-4B96-8C5F-B668D6EECF0C}" sibTransId="{9430775A-9719-45A9-A654-7E0AD7B0B13F}"/>
    <dgm:cxn modelId="{3157547D-AC64-4EC8-BD98-BDED41238B6C}" type="presOf" srcId="{E952B110-EB69-42D8-B698-83D9E063224B}" destId="{76E15781-2010-46C7-BFC5-C03B967B1174}" srcOrd="0" destOrd="0" presId="urn:microsoft.com/office/officeart/2005/8/layout/hList1"/>
    <dgm:cxn modelId="{6B6A407F-574D-441C-A416-27054869F7E7}" srcId="{15162FA2-01E9-4A1D-8A9D-A04034F5200F}" destId="{E952B110-EB69-42D8-B698-83D9E063224B}" srcOrd="0" destOrd="0" parTransId="{48AAEDCD-49C7-4106-B660-4048E03BF4B5}" sibTransId="{D69C8198-3416-4D65-93FA-33D75B3DD77D}"/>
    <dgm:cxn modelId="{E7324580-00D8-468C-AE0F-E16A4A5A530B}" srcId="{B5EB236C-D3DC-40DB-B8DC-FD260F9CEC88}" destId="{9A6AF68A-E72E-4850-A3F2-67F07E19C4A8}" srcOrd="0" destOrd="0" parTransId="{AD7D86E5-0038-434D-AAB8-8D4349EAE399}" sibTransId="{7682148A-D683-4836-9119-30B4CB9CC65C}"/>
    <dgm:cxn modelId="{337972A0-1A8B-415C-8910-73BA3315344F}" srcId="{6C3F91C7-87E3-4A12-ACA7-F0B690E9B169}" destId="{B079C358-E630-4B3A-92CE-20F956852D96}" srcOrd="1" destOrd="0" parTransId="{972383D1-A0C8-4510-A891-E237E8C6B78C}" sibTransId="{D655C19D-2D4B-4C68-BAB4-F07A8054E026}"/>
    <dgm:cxn modelId="{845DDBA0-085E-4742-98BD-B20AB30CD6DB}" type="presOf" srcId="{15162FA2-01E9-4A1D-8A9D-A04034F5200F}" destId="{A8A30994-F6ED-461C-9257-A1EA13D2B8D0}" srcOrd="0" destOrd="0" presId="urn:microsoft.com/office/officeart/2005/8/layout/hList1"/>
    <dgm:cxn modelId="{7BA6FBCE-04C5-4B24-B174-548474C1F4F9}" type="presOf" srcId="{93788EBF-59B8-4569-A379-ACBD41599521}" destId="{9033CE1D-7085-4052-8462-5D777CD80369}" srcOrd="0" destOrd="0" presId="urn:microsoft.com/office/officeart/2005/8/layout/hList1"/>
    <dgm:cxn modelId="{08E9E9D1-8DA6-43E7-8FFD-010320748966}" srcId="{93788EBF-59B8-4569-A379-ACBD41599521}" destId="{15162FA2-01E9-4A1D-8A9D-A04034F5200F}" srcOrd="0" destOrd="0" parTransId="{1F2A3E09-23E3-4741-990C-90A524F30122}" sibTransId="{EE237F85-333F-4F9E-A14A-FFCA914E37F5}"/>
    <dgm:cxn modelId="{6BE30FF7-E462-4A8D-8E60-2C4852209728}" type="presOf" srcId="{B5EB236C-D3DC-40DB-B8DC-FD260F9CEC88}" destId="{52EF5BEA-C52D-452F-B585-FE50768050E7}" srcOrd="0" destOrd="0" presId="urn:microsoft.com/office/officeart/2005/8/layout/hList1"/>
    <dgm:cxn modelId="{2F8292FD-304A-470F-83EE-D3ACFCD23306}" type="presParOf" srcId="{9033CE1D-7085-4052-8462-5D777CD80369}" destId="{98ADF3D4-F327-4733-B75F-5D2F8196DA78}" srcOrd="0" destOrd="0" presId="urn:microsoft.com/office/officeart/2005/8/layout/hList1"/>
    <dgm:cxn modelId="{6665D627-5A8A-4C36-8828-FF5E865E37E7}" type="presParOf" srcId="{98ADF3D4-F327-4733-B75F-5D2F8196DA78}" destId="{A8A30994-F6ED-461C-9257-A1EA13D2B8D0}" srcOrd="0" destOrd="0" presId="urn:microsoft.com/office/officeart/2005/8/layout/hList1"/>
    <dgm:cxn modelId="{C9EC4C6B-2890-4BC0-AA5F-D819787A03AA}" type="presParOf" srcId="{98ADF3D4-F327-4733-B75F-5D2F8196DA78}" destId="{76E15781-2010-46C7-BFC5-C03B967B1174}" srcOrd="1" destOrd="0" presId="urn:microsoft.com/office/officeart/2005/8/layout/hList1"/>
    <dgm:cxn modelId="{855BA955-B828-45E6-95DC-883066B55BDC}" type="presParOf" srcId="{9033CE1D-7085-4052-8462-5D777CD80369}" destId="{DEC69EDE-ACC4-477E-A7EF-A1FF54CEDD64}" srcOrd="1" destOrd="0" presId="urn:microsoft.com/office/officeart/2005/8/layout/hList1"/>
    <dgm:cxn modelId="{C7D76C4E-D458-4FC4-B2EC-9835EBF995FD}" type="presParOf" srcId="{9033CE1D-7085-4052-8462-5D777CD80369}" destId="{62011BFA-D584-4A01-B9C4-78DD9B7975C8}" srcOrd="2" destOrd="0" presId="urn:microsoft.com/office/officeart/2005/8/layout/hList1"/>
    <dgm:cxn modelId="{986D1DA7-9D63-4D9A-8373-0008D0512068}" type="presParOf" srcId="{62011BFA-D584-4A01-B9C4-78DD9B7975C8}" destId="{84C4C991-7492-4F13-B8E3-2745F82A14E2}" srcOrd="0" destOrd="0" presId="urn:microsoft.com/office/officeart/2005/8/layout/hList1"/>
    <dgm:cxn modelId="{C11479A1-C3A2-4A0C-8E04-309246C671A8}" type="presParOf" srcId="{62011BFA-D584-4A01-B9C4-78DD9B7975C8}" destId="{EED6BBFE-0AFD-4385-BD65-9A0DDD2C6C57}" srcOrd="1" destOrd="0" presId="urn:microsoft.com/office/officeart/2005/8/layout/hList1"/>
    <dgm:cxn modelId="{802B7185-9B22-4D7C-B774-7CDC80964BD7}" type="presParOf" srcId="{9033CE1D-7085-4052-8462-5D777CD80369}" destId="{7A3F1BAF-F3F6-48DA-8DC4-543FCA76587F}" srcOrd="3" destOrd="0" presId="urn:microsoft.com/office/officeart/2005/8/layout/hList1"/>
    <dgm:cxn modelId="{F370342D-C001-467A-9CDC-55914883FAA3}" type="presParOf" srcId="{9033CE1D-7085-4052-8462-5D777CD80369}" destId="{061D9F3C-CC51-4140-9E7C-8D13122B72BF}" srcOrd="4" destOrd="0" presId="urn:microsoft.com/office/officeart/2005/8/layout/hList1"/>
    <dgm:cxn modelId="{E6C00512-935D-47A9-A08C-D2CBC812EFC1}" type="presParOf" srcId="{061D9F3C-CC51-4140-9E7C-8D13122B72BF}" destId="{52EF5BEA-C52D-452F-B585-FE50768050E7}" srcOrd="0" destOrd="0" presId="urn:microsoft.com/office/officeart/2005/8/layout/hList1"/>
    <dgm:cxn modelId="{EE3CA97A-722E-45DF-BEE9-0BCE584C56DC}" type="presParOf" srcId="{061D9F3C-CC51-4140-9E7C-8D13122B72BF}" destId="{A3F6B224-F94D-44F1-B7B2-DE05CE28EAA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30994-F6ED-461C-9257-A1EA13D2B8D0}">
      <dsp:nvSpPr>
        <dsp:cNvPr id="0" name=""/>
        <dsp:cNvSpPr/>
      </dsp:nvSpPr>
      <dsp:spPr>
        <a:xfrm>
          <a:off x="2759" y="731507"/>
          <a:ext cx="2690613" cy="10368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fr-FR" sz="3600" kern="1200" dirty="0"/>
            <a:t>Synchrone </a:t>
          </a:r>
        </a:p>
      </dsp:txBody>
      <dsp:txXfrm>
        <a:off x="2759" y="731507"/>
        <a:ext cx="2690613" cy="1036800"/>
      </dsp:txXfrm>
    </dsp:sp>
    <dsp:sp modelId="{76E15781-2010-46C7-BFC5-C03B967B1174}">
      <dsp:nvSpPr>
        <dsp:cNvPr id="0" name=""/>
        <dsp:cNvSpPr/>
      </dsp:nvSpPr>
      <dsp:spPr>
        <a:xfrm>
          <a:off x="2759" y="1768307"/>
          <a:ext cx="2690613" cy="158112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endParaRPr lang="fr-FR" sz="3600" kern="1200"/>
        </a:p>
        <a:p>
          <a:pPr marL="285750" lvl="1" indent="-285750" algn="l" defTabSz="1600200">
            <a:lnSpc>
              <a:spcPct val="90000"/>
            </a:lnSpc>
            <a:spcBef>
              <a:spcPct val="0"/>
            </a:spcBef>
            <a:spcAft>
              <a:spcPct val="15000"/>
            </a:spcAft>
            <a:buChar char="•"/>
          </a:pPr>
          <a:endParaRPr lang="fr-FR" sz="3600" kern="1200"/>
        </a:p>
      </dsp:txBody>
      <dsp:txXfrm>
        <a:off x="2759" y="1768307"/>
        <a:ext cx="2690613" cy="1581120"/>
      </dsp:txXfrm>
    </dsp:sp>
    <dsp:sp modelId="{84C4C991-7492-4F13-B8E3-2745F82A14E2}">
      <dsp:nvSpPr>
        <dsp:cNvPr id="0" name=""/>
        <dsp:cNvSpPr/>
      </dsp:nvSpPr>
      <dsp:spPr>
        <a:xfrm>
          <a:off x="3070059" y="731507"/>
          <a:ext cx="2690613" cy="10368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fr-FR" sz="3600" kern="1200" dirty="0"/>
            <a:t>Asynchrone</a:t>
          </a:r>
        </a:p>
      </dsp:txBody>
      <dsp:txXfrm>
        <a:off x="3070059" y="731507"/>
        <a:ext cx="2690613" cy="1036800"/>
      </dsp:txXfrm>
    </dsp:sp>
    <dsp:sp modelId="{EED6BBFE-0AFD-4385-BD65-9A0DDD2C6C57}">
      <dsp:nvSpPr>
        <dsp:cNvPr id="0" name=""/>
        <dsp:cNvSpPr/>
      </dsp:nvSpPr>
      <dsp:spPr>
        <a:xfrm>
          <a:off x="3070059" y="1768307"/>
          <a:ext cx="2690613" cy="158112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endParaRPr lang="fr-FR" sz="3600" kern="1200"/>
        </a:p>
        <a:p>
          <a:pPr marL="285750" lvl="1" indent="-285750" algn="l" defTabSz="1600200">
            <a:lnSpc>
              <a:spcPct val="90000"/>
            </a:lnSpc>
            <a:spcBef>
              <a:spcPct val="0"/>
            </a:spcBef>
            <a:spcAft>
              <a:spcPct val="15000"/>
            </a:spcAft>
            <a:buChar char="•"/>
          </a:pPr>
          <a:endParaRPr lang="fr-FR" sz="3600" kern="1200"/>
        </a:p>
      </dsp:txBody>
      <dsp:txXfrm>
        <a:off x="3070059" y="1768307"/>
        <a:ext cx="2690613" cy="1581120"/>
      </dsp:txXfrm>
    </dsp:sp>
    <dsp:sp modelId="{52EF5BEA-C52D-452F-B585-FE50768050E7}">
      <dsp:nvSpPr>
        <dsp:cNvPr id="0" name=""/>
        <dsp:cNvSpPr/>
      </dsp:nvSpPr>
      <dsp:spPr>
        <a:xfrm>
          <a:off x="6137359" y="731507"/>
          <a:ext cx="2690613" cy="10368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fr-FR" sz="3600" kern="1200" dirty="0"/>
            <a:t>Hybride</a:t>
          </a:r>
        </a:p>
      </dsp:txBody>
      <dsp:txXfrm>
        <a:off x="6137359" y="731507"/>
        <a:ext cx="2690613" cy="1036800"/>
      </dsp:txXfrm>
    </dsp:sp>
    <dsp:sp modelId="{A3F6B224-F94D-44F1-B7B2-DE05CE28EAA2}">
      <dsp:nvSpPr>
        <dsp:cNvPr id="0" name=""/>
        <dsp:cNvSpPr/>
      </dsp:nvSpPr>
      <dsp:spPr>
        <a:xfrm>
          <a:off x="6137359" y="1768307"/>
          <a:ext cx="2690613" cy="158112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endParaRPr lang="fr-FR" sz="3600" kern="1200"/>
        </a:p>
        <a:p>
          <a:pPr marL="285750" lvl="1" indent="-285750" algn="l" defTabSz="1600200">
            <a:lnSpc>
              <a:spcPct val="90000"/>
            </a:lnSpc>
            <a:spcBef>
              <a:spcPct val="0"/>
            </a:spcBef>
            <a:spcAft>
              <a:spcPct val="15000"/>
            </a:spcAft>
            <a:buChar char="•"/>
          </a:pPr>
          <a:endParaRPr lang="fr-FR" sz="3600" kern="1200"/>
        </a:p>
      </dsp:txBody>
      <dsp:txXfrm>
        <a:off x="6137359" y="1768307"/>
        <a:ext cx="2690613" cy="1581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30994-F6ED-461C-9257-A1EA13D2B8D0}">
      <dsp:nvSpPr>
        <dsp:cNvPr id="0" name=""/>
        <dsp:cNvSpPr/>
      </dsp:nvSpPr>
      <dsp:spPr>
        <a:xfrm>
          <a:off x="2759" y="731507"/>
          <a:ext cx="2690613" cy="10368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fr-FR" sz="3600" kern="1200" dirty="0"/>
            <a:t>Synchrone </a:t>
          </a:r>
        </a:p>
      </dsp:txBody>
      <dsp:txXfrm>
        <a:off x="2759" y="731507"/>
        <a:ext cx="2690613" cy="1036800"/>
      </dsp:txXfrm>
    </dsp:sp>
    <dsp:sp modelId="{76E15781-2010-46C7-BFC5-C03B967B1174}">
      <dsp:nvSpPr>
        <dsp:cNvPr id="0" name=""/>
        <dsp:cNvSpPr/>
      </dsp:nvSpPr>
      <dsp:spPr>
        <a:xfrm>
          <a:off x="2759" y="1768307"/>
          <a:ext cx="2690613" cy="158112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endParaRPr lang="fr-FR" sz="3600" kern="1200"/>
        </a:p>
        <a:p>
          <a:pPr marL="285750" lvl="1" indent="-285750" algn="l" defTabSz="1600200">
            <a:lnSpc>
              <a:spcPct val="90000"/>
            </a:lnSpc>
            <a:spcBef>
              <a:spcPct val="0"/>
            </a:spcBef>
            <a:spcAft>
              <a:spcPct val="15000"/>
            </a:spcAft>
            <a:buChar char="•"/>
          </a:pPr>
          <a:endParaRPr lang="fr-FR" sz="3600" kern="1200"/>
        </a:p>
      </dsp:txBody>
      <dsp:txXfrm>
        <a:off x="2759" y="1768307"/>
        <a:ext cx="2690613" cy="1581120"/>
      </dsp:txXfrm>
    </dsp:sp>
    <dsp:sp modelId="{84C4C991-7492-4F13-B8E3-2745F82A14E2}">
      <dsp:nvSpPr>
        <dsp:cNvPr id="0" name=""/>
        <dsp:cNvSpPr/>
      </dsp:nvSpPr>
      <dsp:spPr>
        <a:xfrm>
          <a:off x="3070059" y="731507"/>
          <a:ext cx="2690613" cy="10368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fr-FR" sz="3600" kern="1200" dirty="0"/>
            <a:t>Asynchrone</a:t>
          </a:r>
        </a:p>
      </dsp:txBody>
      <dsp:txXfrm>
        <a:off x="3070059" y="731507"/>
        <a:ext cx="2690613" cy="1036800"/>
      </dsp:txXfrm>
    </dsp:sp>
    <dsp:sp modelId="{EED6BBFE-0AFD-4385-BD65-9A0DDD2C6C57}">
      <dsp:nvSpPr>
        <dsp:cNvPr id="0" name=""/>
        <dsp:cNvSpPr/>
      </dsp:nvSpPr>
      <dsp:spPr>
        <a:xfrm>
          <a:off x="3070059" y="1768307"/>
          <a:ext cx="2690613" cy="158112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endParaRPr lang="fr-FR" sz="3600" kern="1200"/>
        </a:p>
        <a:p>
          <a:pPr marL="285750" lvl="1" indent="-285750" algn="l" defTabSz="1600200">
            <a:lnSpc>
              <a:spcPct val="90000"/>
            </a:lnSpc>
            <a:spcBef>
              <a:spcPct val="0"/>
            </a:spcBef>
            <a:spcAft>
              <a:spcPct val="15000"/>
            </a:spcAft>
            <a:buChar char="•"/>
          </a:pPr>
          <a:endParaRPr lang="fr-FR" sz="3600" kern="1200"/>
        </a:p>
      </dsp:txBody>
      <dsp:txXfrm>
        <a:off x="3070059" y="1768307"/>
        <a:ext cx="2690613" cy="1581120"/>
      </dsp:txXfrm>
    </dsp:sp>
    <dsp:sp modelId="{52EF5BEA-C52D-452F-B585-FE50768050E7}">
      <dsp:nvSpPr>
        <dsp:cNvPr id="0" name=""/>
        <dsp:cNvSpPr/>
      </dsp:nvSpPr>
      <dsp:spPr>
        <a:xfrm>
          <a:off x="6137359" y="731507"/>
          <a:ext cx="2690613" cy="10368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fr-FR" sz="3600" kern="1200" dirty="0"/>
            <a:t>Hybride</a:t>
          </a:r>
        </a:p>
      </dsp:txBody>
      <dsp:txXfrm>
        <a:off x="6137359" y="731507"/>
        <a:ext cx="2690613" cy="1036800"/>
      </dsp:txXfrm>
    </dsp:sp>
    <dsp:sp modelId="{A3F6B224-F94D-44F1-B7B2-DE05CE28EAA2}">
      <dsp:nvSpPr>
        <dsp:cNvPr id="0" name=""/>
        <dsp:cNvSpPr/>
      </dsp:nvSpPr>
      <dsp:spPr>
        <a:xfrm>
          <a:off x="6137359" y="1768307"/>
          <a:ext cx="2690613" cy="158112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92024" rIns="256032" bIns="288036" numCol="1" spcCol="1270" anchor="t" anchorCtr="0">
          <a:noAutofit/>
        </a:bodyPr>
        <a:lstStyle/>
        <a:p>
          <a:pPr marL="285750" lvl="1" indent="-285750" algn="l" defTabSz="1600200">
            <a:lnSpc>
              <a:spcPct val="90000"/>
            </a:lnSpc>
            <a:spcBef>
              <a:spcPct val="0"/>
            </a:spcBef>
            <a:spcAft>
              <a:spcPct val="15000"/>
            </a:spcAft>
            <a:buChar char="•"/>
          </a:pPr>
          <a:endParaRPr lang="fr-FR" sz="3600" kern="1200"/>
        </a:p>
        <a:p>
          <a:pPr marL="285750" lvl="1" indent="-285750" algn="l" defTabSz="1600200">
            <a:lnSpc>
              <a:spcPct val="90000"/>
            </a:lnSpc>
            <a:spcBef>
              <a:spcPct val="0"/>
            </a:spcBef>
            <a:spcAft>
              <a:spcPct val="15000"/>
            </a:spcAft>
            <a:buChar char="•"/>
          </a:pPr>
          <a:endParaRPr lang="fr-FR" sz="3600" kern="1200"/>
        </a:p>
      </dsp:txBody>
      <dsp:txXfrm>
        <a:off x="6137359" y="1768307"/>
        <a:ext cx="2690613" cy="158112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A923B-C46C-423B-9934-004BC7F3D299}" type="datetimeFigureOut">
              <a:rPr lang="fr-FR" smtClean="0"/>
              <a:t>02/09/2026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62E04F-9019-493A-B5DE-42A273FC0869}" type="slidenum">
              <a:rPr lang="fr-FR" smtClean="0"/>
              <a:t>‹N°›</a:t>
            </a:fld>
            <a:endParaRPr lang="fr-FR"/>
          </a:p>
        </p:txBody>
      </p:sp>
    </p:spTree>
    <p:extLst>
      <p:ext uri="{BB962C8B-B14F-4D97-AF65-F5344CB8AC3E}">
        <p14:creationId xmlns:p14="http://schemas.microsoft.com/office/powerpoint/2010/main" val="2838190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2409A3-E468-7668-2115-8AE20AA8557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F4ECE8E-C3FC-2E1B-1DB4-59E3994A49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32E12A7-1259-3B32-C7AB-CB7AAA7BE031}"/>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5" name="Espace réservé du pied de page 4">
            <a:extLst>
              <a:ext uri="{FF2B5EF4-FFF2-40B4-BE49-F238E27FC236}">
                <a16:creationId xmlns:a16="http://schemas.microsoft.com/office/drawing/2014/main" id="{D3F35591-826F-7929-AD4D-E930B46362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5755623-319B-A1AF-AE8E-7D9676320BDF}"/>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2762400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4692C0-3AF9-4189-187D-93328C6E57B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06566FF-0B1B-77EA-3EA0-C0C7A894F8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416445-D043-782D-5DEC-6F175AB417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C6F0D48-CCE0-21B4-81FF-8E8F75487077}"/>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6" name="Espace réservé du pied de page 5">
            <a:extLst>
              <a:ext uri="{FF2B5EF4-FFF2-40B4-BE49-F238E27FC236}">
                <a16:creationId xmlns:a16="http://schemas.microsoft.com/office/drawing/2014/main" id="{DB777AB8-FC5F-ABF9-0A4E-5A076C50320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82B6732-CEF0-935D-4235-CD34F09E2BF0}"/>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1603524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AA52B4-7EA2-7484-0E70-2D32520D278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CEA27B9-7DDD-2B48-8AE6-01D38B1CF1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2864B81-AC6D-5CFF-F937-FBB05D778F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D8F3C7-D4CB-2238-EABA-31048CAF1367}"/>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6" name="Espace réservé du pied de page 5">
            <a:extLst>
              <a:ext uri="{FF2B5EF4-FFF2-40B4-BE49-F238E27FC236}">
                <a16:creationId xmlns:a16="http://schemas.microsoft.com/office/drawing/2014/main" id="{94B49C0F-77E9-6AF4-1C38-C53A8439E4B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7DF9D3D-DF64-4B2D-D04E-1462BD6C5CFF}"/>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2063497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FDCEF4-3186-DDE7-774A-DBB2C2B8F76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8E77F9A-8620-D245-26AE-70FEF415030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63AC0F8-3414-6352-EC98-CBBC7B7323F2}"/>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5" name="Espace réservé du pied de page 4">
            <a:extLst>
              <a:ext uri="{FF2B5EF4-FFF2-40B4-BE49-F238E27FC236}">
                <a16:creationId xmlns:a16="http://schemas.microsoft.com/office/drawing/2014/main" id="{72097096-E366-ADEF-C27A-8888D9F2CB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87186EA-9A56-C001-0071-D0E12A3DFD71}"/>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1856267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76C7889-B5BB-254F-B0C2-91A38C80C05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744EE7B-6E6F-1AF6-1275-EB020B9E642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45049E-9312-E940-93C1-A49A6AEDD84A}"/>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5" name="Espace réservé du pied de page 4">
            <a:extLst>
              <a:ext uri="{FF2B5EF4-FFF2-40B4-BE49-F238E27FC236}">
                <a16:creationId xmlns:a16="http://schemas.microsoft.com/office/drawing/2014/main" id="{BF66DC3A-B1BB-70A3-57F1-FDF6A7F4F4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9B0F140-EA28-7DBC-5DF3-48F0E25CACE4}"/>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3627816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B9D9BA-7ADA-9384-9F12-525339B8BA25}"/>
              </a:ext>
            </a:extLst>
          </p:cNvPr>
          <p:cNvSpPr/>
          <p:nvPr userDrawn="1"/>
        </p:nvSpPr>
        <p:spPr>
          <a:xfrm>
            <a:off x="11930332" y="0"/>
            <a:ext cx="261668" cy="685800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a:extLst>
              <a:ext uri="{FF2B5EF4-FFF2-40B4-BE49-F238E27FC236}">
                <a16:creationId xmlns:a16="http://schemas.microsoft.com/office/drawing/2014/main" id="{E08F79AF-30DA-2BA5-F5F6-482162248F15}"/>
              </a:ext>
            </a:extLst>
          </p:cNvPr>
          <p:cNvSpPr>
            <a:spLocks noGrp="1"/>
          </p:cNvSpPr>
          <p:nvPr>
            <p:ph type="title"/>
          </p:nvPr>
        </p:nvSpPr>
        <p:spPr>
          <a:xfrm>
            <a:off x="838200" y="365125"/>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fr-FR" dirty="0"/>
              <a:t>Modifiez le style du titre</a:t>
            </a:r>
          </a:p>
        </p:txBody>
      </p:sp>
      <p:sp>
        <p:nvSpPr>
          <p:cNvPr id="9" name="Espace réservé du contenu 2">
            <a:extLst>
              <a:ext uri="{FF2B5EF4-FFF2-40B4-BE49-F238E27FC236}">
                <a16:creationId xmlns:a16="http://schemas.microsoft.com/office/drawing/2014/main" id="{71DC233E-2410-B3D0-FD93-060A6A206B0A}"/>
              </a:ext>
            </a:extLst>
          </p:cNvPr>
          <p:cNvSpPr>
            <a:spLocks noGrp="1"/>
          </p:cNvSpPr>
          <p:nvPr>
            <p:ph idx="1"/>
          </p:nvPr>
        </p:nvSpPr>
        <p:spPr>
          <a:xfrm>
            <a:off x="838200" y="1825625"/>
            <a:ext cx="10515600" cy="4351338"/>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46798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B9D9BA-7ADA-9384-9F12-525339B8BA25}"/>
              </a:ext>
            </a:extLst>
          </p:cNvPr>
          <p:cNvSpPr/>
          <p:nvPr userDrawn="1"/>
        </p:nvSpPr>
        <p:spPr>
          <a:xfrm>
            <a:off x="11930332" y="0"/>
            <a:ext cx="26166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a:extLst>
              <a:ext uri="{FF2B5EF4-FFF2-40B4-BE49-F238E27FC236}">
                <a16:creationId xmlns:a16="http://schemas.microsoft.com/office/drawing/2014/main" id="{E08F79AF-30DA-2BA5-F5F6-482162248F15}"/>
              </a:ext>
            </a:extLst>
          </p:cNvPr>
          <p:cNvSpPr>
            <a:spLocks noGrp="1"/>
          </p:cNvSpPr>
          <p:nvPr>
            <p:ph type="title"/>
          </p:nvPr>
        </p:nvSpPr>
        <p:spPr>
          <a:xfrm>
            <a:off x="838200" y="365125"/>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fr-FR" dirty="0"/>
              <a:t>Modifiez le style du titre</a:t>
            </a:r>
          </a:p>
        </p:txBody>
      </p:sp>
      <p:sp>
        <p:nvSpPr>
          <p:cNvPr id="9" name="Espace réservé du contenu 2">
            <a:extLst>
              <a:ext uri="{FF2B5EF4-FFF2-40B4-BE49-F238E27FC236}">
                <a16:creationId xmlns:a16="http://schemas.microsoft.com/office/drawing/2014/main" id="{71DC233E-2410-B3D0-FD93-060A6A206B0A}"/>
              </a:ext>
            </a:extLst>
          </p:cNvPr>
          <p:cNvSpPr>
            <a:spLocks noGrp="1"/>
          </p:cNvSpPr>
          <p:nvPr>
            <p:ph idx="1"/>
          </p:nvPr>
        </p:nvSpPr>
        <p:spPr>
          <a:xfrm>
            <a:off x="838200" y="1825625"/>
            <a:ext cx="10515600" cy="4351338"/>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97719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88564F-796B-3DF9-EA50-14BC91F1FCE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6E28D88-613C-2D19-4FAB-1C3444108FAF}"/>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F9C56B6-079C-F523-FC2C-13692B98C32E}"/>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5" name="Espace réservé du pied de page 4">
            <a:extLst>
              <a:ext uri="{FF2B5EF4-FFF2-40B4-BE49-F238E27FC236}">
                <a16:creationId xmlns:a16="http://schemas.microsoft.com/office/drawing/2014/main" id="{41D735BB-0540-BE67-39D8-959B2FFFC3E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22A24C2-213D-6DAF-715E-6E775F80D298}"/>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3444813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971BBE-97EE-F2D7-D749-CFE3A9008F1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49854F0-20EB-3E0E-7F91-0EBE9B1B338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67F054A-DF81-A1C8-B557-77EB43DB4271}"/>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5" name="Espace réservé du pied de page 4">
            <a:extLst>
              <a:ext uri="{FF2B5EF4-FFF2-40B4-BE49-F238E27FC236}">
                <a16:creationId xmlns:a16="http://schemas.microsoft.com/office/drawing/2014/main" id="{177E6697-6C11-B486-B1AD-6B54BF99CC3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91A5A6-80F9-5EE0-9C56-986DB74C6DBD}"/>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3680599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37C9C6-0D02-F065-F571-4F6F9A7C99B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0D4FFEA-AD58-E4FA-BCE3-6547282309A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1DF1BC8-EEEC-D001-DBFF-B90C1CCA5DB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B2A683A-9261-3BC9-4C71-378DA26ECEF8}"/>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6" name="Espace réservé du pied de page 5">
            <a:extLst>
              <a:ext uri="{FF2B5EF4-FFF2-40B4-BE49-F238E27FC236}">
                <a16:creationId xmlns:a16="http://schemas.microsoft.com/office/drawing/2014/main" id="{97BCD6AB-88CE-4B36-BE21-BAE72B121C6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CA5696D-B7B9-3EA3-564D-A37BE93C61F8}"/>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168818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F1C56A-2DAC-FAD8-6542-C6851D67C62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92DBCF5-5491-369A-A988-B97E2F3D44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FCDE85D-BD7C-0927-E0D8-C49683C82F7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EA9CEE1-FDE4-010A-496B-447DD6E297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0F36BE5-1818-6C95-C0AF-CFF0AEA4803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493EEAE-5897-D203-89B6-343A65D7928E}"/>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8" name="Espace réservé du pied de page 7">
            <a:extLst>
              <a:ext uri="{FF2B5EF4-FFF2-40B4-BE49-F238E27FC236}">
                <a16:creationId xmlns:a16="http://schemas.microsoft.com/office/drawing/2014/main" id="{F62739EE-7A9D-49E2-93DD-33363BCFC5A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45A7266-B948-83C8-C22C-87D150B73750}"/>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1359968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0A823F-F75D-39BE-BD24-98C89B107E4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069FABD-A8EF-AF0F-85A4-E9CCBBC29BF6}"/>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4" name="Espace réservé du pied de page 3">
            <a:extLst>
              <a:ext uri="{FF2B5EF4-FFF2-40B4-BE49-F238E27FC236}">
                <a16:creationId xmlns:a16="http://schemas.microsoft.com/office/drawing/2014/main" id="{632AA41E-6F70-4787-6A15-EE74F8549CE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D5EAE62-DC43-99FC-744D-BFB89EB78163}"/>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1246113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CB1FC5B-411F-861B-54CF-9FAA5F790009}"/>
              </a:ext>
            </a:extLst>
          </p:cNvPr>
          <p:cNvSpPr>
            <a:spLocks noGrp="1"/>
          </p:cNvSpPr>
          <p:nvPr>
            <p:ph type="dt" sz="half" idx="10"/>
          </p:nvPr>
        </p:nvSpPr>
        <p:spPr/>
        <p:txBody>
          <a:bodyPr/>
          <a:lstStyle/>
          <a:p>
            <a:fld id="{657FBB58-03E0-43B9-8B34-CF4530A77CF3}" type="datetimeFigureOut">
              <a:rPr lang="fr-FR" smtClean="0"/>
              <a:t>02/09/2026</a:t>
            </a:fld>
            <a:endParaRPr lang="fr-FR"/>
          </a:p>
        </p:txBody>
      </p:sp>
      <p:sp>
        <p:nvSpPr>
          <p:cNvPr id="3" name="Espace réservé du pied de page 2">
            <a:extLst>
              <a:ext uri="{FF2B5EF4-FFF2-40B4-BE49-F238E27FC236}">
                <a16:creationId xmlns:a16="http://schemas.microsoft.com/office/drawing/2014/main" id="{BE84B0E8-9CC4-D8C6-8991-6F3C998FEC9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0BBCB3E-8ABC-8073-26F4-5ACE67B87082}"/>
              </a:ext>
            </a:extLst>
          </p:cNvPr>
          <p:cNvSpPr>
            <a:spLocks noGrp="1"/>
          </p:cNvSpPr>
          <p:nvPr>
            <p:ph type="sldNum" sz="quarter" idx="12"/>
          </p:nvPr>
        </p:nvSpPr>
        <p:spPr/>
        <p:txBody>
          <a:bodyPr/>
          <a:lstStyle/>
          <a:p>
            <a:fld id="{37B78DAA-4367-4125-8013-AE35C5CCC8B1}" type="slidenum">
              <a:rPr lang="fr-FR" smtClean="0"/>
              <a:t>‹N°›</a:t>
            </a:fld>
            <a:endParaRPr lang="fr-FR"/>
          </a:p>
        </p:txBody>
      </p:sp>
    </p:spTree>
    <p:extLst>
      <p:ext uri="{BB962C8B-B14F-4D97-AF65-F5344CB8AC3E}">
        <p14:creationId xmlns:p14="http://schemas.microsoft.com/office/powerpoint/2010/main" val="3505157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6FBAF0F-61C4-21A8-ACF0-E661F0BE0B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90A5297-A73D-C37E-035C-D9E67B8D4D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FC0FE0D-E6C3-723C-BE29-930851700B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57FBB58-03E0-43B9-8B34-CF4530A77CF3}" type="datetimeFigureOut">
              <a:rPr lang="fr-FR" smtClean="0"/>
              <a:t>02/09/2026</a:t>
            </a:fld>
            <a:endParaRPr lang="fr-FR"/>
          </a:p>
        </p:txBody>
      </p:sp>
      <p:sp>
        <p:nvSpPr>
          <p:cNvPr id="5" name="Espace réservé du pied de page 4">
            <a:extLst>
              <a:ext uri="{FF2B5EF4-FFF2-40B4-BE49-F238E27FC236}">
                <a16:creationId xmlns:a16="http://schemas.microsoft.com/office/drawing/2014/main" id="{0E7E19A4-EDF0-A8B8-04C5-124D4A2D9C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D6A67CD-B0B8-C771-EC23-1BEA514EC4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7B78DAA-4367-4125-8013-AE35C5CCC8B1}" type="slidenum">
              <a:rPr lang="fr-FR" smtClean="0"/>
              <a:t>‹N°›</a:t>
            </a:fld>
            <a:endParaRPr lang="fr-FR"/>
          </a:p>
        </p:txBody>
      </p:sp>
    </p:spTree>
    <p:extLst>
      <p:ext uri="{BB962C8B-B14F-4D97-AF65-F5344CB8AC3E}">
        <p14:creationId xmlns:p14="http://schemas.microsoft.com/office/powerpoint/2010/main" val="34531471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luniversitenumerique.fr/ressources/parcour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padlet.com/cmongepz/quelles-sont-vos-attentes-par-rapport-a-la-formation-s02368v0t3hu4f1mxmj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FAC5B7-1659-137B-BBF3-AB5DDA482D13}"/>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3257D416-EEC9-98E2-E9A7-E1067631FCC9}"/>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629ACDA4-12E0-4AE7-3094-6DC8C79364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ZoneTexte 5">
            <a:extLst>
              <a:ext uri="{FF2B5EF4-FFF2-40B4-BE49-F238E27FC236}">
                <a16:creationId xmlns:a16="http://schemas.microsoft.com/office/drawing/2014/main" id="{AE84E652-726C-B8A7-8296-E178A75F138B}"/>
              </a:ext>
            </a:extLst>
          </p:cNvPr>
          <p:cNvSpPr txBox="1"/>
          <p:nvPr/>
        </p:nvSpPr>
        <p:spPr>
          <a:xfrm>
            <a:off x="500331" y="2740522"/>
            <a:ext cx="7065034" cy="1569660"/>
          </a:xfrm>
          <a:prstGeom prst="rect">
            <a:avLst/>
          </a:prstGeom>
          <a:noFill/>
        </p:spPr>
        <p:txBody>
          <a:bodyPr wrap="square" rtlCol="0">
            <a:spAutoFit/>
          </a:bodyPr>
          <a:lstStyle/>
          <a:p>
            <a:r>
              <a:rPr lang="fr-FR" sz="3200" dirty="0">
                <a:solidFill>
                  <a:schemeClr val="bg1"/>
                </a:solidFill>
                <a:latin typeface="Arial" panose="020B0604020202020204" pitchFamily="34" charset="0"/>
                <a:cs typeface="Arial" panose="020B0604020202020204" pitchFamily="34" charset="0"/>
              </a:rPr>
              <a:t>Présentation et consignes de la formation </a:t>
            </a:r>
          </a:p>
          <a:p>
            <a:r>
              <a:rPr lang="fr-FR" sz="3200" dirty="0">
                <a:solidFill>
                  <a:schemeClr val="bg1"/>
                </a:solidFill>
                <a:latin typeface="Arial" panose="020B0604020202020204" pitchFamily="34" charset="0"/>
                <a:cs typeface="Arial" panose="020B0604020202020204" pitchFamily="34" charset="0"/>
              </a:rPr>
              <a:t>Modalités de la formation à distance</a:t>
            </a:r>
          </a:p>
        </p:txBody>
      </p:sp>
    </p:spTree>
    <p:extLst>
      <p:ext uri="{BB962C8B-B14F-4D97-AF65-F5344CB8AC3E}">
        <p14:creationId xmlns:p14="http://schemas.microsoft.com/office/powerpoint/2010/main" val="69448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a:t>
            </a:r>
            <a:r>
              <a:rPr lang="fr-FR"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synchrone</a:t>
            </a:r>
            <a:r>
              <a:rPr lang="fr-FR" b="1" i="0" dirty="0">
                <a:effectLst/>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94805CDF-F918-CCAA-AFE2-F14041C9E826}"/>
              </a:ext>
            </a:extLst>
          </p:cNvPr>
          <p:cNvSpPr>
            <a:spLocks noGrp="1"/>
          </p:cNvSpPr>
          <p:nvPr>
            <p:ph idx="1"/>
          </p:nvPr>
        </p:nvSpPr>
        <p:spPr>
          <a:xfrm>
            <a:off x="643467" y="2071159"/>
            <a:ext cx="5347447" cy="5100108"/>
          </a:xfrm>
        </p:spPr>
        <p:txBody>
          <a:bodyPr>
            <a:normAutofit/>
          </a:bodyPr>
          <a:lstStyle/>
          <a:p>
            <a:r>
              <a:rPr lang="fr-FR" sz="1800" b="0" i="0" dirty="0">
                <a:effectLst/>
              </a:rPr>
              <a:t>L’enseignant et les apprenants </a:t>
            </a:r>
            <a:r>
              <a:rPr lang="fr-FR" sz="1800" b="1" i="0" dirty="0">
                <a:effectLst/>
              </a:rPr>
              <a:t>sont présents au même moment</a:t>
            </a:r>
            <a:r>
              <a:rPr lang="fr-FR" sz="1800" b="0" i="0" dirty="0">
                <a:effectLst/>
              </a:rPr>
              <a:t>, que ce soit en présentiel ou à distance via une plateforme numérique</a:t>
            </a:r>
          </a:p>
          <a:p>
            <a:pPr marL="0" indent="0">
              <a:buNone/>
            </a:pPr>
            <a:endParaRPr lang="fr-FR" sz="1800" b="0" i="0" dirty="0">
              <a:effectLst/>
            </a:endParaRPr>
          </a:p>
          <a:p>
            <a:r>
              <a:rPr lang="fr-FR" sz="1800" b="0" i="0" dirty="0">
                <a:effectLst/>
              </a:rPr>
              <a:t>Les apprenants suivent généralement le parcours d’apprentissage ensemble, </a:t>
            </a:r>
            <a:r>
              <a:rPr lang="fr-FR" sz="1800" b="1" i="0" dirty="0">
                <a:effectLst/>
              </a:rPr>
              <a:t>favorisant l’échange </a:t>
            </a:r>
            <a:r>
              <a:rPr lang="fr-FR" sz="1800" b="0" i="0" dirty="0">
                <a:effectLst/>
              </a:rPr>
              <a:t>et l’interaction en temps réel</a:t>
            </a:r>
            <a:endParaRPr lang="fr-FR" sz="1800" dirty="0"/>
          </a:p>
          <a:p>
            <a:endParaRPr lang="fr-FR" sz="1800" dirty="0"/>
          </a:p>
          <a:p>
            <a:r>
              <a:rPr lang="fr-FR" sz="1800" b="0" i="0" dirty="0">
                <a:effectLst/>
              </a:rPr>
              <a:t>L’enseignant est en mesure de </a:t>
            </a:r>
            <a:r>
              <a:rPr lang="fr-FR" sz="1800" b="1" i="0" dirty="0">
                <a:effectLst/>
              </a:rPr>
              <a:t>soutenir les étudiants </a:t>
            </a:r>
            <a:r>
              <a:rPr lang="fr-FR" sz="1800" b="0" i="0" dirty="0">
                <a:effectLst/>
              </a:rPr>
              <a:t>pour l’accomplissement des tâches et activités, en répondant directement à leurs questions et en </a:t>
            </a:r>
            <a:r>
              <a:rPr lang="fr-FR" sz="1800" b="1" i="0" dirty="0">
                <a:effectLst/>
              </a:rPr>
              <a:t>ajustant son enseignement </a:t>
            </a:r>
            <a:r>
              <a:rPr lang="fr-FR" sz="1800" b="0" i="0" dirty="0">
                <a:effectLst/>
              </a:rPr>
              <a:t>selon les besoins</a:t>
            </a:r>
            <a:endParaRPr lang="fr-FR" sz="1800" dirty="0"/>
          </a:p>
        </p:txBody>
      </p:sp>
      <p:pic>
        <p:nvPicPr>
          <p:cNvPr id="5" name="Espace réservé du contenu 6">
            <a:extLst>
              <a:ext uri="{FF2B5EF4-FFF2-40B4-BE49-F238E27FC236}">
                <a16:creationId xmlns:a16="http://schemas.microsoft.com/office/drawing/2014/main" id="{02E67BF2-8AC4-4DDD-AB6E-DC33DC7505E1}"/>
              </a:ext>
            </a:extLst>
          </p:cNvPr>
          <p:cNvPicPr>
            <a:picLocks noChangeAspect="1"/>
          </p:cNvPicPr>
          <p:nvPr/>
        </p:nvPicPr>
        <p:blipFill rotWithShape="1">
          <a:blip r:embed="rId2"/>
          <a:srcRect t="-2025" r="51042" b="2025"/>
          <a:stretch/>
        </p:blipFill>
        <p:spPr>
          <a:xfrm>
            <a:off x="6201088" y="1690688"/>
            <a:ext cx="4935472" cy="4547675"/>
          </a:xfrm>
          <a:prstGeom prst="rect">
            <a:avLst/>
          </a:prstGeom>
        </p:spPr>
      </p:pic>
      <p:sp>
        <p:nvSpPr>
          <p:cNvPr id="6" name="ZoneTexte 5">
            <a:extLst>
              <a:ext uri="{FF2B5EF4-FFF2-40B4-BE49-F238E27FC236}">
                <a16:creationId xmlns:a16="http://schemas.microsoft.com/office/drawing/2014/main" id="{9A4DDBFD-FC08-4160-8B80-417CAC23E948}"/>
              </a:ext>
            </a:extLst>
          </p:cNvPr>
          <p:cNvSpPr txBox="1"/>
          <p:nvPr/>
        </p:nvSpPr>
        <p:spPr>
          <a:xfrm>
            <a:off x="6460067" y="5167312"/>
            <a:ext cx="999067" cy="261610"/>
          </a:xfrm>
          <a:prstGeom prst="rect">
            <a:avLst/>
          </a:prstGeom>
          <a:noFill/>
        </p:spPr>
        <p:txBody>
          <a:bodyPr wrap="square">
            <a:spAutoFit/>
          </a:bodyPr>
          <a:lstStyle/>
          <a:p>
            <a:r>
              <a:rPr lang="fr-FR" sz="1050" b="0" i="0" dirty="0">
                <a:effectLst/>
              </a:rPr>
              <a:t>Image : </a:t>
            </a:r>
            <a:r>
              <a:rPr lang="fr-FR" sz="1050" b="0" i="0" dirty="0" err="1">
                <a:effectLst/>
              </a:rPr>
              <a:t>canva</a:t>
            </a:r>
            <a:endParaRPr lang="fr-FR" sz="1050" dirty="0"/>
          </a:p>
        </p:txBody>
      </p:sp>
    </p:spTree>
    <p:extLst>
      <p:ext uri="{BB962C8B-B14F-4D97-AF65-F5344CB8AC3E}">
        <p14:creationId xmlns:p14="http://schemas.microsoft.com/office/powerpoint/2010/main" val="2818377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a:t>
            </a:r>
            <a:r>
              <a:rPr lang="fr-FR"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synchrone</a:t>
            </a:r>
            <a:r>
              <a:rPr lang="fr-FR" b="1" i="0" dirty="0">
                <a:effectLst/>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u contenu 2">
            <a:extLst>
              <a:ext uri="{FF2B5EF4-FFF2-40B4-BE49-F238E27FC236}">
                <a16:creationId xmlns:a16="http://schemas.microsoft.com/office/drawing/2014/main" id="{32969734-351D-FDE0-5624-1CF52A3D602D}"/>
              </a:ext>
            </a:extLst>
          </p:cNvPr>
          <p:cNvSpPr txBox="1">
            <a:spLocks/>
          </p:cNvSpPr>
          <p:nvPr/>
        </p:nvSpPr>
        <p:spPr>
          <a:xfrm>
            <a:off x="5334000" y="1563157"/>
            <a:ext cx="6325596"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b="1" i="0" dirty="0">
                <a:effectLst/>
              </a:rPr>
              <a:t>L’enseignant accompagne activement </a:t>
            </a:r>
            <a:r>
              <a:rPr lang="fr-FR" sz="1800" b="0" i="0" dirty="0">
                <a:effectLst/>
              </a:rPr>
              <a:t>les apprenants tout au long du parcours, apportant des explications, des éclaircissements et des retours immédiats</a:t>
            </a:r>
          </a:p>
          <a:p>
            <a:endParaRPr lang="fr-FR" sz="1800" b="0" i="0" dirty="0">
              <a:effectLst/>
            </a:endParaRPr>
          </a:p>
          <a:p>
            <a:r>
              <a:rPr lang="fr-FR" sz="1800" b="0" i="0" dirty="0">
                <a:effectLst/>
              </a:rPr>
              <a:t>Les classes synchrones intègrent des </a:t>
            </a:r>
            <a:r>
              <a:rPr lang="fr-FR" sz="1800" b="1" i="0" dirty="0">
                <a:effectLst/>
              </a:rPr>
              <a:t>éléments interactifs</a:t>
            </a:r>
            <a:r>
              <a:rPr lang="fr-FR" sz="1800" b="0" i="0" dirty="0">
                <a:effectLst/>
              </a:rPr>
              <a:t>, tels que des discussions en direct, des sondages, des enquêtes, des travaux collaboratifs et des documents partagés</a:t>
            </a:r>
          </a:p>
          <a:p>
            <a:endParaRPr lang="fr-FR" sz="1800" dirty="0"/>
          </a:p>
          <a:p>
            <a:r>
              <a:rPr lang="fr-FR" sz="1800" b="0" i="0" dirty="0">
                <a:effectLst/>
              </a:rPr>
              <a:t>Elles </a:t>
            </a:r>
            <a:r>
              <a:rPr lang="fr-FR" sz="1800" b="1" i="0" dirty="0">
                <a:effectLst/>
              </a:rPr>
              <a:t>favorisent l’engagement </a:t>
            </a:r>
            <a:r>
              <a:rPr lang="fr-FR" sz="1800" b="0" i="0" dirty="0">
                <a:effectLst/>
              </a:rPr>
              <a:t>et la motivation des apprenants grâce à l’interaction instantanée entre pairs et avec l’enseignant</a:t>
            </a:r>
          </a:p>
          <a:p>
            <a:endParaRPr lang="fr-FR" sz="1800" dirty="0"/>
          </a:p>
          <a:p>
            <a:r>
              <a:rPr lang="fr-FR" sz="1800" b="0" i="0" dirty="0">
                <a:effectLst/>
              </a:rPr>
              <a:t>Elles nécessitent une </a:t>
            </a:r>
            <a:r>
              <a:rPr lang="fr-FR" sz="1800" b="1" i="0" dirty="0">
                <a:effectLst/>
              </a:rPr>
              <a:t>connexion stable et des outils adaptés </a:t>
            </a:r>
            <a:r>
              <a:rPr lang="fr-FR" sz="1800" b="0" i="0" dirty="0">
                <a:effectLst/>
              </a:rPr>
              <a:t>(visioconférence, chat, tableaux blancs interactifs, etc.) pour faciliter les échanges et l’apprentissage en temps réel</a:t>
            </a:r>
            <a:endParaRPr lang="fr-FR" sz="1800" dirty="0"/>
          </a:p>
        </p:txBody>
      </p:sp>
      <p:pic>
        <p:nvPicPr>
          <p:cNvPr id="8" name="Image 7">
            <a:extLst>
              <a:ext uri="{FF2B5EF4-FFF2-40B4-BE49-F238E27FC236}">
                <a16:creationId xmlns:a16="http://schemas.microsoft.com/office/drawing/2014/main" id="{70B5B945-4752-46E0-9AC0-2D754C9C4779}"/>
              </a:ext>
            </a:extLst>
          </p:cNvPr>
          <p:cNvPicPr>
            <a:picLocks noChangeAspect="1"/>
          </p:cNvPicPr>
          <p:nvPr/>
        </p:nvPicPr>
        <p:blipFill rotWithShape="1">
          <a:blip r:embed="rId2">
            <a:extLst>
              <a:ext uri="{28A0092B-C50C-407E-A947-70E740481C1C}">
                <a14:useLocalDpi xmlns:a14="http://schemas.microsoft.com/office/drawing/2010/main" val="0"/>
              </a:ext>
            </a:extLst>
          </a:blip>
          <a:srcRect b="7982"/>
          <a:stretch/>
        </p:blipFill>
        <p:spPr>
          <a:xfrm>
            <a:off x="660400" y="1947332"/>
            <a:ext cx="3818467" cy="3513667"/>
          </a:xfrm>
          <a:prstGeom prst="rect">
            <a:avLst/>
          </a:prstGeom>
        </p:spPr>
      </p:pic>
      <p:sp>
        <p:nvSpPr>
          <p:cNvPr id="10" name="ZoneTexte 9">
            <a:extLst>
              <a:ext uri="{FF2B5EF4-FFF2-40B4-BE49-F238E27FC236}">
                <a16:creationId xmlns:a16="http://schemas.microsoft.com/office/drawing/2014/main" id="{A73933A0-053E-4F15-8E99-B52ADD7852A6}"/>
              </a:ext>
            </a:extLst>
          </p:cNvPr>
          <p:cNvSpPr txBox="1"/>
          <p:nvPr/>
        </p:nvSpPr>
        <p:spPr>
          <a:xfrm>
            <a:off x="1151467" y="5460999"/>
            <a:ext cx="999067" cy="261610"/>
          </a:xfrm>
          <a:prstGeom prst="rect">
            <a:avLst/>
          </a:prstGeom>
          <a:noFill/>
        </p:spPr>
        <p:txBody>
          <a:bodyPr wrap="square">
            <a:spAutoFit/>
          </a:bodyPr>
          <a:lstStyle/>
          <a:p>
            <a:r>
              <a:rPr lang="fr-FR" sz="1050" b="0" i="0" dirty="0">
                <a:effectLst/>
              </a:rPr>
              <a:t>Image : </a:t>
            </a:r>
            <a:r>
              <a:rPr lang="fr-FR" sz="1050" b="0" i="0" dirty="0" err="1">
                <a:effectLst/>
              </a:rPr>
              <a:t>freepik</a:t>
            </a:r>
            <a:endParaRPr lang="fr-FR" sz="1050" dirty="0"/>
          </a:p>
        </p:txBody>
      </p:sp>
    </p:spTree>
    <p:extLst>
      <p:ext uri="{BB962C8B-B14F-4D97-AF65-F5344CB8AC3E}">
        <p14:creationId xmlns:p14="http://schemas.microsoft.com/office/powerpoint/2010/main" val="3937797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248F06-4C33-497C-54BC-B9A8D85FFCD4}"/>
              </a:ext>
            </a:extLst>
          </p:cNvPr>
          <p:cNvSpPr>
            <a:spLocks noGrp="1"/>
          </p:cNvSpPr>
          <p:nvPr>
            <p:ph type="title"/>
          </p:nvPr>
        </p:nvSpPr>
        <p:spPr>
          <a:xfrm>
            <a:off x="838200" y="2238748"/>
            <a:ext cx="10515600" cy="1325563"/>
          </a:xfrm>
        </p:spPr>
        <p:txBody>
          <a:bodyPr>
            <a:noAutofit/>
          </a:bodyPr>
          <a:lstStyle/>
          <a:p>
            <a:pPr algn="ctr"/>
            <a:r>
              <a:rPr lang="fr-FR" sz="6000" b="1" i="0" dirty="0">
                <a:effectLst/>
              </a:rPr>
              <a:t>Quels sont les</a:t>
            </a:r>
            <a:br>
              <a:rPr lang="fr-FR" sz="6000" b="1" i="0" dirty="0">
                <a:effectLst/>
              </a:rPr>
            </a:br>
            <a:r>
              <a:rPr lang="fr-FR" sz="6000" b="1" i="0" dirty="0">
                <a:effectLst/>
              </a:rPr>
              <a:t> avantages et les inconvénients de </a:t>
            </a:r>
            <a:r>
              <a:rPr lang="fr-FR" sz="6000" b="1" dirty="0"/>
              <a:t>l</a:t>
            </a:r>
            <a:r>
              <a:rPr lang="fr-FR" sz="6000" b="1" i="0" dirty="0">
                <a:effectLst/>
                <a:latin typeface="Calibri" panose="020F0502020204030204" pitchFamily="34" charset="0"/>
                <a:ea typeface="Calibri" panose="020F0502020204030204" pitchFamily="34" charset="0"/>
                <a:cs typeface="Calibri" panose="020F0502020204030204" pitchFamily="34" charset="0"/>
              </a:rPr>
              <a:t>’apprentissage en mode </a:t>
            </a:r>
            <a:r>
              <a:rPr lang="fr-FR" sz="6000"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synchrone</a:t>
            </a:r>
            <a:r>
              <a:rPr lang="fr-FR" sz="6000" b="1" i="0" dirty="0">
                <a:effectLst/>
                <a:latin typeface="Calibri" panose="020F0502020204030204" pitchFamily="34" charset="0"/>
                <a:ea typeface="Calibri" panose="020F0502020204030204" pitchFamily="34" charset="0"/>
                <a:cs typeface="Calibri" panose="020F0502020204030204" pitchFamily="34" charset="0"/>
              </a:rPr>
              <a:t> </a:t>
            </a:r>
            <a:r>
              <a:rPr lang="fr-FR" sz="6000" b="1" i="0" dirty="0">
                <a:effectLst/>
              </a:rPr>
              <a:t> ?</a:t>
            </a:r>
            <a:endParaRPr lang="fr-FR" sz="6000" dirty="0"/>
          </a:p>
        </p:txBody>
      </p:sp>
    </p:spTree>
    <p:extLst>
      <p:ext uri="{BB962C8B-B14F-4D97-AF65-F5344CB8AC3E}">
        <p14:creationId xmlns:p14="http://schemas.microsoft.com/office/powerpoint/2010/main" val="2450584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synchrone </a:t>
            </a:r>
            <a:r>
              <a:rPr lang="fr-FR" b="1" i="0"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Avantages</a:t>
            </a:r>
            <a:r>
              <a:rPr lang="fr-FR" b="1" i="0" dirty="0">
                <a:effectLst/>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94805CDF-F918-CCAA-AFE2-F14041C9E826}"/>
              </a:ext>
            </a:extLst>
          </p:cNvPr>
          <p:cNvSpPr>
            <a:spLocks noGrp="1"/>
          </p:cNvSpPr>
          <p:nvPr>
            <p:ph idx="1"/>
          </p:nvPr>
        </p:nvSpPr>
        <p:spPr>
          <a:xfrm>
            <a:off x="838200" y="1825625"/>
            <a:ext cx="9444318" cy="4351338"/>
          </a:xfrm>
        </p:spPr>
        <p:txBody>
          <a:bodyPr>
            <a:normAutofit/>
          </a:bodyPr>
          <a:lstStyle/>
          <a:p>
            <a:pPr>
              <a:lnSpc>
                <a:spcPct val="100000"/>
              </a:lnSpc>
              <a:buFont typeface="Arial" panose="020B0604020202020204" pitchFamily="34" charset="0"/>
              <a:buChar char="•"/>
            </a:pPr>
            <a:r>
              <a:rPr lang="fr-FR" sz="1800" b="1" i="0" dirty="0">
                <a:effectLst/>
              </a:rPr>
              <a:t>Interaction en temps réel</a:t>
            </a:r>
            <a:r>
              <a:rPr lang="fr-FR" sz="1800" b="0" i="0" dirty="0">
                <a:effectLst/>
              </a:rPr>
              <a:t> : les apprenants peuvent poser des questions, obtenir des clarifications et échanger avec l’enseignant et leurs pairs immédiatement</a:t>
            </a:r>
            <a:endParaRPr lang="fr-FR" sz="1800" dirty="0"/>
          </a:p>
          <a:p>
            <a:pPr>
              <a:lnSpc>
                <a:spcPct val="100000"/>
              </a:lnSpc>
              <a:buFont typeface="Arial" panose="020B0604020202020204" pitchFamily="34" charset="0"/>
              <a:buChar char="•"/>
            </a:pPr>
            <a:r>
              <a:rPr lang="fr-FR" sz="1800" b="1" i="0" dirty="0">
                <a:effectLst/>
              </a:rPr>
              <a:t>Encadrement direct</a:t>
            </a:r>
            <a:r>
              <a:rPr lang="fr-FR" sz="1800" b="0" i="0" dirty="0">
                <a:effectLst/>
              </a:rPr>
              <a:t> : l’enseignant peut adapter son enseignement en fonction des besoins des apprenants et les accompagner dans leurs difficultés</a:t>
            </a:r>
            <a:endParaRPr lang="fr-FR" sz="1800" dirty="0"/>
          </a:p>
          <a:p>
            <a:pPr>
              <a:lnSpc>
                <a:spcPct val="100000"/>
              </a:lnSpc>
              <a:buFont typeface="Arial" panose="020B0604020202020204" pitchFamily="34" charset="0"/>
              <a:buChar char="•"/>
            </a:pPr>
            <a:r>
              <a:rPr lang="fr-FR" sz="1800" b="1" i="0" dirty="0">
                <a:effectLst/>
              </a:rPr>
              <a:t>Engagement et motivation</a:t>
            </a:r>
            <a:r>
              <a:rPr lang="fr-FR" sz="1800" b="0" i="0" dirty="0">
                <a:effectLst/>
              </a:rPr>
              <a:t> : la dynamique de groupe et l’échange direct favorisent la motivation et l’implication des étudiants</a:t>
            </a:r>
            <a:endParaRPr lang="fr-FR" sz="1800" dirty="0"/>
          </a:p>
          <a:p>
            <a:pPr>
              <a:lnSpc>
                <a:spcPct val="100000"/>
              </a:lnSpc>
              <a:buFont typeface="Arial" panose="020B0604020202020204" pitchFamily="34" charset="0"/>
              <a:buChar char="•"/>
            </a:pPr>
            <a:r>
              <a:rPr lang="fr-FR" sz="1800" b="1" i="0" dirty="0">
                <a:effectLst/>
              </a:rPr>
              <a:t>Feedback instantané</a:t>
            </a:r>
            <a:r>
              <a:rPr lang="fr-FR" sz="1800" b="0" i="0" dirty="0">
                <a:effectLst/>
              </a:rPr>
              <a:t> : l’enseignant peut donner un retour immédiat sur les exercices et les travaux, ce qui aide à corriger les erreurs rapidement</a:t>
            </a:r>
            <a:endParaRPr lang="fr-FR" sz="1800" dirty="0"/>
          </a:p>
          <a:p>
            <a:pPr>
              <a:lnSpc>
                <a:spcPct val="100000"/>
              </a:lnSpc>
              <a:buFont typeface="Arial" panose="020B0604020202020204" pitchFamily="34" charset="0"/>
              <a:buChar char="•"/>
            </a:pPr>
            <a:r>
              <a:rPr lang="fr-FR" sz="1800" b="1" i="0" dirty="0">
                <a:effectLst/>
              </a:rPr>
              <a:t>Structuration du rythme d’apprentissage</a:t>
            </a:r>
            <a:r>
              <a:rPr lang="fr-FR" sz="1800" b="0" i="0" dirty="0">
                <a:effectLst/>
              </a:rPr>
              <a:t> : un cadre temporel défini aide les apprenants à rester disciplinés et à progresser ensemble</a:t>
            </a:r>
            <a:endParaRPr lang="fr-FR" sz="1800" dirty="0"/>
          </a:p>
          <a:p>
            <a:pPr>
              <a:lnSpc>
                <a:spcPct val="100000"/>
              </a:lnSpc>
              <a:buFont typeface="Arial" panose="020B0604020202020204" pitchFamily="34" charset="0"/>
              <a:buChar char="•"/>
            </a:pPr>
            <a:r>
              <a:rPr lang="fr-FR" sz="1800" b="1" i="0" dirty="0">
                <a:effectLst/>
              </a:rPr>
              <a:t>Utilisation d’outils interactifs</a:t>
            </a:r>
            <a:r>
              <a:rPr lang="fr-FR" sz="1800" b="0" i="0" dirty="0">
                <a:effectLst/>
              </a:rPr>
              <a:t> : les visioconférences, les sondages en direct, les tableaux blancs interactifs et les discussions de groupe enrichissent l’expérience d’apprentissage</a:t>
            </a:r>
            <a:endParaRPr lang="fr-FR" sz="1800" dirty="0"/>
          </a:p>
        </p:txBody>
      </p:sp>
    </p:spTree>
    <p:extLst>
      <p:ext uri="{BB962C8B-B14F-4D97-AF65-F5344CB8AC3E}">
        <p14:creationId xmlns:p14="http://schemas.microsoft.com/office/powerpoint/2010/main" val="6630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synchrone </a:t>
            </a:r>
            <a:r>
              <a:rPr lang="fr-FR"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Inconvénients</a:t>
            </a:r>
            <a:r>
              <a:rPr lang="fr-FR" b="1" i="0" dirty="0">
                <a:effectLst/>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94805CDF-F918-CCAA-AFE2-F14041C9E826}"/>
              </a:ext>
            </a:extLst>
          </p:cNvPr>
          <p:cNvSpPr>
            <a:spLocks noGrp="1"/>
          </p:cNvSpPr>
          <p:nvPr>
            <p:ph idx="1"/>
          </p:nvPr>
        </p:nvSpPr>
        <p:spPr>
          <a:xfrm>
            <a:off x="838200" y="1825625"/>
            <a:ext cx="9444318" cy="4351338"/>
          </a:xfrm>
        </p:spPr>
        <p:txBody>
          <a:bodyPr>
            <a:normAutofit/>
          </a:bodyPr>
          <a:lstStyle/>
          <a:p>
            <a:pPr>
              <a:buFont typeface="Arial" panose="020B0604020202020204" pitchFamily="34" charset="0"/>
              <a:buChar char="•"/>
            </a:pPr>
            <a:r>
              <a:rPr lang="fr-FR" sz="1800" b="1" i="0" dirty="0">
                <a:effectLst/>
              </a:rPr>
              <a:t>Contraintes de temps et de disponibilité </a:t>
            </a:r>
            <a:r>
              <a:rPr lang="fr-FR" sz="1800" b="0" i="0" dirty="0">
                <a:effectLst/>
              </a:rPr>
              <a:t>: tous les apprenants doivent être disponibles au même moment, ce qui peut poser problème en cas de fuseaux horaires différents ou d’emplois du temps chargés</a:t>
            </a:r>
            <a:endParaRPr lang="fr-FR" sz="1800" dirty="0"/>
          </a:p>
          <a:p>
            <a:pPr>
              <a:buFont typeface="Arial" panose="020B0604020202020204" pitchFamily="34" charset="0"/>
              <a:buChar char="•"/>
            </a:pPr>
            <a:r>
              <a:rPr lang="fr-FR" sz="1800" b="1" i="0" dirty="0">
                <a:effectLst/>
              </a:rPr>
              <a:t>Dépendance aux outils technologiques</a:t>
            </a:r>
            <a:r>
              <a:rPr lang="fr-FR" sz="1800" b="0" i="0" dirty="0">
                <a:effectLst/>
              </a:rPr>
              <a:t> : en cas de problème de connexion, de panne technique ou de mauvaise qualité audio/vidéo, l’apprentissage peut être perturbé</a:t>
            </a:r>
            <a:endParaRPr lang="fr-FR" sz="1800" dirty="0"/>
          </a:p>
          <a:p>
            <a:pPr>
              <a:buFont typeface="Arial" panose="020B0604020202020204" pitchFamily="34" charset="0"/>
              <a:buChar char="•"/>
            </a:pPr>
            <a:r>
              <a:rPr lang="fr-FR" sz="1800" b="1" i="0" dirty="0">
                <a:effectLst/>
              </a:rPr>
              <a:t>Moins de flexibilité </a:t>
            </a:r>
            <a:r>
              <a:rPr lang="fr-FR" sz="1800" b="0" i="0" dirty="0">
                <a:effectLst/>
              </a:rPr>
              <a:t>: contrairement à l’apprentissage asynchrone, les étudiants ne peuvent pas avancer à leur propre rythme</a:t>
            </a:r>
            <a:endParaRPr lang="fr-FR" sz="1800" dirty="0"/>
          </a:p>
          <a:p>
            <a:pPr>
              <a:buFont typeface="Arial" panose="020B0604020202020204" pitchFamily="34" charset="0"/>
              <a:buChar char="•"/>
            </a:pPr>
            <a:r>
              <a:rPr lang="fr-FR" sz="1800" b="1" i="0" dirty="0">
                <a:effectLst/>
              </a:rPr>
              <a:t>Fatigue cognitive et charge mentale</a:t>
            </a:r>
            <a:r>
              <a:rPr lang="fr-FR" sz="1800" b="0" i="0" dirty="0">
                <a:effectLst/>
              </a:rPr>
              <a:t> : les longues sessions synchrones, notamment en visioconférence, peuvent entraîner de la fatigue et une baisse de concentration</a:t>
            </a:r>
            <a:endParaRPr lang="fr-FR" sz="1800" dirty="0"/>
          </a:p>
          <a:p>
            <a:pPr>
              <a:buFont typeface="Arial" panose="020B0604020202020204" pitchFamily="34" charset="0"/>
              <a:buChar char="•"/>
            </a:pPr>
            <a:r>
              <a:rPr lang="fr-FR" sz="1800" b="1" i="0" dirty="0">
                <a:effectLst/>
              </a:rPr>
              <a:t>Difficulté d’adaptation à tous les profils </a:t>
            </a:r>
            <a:r>
              <a:rPr lang="fr-FR" sz="1800" b="0" i="0" dirty="0">
                <a:effectLst/>
              </a:rPr>
              <a:t>: certains apprenants ont besoin de plus de temps pour assimiler les concepts et peuvent être désavantagés par le rythme imposé</a:t>
            </a:r>
            <a:endParaRPr lang="fr-FR" sz="1800" dirty="0"/>
          </a:p>
          <a:p>
            <a:pPr>
              <a:buFont typeface="Arial" panose="020B0604020202020204" pitchFamily="34" charset="0"/>
              <a:buChar char="•"/>
            </a:pPr>
            <a:r>
              <a:rPr lang="fr-FR" sz="1800" b="1" i="0" dirty="0">
                <a:effectLst/>
              </a:rPr>
              <a:t>Gestion de la participation</a:t>
            </a:r>
            <a:r>
              <a:rPr lang="fr-FR" sz="1800" b="0" i="0" dirty="0">
                <a:effectLst/>
              </a:rPr>
              <a:t> : Dans un grand groupe, il peut être difficile pour l’enseignant de donner la parole à tout le monde et de s’assurer que chacun participe activement</a:t>
            </a:r>
            <a:endParaRPr lang="fr-FR" sz="1800" dirty="0"/>
          </a:p>
        </p:txBody>
      </p:sp>
    </p:spTree>
    <p:extLst>
      <p:ext uri="{BB962C8B-B14F-4D97-AF65-F5344CB8AC3E}">
        <p14:creationId xmlns:p14="http://schemas.microsoft.com/office/powerpoint/2010/main" val="2855400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a:t>
            </a:r>
            <a:r>
              <a:rPr lang="fr-FR"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asynchrone</a:t>
            </a:r>
            <a:r>
              <a:rPr lang="fr-FR" b="1" i="0" dirty="0">
                <a:effectLst/>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94805CDF-F918-CCAA-AFE2-F14041C9E826}"/>
              </a:ext>
            </a:extLst>
          </p:cNvPr>
          <p:cNvSpPr>
            <a:spLocks noGrp="1"/>
          </p:cNvSpPr>
          <p:nvPr>
            <p:ph idx="1"/>
          </p:nvPr>
        </p:nvSpPr>
        <p:spPr>
          <a:xfrm>
            <a:off x="1083733" y="1825625"/>
            <a:ext cx="5347447" cy="4351338"/>
          </a:xfrm>
        </p:spPr>
        <p:txBody>
          <a:bodyPr>
            <a:normAutofit/>
          </a:bodyPr>
          <a:lstStyle/>
          <a:p>
            <a:r>
              <a:rPr lang="fr-FR" sz="1800" b="1" i="0" dirty="0">
                <a:effectLst/>
              </a:rPr>
              <a:t>Flexibilité</a:t>
            </a:r>
            <a:r>
              <a:rPr lang="fr-FR" sz="1800" b="0" i="0" dirty="0">
                <a:effectLst/>
              </a:rPr>
              <a:t> : les apprenants avancent à leur propre rythme, sans contrainte de temps ou d’horaire fixe</a:t>
            </a:r>
          </a:p>
          <a:p>
            <a:endParaRPr lang="fr-FR" sz="1800" b="0" i="0" dirty="0">
              <a:effectLst/>
            </a:endParaRPr>
          </a:p>
          <a:p>
            <a:r>
              <a:rPr lang="fr-FR" sz="1800" b="1" i="0" dirty="0">
                <a:effectLst/>
              </a:rPr>
              <a:t>Accès aux ressources </a:t>
            </a:r>
            <a:r>
              <a:rPr lang="fr-FR" sz="1800" b="0" i="0" dirty="0">
                <a:effectLst/>
              </a:rPr>
              <a:t>: les contenus pédagogiques (vidéos, documents, quiz, forums) sont disponibles à tout moment</a:t>
            </a:r>
          </a:p>
          <a:p>
            <a:endParaRPr lang="fr-FR" sz="1800" dirty="0"/>
          </a:p>
          <a:p>
            <a:r>
              <a:rPr lang="fr-FR" sz="1800" b="1" i="0" dirty="0">
                <a:effectLst/>
              </a:rPr>
              <a:t>Adaptabilité</a:t>
            </a:r>
            <a:r>
              <a:rPr lang="fr-FR" sz="1800" b="0" i="0" dirty="0">
                <a:effectLst/>
              </a:rPr>
              <a:t> : e mode d’apprentissage convient aux personnes ayant des contraintes personnelles ou professionnelles, favorisant une meilleure inclusion</a:t>
            </a:r>
            <a:endParaRPr lang="fr-FR" sz="1800" dirty="0"/>
          </a:p>
        </p:txBody>
      </p:sp>
      <p:pic>
        <p:nvPicPr>
          <p:cNvPr id="5" name="Espace réservé du contenu 6">
            <a:extLst>
              <a:ext uri="{FF2B5EF4-FFF2-40B4-BE49-F238E27FC236}">
                <a16:creationId xmlns:a16="http://schemas.microsoft.com/office/drawing/2014/main" id="{CE515C6B-AD21-4C40-9030-60DB1DBE1968}"/>
              </a:ext>
            </a:extLst>
          </p:cNvPr>
          <p:cNvPicPr>
            <a:picLocks noChangeAspect="1"/>
          </p:cNvPicPr>
          <p:nvPr/>
        </p:nvPicPr>
        <p:blipFill rotWithShape="1">
          <a:blip r:embed="rId2"/>
          <a:srcRect l="53325"/>
          <a:stretch/>
        </p:blipFill>
        <p:spPr>
          <a:xfrm>
            <a:off x="6431180" y="1290628"/>
            <a:ext cx="4705379" cy="4547675"/>
          </a:xfrm>
          <a:prstGeom prst="rect">
            <a:avLst/>
          </a:prstGeom>
        </p:spPr>
      </p:pic>
      <p:sp>
        <p:nvSpPr>
          <p:cNvPr id="6" name="ZoneTexte 5">
            <a:extLst>
              <a:ext uri="{FF2B5EF4-FFF2-40B4-BE49-F238E27FC236}">
                <a16:creationId xmlns:a16="http://schemas.microsoft.com/office/drawing/2014/main" id="{CA2F687F-139F-4229-BC18-FBDDC0C449E1}"/>
              </a:ext>
            </a:extLst>
          </p:cNvPr>
          <p:cNvSpPr txBox="1"/>
          <p:nvPr/>
        </p:nvSpPr>
        <p:spPr>
          <a:xfrm>
            <a:off x="7476067" y="5071532"/>
            <a:ext cx="999067" cy="261610"/>
          </a:xfrm>
          <a:prstGeom prst="rect">
            <a:avLst/>
          </a:prstGeom>
          <a:noFill/>
        </p:spPr>
        <p:txBody>
          <a:bodyPr wrap="square">
            <a:spAutoFit/>
          </a:bodyPr>
          <a:lstStyle/>
          <a:p>
            <a:r>
              <a:rPr lang="fr-FR" sz="1050" b="0" i="0" dirty="0">
                <a:effectLst/>
              </a:rPr>
              <a:t>Image : </a:t>
            </a:r>
            <a:r>
              <a:rPr lang="fr-FR" sz="1050" b="0" i="0" dirty="0" err="1">
                <a:effectLst/>
              </a:rPr>
              <a:t>canva</a:t>
            </a:r>
            <a:endParaRPr lang="fr-FR" sz="1050" dirty="0"/>
          </a:p>
        </p:txBody>
      </p:sp>
    </p:spTree>
    <p:extLst>
      <p:ext uri="{BB962C8B-B14F-4D97-AF65-F5344CB8AC3E}">
        <p14:creationId xmlns:p14="http://schemas.microsoft.com/office/powerpoint/2010/main" val="1298297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a:t>
            </a:r>
            <a:r>
              <a:rPr lang="fr-FR"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asynchrone</a:t>
            </a:r>
            <a:r>
              <a:rPr lang="fr-FR" b="1" i="0" dirty="0">
                <a:effectLst/>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u contenu 2">
            <a:extLst>
              <a:ext uri="{FF2B5EF4-FFF2-40B4-BE49-F238E27FC236}">
                <a16:creationId xmlns:a16="http://schemas.microsoft.com/office/drawing/2014/main" id="{32969734-351D-FDE0-5624-1CF52A3D602D}"/>
              </a:ext>
            </a:extLst>
          </p:cNvPr>
          <p:cNvSpPr txBox="1">
            <a:spLocks/>
          </p:cNvSpPr>
          <p:nvPr/>
        </p:nvSpPr>
        <p:spPr>
          <a:xfrm>
            <a:off x="5677147" y="1808692"/>
            <a:ext cx="534744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b="1" i="0" dirty="0">
                <a:effectLst/>
              </a:rPr>
              <a:t>Intervention différée</a:t>
            </a:r>
            <a:r>
              <a:rPr lang="fr-FR" sz="1800" i="0" dirty="0">
                <a:effectLst/>
              </a:rPr>
              <a:t> de l’enseignant : le formateur fournit des retours et répond aux questions de manière asynchrone, via des messages écrits ou enregistrés</a:t>
            </a:r>
          </a:p>
          <a:p>
            <a:endParaRPr lang="fr-FR" sz="1800" b="1" i="0" dirty="0">
              <a:effectLst/>
            </a:endParaRPr>
          </a:p>
          <a:p>
            <a:r>
              <a:rPr lang="fr-FR" sz="1800" b="1" i="0" dirty="0">
                <a:effectLst/>
              </a:rPr>
              <a:t>Autonomie des apprenants </a:t>
            </a:r>
            <a:r>
              <a:rPr lang="fr-FR" sz="1800" b="0" i="0" dirty="0">
                <a:effectLst/>
              </a:rPr>
              <a:t>: les étudiants organisent eux-mêmes leur travail et gèrent leur apprentissage de manière indépendante</a:t>
            </a:r>
          </a:p>
          <a:p>
            <a:endParaRPr lang="fr-FR" sz="1800" dirty="0"/>
          </a:p>
          <a:p>
            <a:r>
              <a:rPr lang="fr-FR" sz="1800" b="1" i="0" dirty="0">
                <a:effectLst/>
              </a:rPr>
              <a:t>Réflexion approfondie </a:t>
            </a:r>
            <a:r>
              <a:rPr lang="fr-FR" sz="1800" b="0" i="0" dirty="0">
                <a:effectLst/>
              </a:rPr>
              <a:t>: l’apprentissage asynchrone permet de prendre le temps d’assimiler les concepts avant d’interagir ou de répondre aux évaluations</a:t>
            </a:r>
            <a:endParaRPr lang="fr-FR" sz="1800" dirty="0"/>
          </a:p>
        </p:txBody>
      </p:sp>
      <p:pic>
        <p:nvPicPr>
          <p:cNvPr id="8" name="Image 7">
            <a:extLst>
              <a:ext uri="{FF2B5EF4-FFF2-40B4-BE49-F238E27FC236}">
                <a16:creationId xmlns:a16="http://schemas.microsoft.com/office/drawing/2014/main" id="{C4EDDA19-908C-452C-AAEB-4BE54CEAEF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6108" y="1600199"/>
            <a:ext cx="4238097" cy="4238097"/>
          </a:xfrm>
          <a:prstGeom prst="rect">
            <a:avLst/>
          </a:prstGeom>
        </p:spPr>
      </p:pic>
      <p:sp>
        <p:nvSpPr>
          <p:cNvPr id="11" name="ZoneTexte 10">
            <a:extLst>
              <a:ext uri="{FF2B5EF4-FFF2-40B4-BE49-F238E27FC236}">
                <a16:creationId xmlns:a16="http://schemas.microsoft.com/office/drawing/2014/main" id="{489AD4EC-B789-4DE6-B73B-0F6A2F3D9D18}"/>
              </a:ext>
            </a:extLst>
          </p:cNvPr>
          <p:cNvSpPr txBox="1"/>
          <p:nvPr/>
        </p:nvSpPr>
        <p:spPr>
          <a:xfrm>
            <a:off x="1151467" y="5460999"/>
            <a:ext cx="1253066" cy="253916"/>
          </a:xfrm>
          <a:prstGeom prst="rect">
            <a:avLst/>
          </a:prstGeom>
          <a:noFill/>
        </p:spPr>
        <p:txBody>
          <a:bodyPr wrap="square">
            <a:spAutoFit/>
          </a:bodyPr>
          <a:lstStyle/>
          <a:p>
            <a:r>
              <a:rPr lang="fr-FR" sz="1050" b="0" i="0" dirty="0">
                <a:effectLst/>
              </a:rPr>
              <a:t>Image : </a:t>
            </a:r>
            <a:r>
              <a:rPr lang="fr-FR" sz="1050" b="0" i="0" dirty="0" err="1">
                <a:effectLst/>
              </a:rPr>
              <a:t>freevector</a:t>
            </a:r>
            <a:endParaRPr lang="fr-FR" sz="1050" dirty="0"/>
          </a:p>
        </p:txBody>
      </p:sp>
    </p:spTree>
    <p:extLst>
      <p:ext uri="{BB962C8B-B14F-4D97-AF65-F5344CB8AC3E}">
        <p14:creationId xmlns:p14="http://schemas.microsoft.com/office/powerpoint/2010/main" val="94667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248F06-4C33-497C-54BC-B9A8D85FFCD4}"/>
              </a:ext>
            </a:extLst>
          </p:cNvPr>
          <p:cNvSpPr>
            <a:spLocks noGrp="1"/>
          </p:cNvSpPr>
          <p:nvPr>
            <p:ph type="title"/>
          </p:nvPr>
        </p:nvSpPr>
        <p:spPr>
          <a:xfrm>
            <a:off x="838200" y="2238748"/>
            <a:ext cx="10515600" cy="1325563"/>
          </a:xfrm>
        </p:spPr>
        <p:txBody>
          <a:bodyPr>
            <a:noAutofit/>
          </a:bodyPr>
          <a:lstStyle/>
          <a:p>
            <a:pPr algn="ctr"/>
            <a:r>
              <a:rPr lang="fr-FR" sz="6000" b="1" i="0" dirty="0">
                <a:effectLst/>
              </a:rPr>
              <a:t>Quels sont les</a:t>
            </a:r>
            <a:br>
              <a:rPr lang="fr-FR" sz="6000" b="1" i="0" dirty="0">
                <a:effectLst/>
              </a:rPr>
            </a:br>
            <a:r>
              <a:rPr lang="fr-FR" sz="6000" b="1" i="0" dirty="0">
                <a:effectLst/>
              </a:rPr>
              <a:t> avantages et les inconvénients de </a:t>
            </a:r>
            <a:r>
              <a:rPr lang="fr-FR" sz="6000" b="1" dirty="0"/>
              <a:t>l</a:t>
            </a:r>
            <a:r>
              <a:rPr lang="fr-FR" sz="6000" b="1" i="0" dirty="0">
                <a:effectLst/>
                <a:latin typeface="Calibri" panose="020F0502020204030204" pitchFamily="34" charset="0"/>
                <a:ea typeface="Calibri" panose="020F0502020204030204" pitchFamily="34" charset="0"/>
                <a:cs typeface="Calibri" panose="020F0502020204030204" pitchFamily="34" charset="0"/>
              </a:rPr>
              <a:t>’apprentissage en mode </a:t>
            </a:r>
            <a:r>
              <a:rPr lang="fr-FR" sz="6000"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asynchrone</a:t>
            </a:r>
            <a:r>
              <a:rPr lang="fr-FR" sz="6000" b="1" i="0" dirty="0">
                <a:effectLst/>
                <a:latin typeface="Calibri" panose="020F0502020204030204" pitchFamily="34" charset="0"/>
                <a:ea typeface="Calibri" panose="020F0502020204030204" pitchFamily="34" charset="0"/>
                <a:cs typeface="Calibri" panose="020F0502020204030204" pitchFamily="34" charset="0"/>
              </a:rPr>
              <a:t> </a:t>
            </a:r>
            <a:r>
              <a:rPr lang="fr-FR" sz="6000" b="1" i="0" dirty="0">
                <a:effectLst/>
              </a:rPr>
              <a:t> ?</a:t>
            </a:r>
            <a:endParaRPr lang="fr-FR" sz="6000" dirty="0"/>
          </a:p>
        </p:txBody>
      </p:sp>
    </p:spTree>
    <p:extLst>
      <p:ext uri="{BB962C8B-B14F-4D97-AF65-F5344CB8AC3E}">
        <p14:creationId xmlns:p14="http://schemas.microsoft.com/office/powerpoint/2010/main" val="3268722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synchrone </a:t>
            </a:r>
            <a:r>
              <a:rPr lang="fr-FR" b="1" i="0"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Avantages</a:t>
            </a:r>
            <a:r>
              <a:rPr lang="fr-FR" b="1" i="0" dirty="0">
                <a:effectLst/>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94805CDF-F918-CCAA-AFE2-F14041C9E826}"/>
              </a:ext>
            </a:extLst>
          </p:cNvPr>
          <p:cNvSpPr>
            <a:spLocks noGrp="1"/>
          </p:cNvSpPr>
          <p:nvPr>
            <p:ph idx="1"/>
          </p:nvPr>
        </p:nvSpPr>
        <p:spPr>
          <a:xfrm>
            <a:off x="838200" y="1825625"/>
            <a:ext cx="9444318" cy="4351338"/>
          </a:xfrm>
        </p:spPr>
        <p:txBody>
          <a:bodyPr>
            <a:normAutofit/>
          </a:bodyPr>
          <a:lstStyle/>
          <a:p>
            <a:pPr>
              <a:buFont typeface="Arial" panose="020B0604020202020204" pitchFamily="34" charset="0"/>
              <a:buChar char="•"/>
            </a:pPr>
            <a:r>
              <a:rPr lang="fr-FR" sz="1800" b="1" i="0" dirty="0">
                <a:effectLst/>
              </a:rPr>
              <a:t>Flexibilité </a:t>
            </a:r>
            <a:r>
              <a:rPr lang="fr-FR" sz="1800" b="0" i="0" dirty="0">
                <a:effectLst/>
              </a:rPr>
              <a:t>: les apprenants étudient à leur propre rythme, sans contrainte de temps ou d’horaire fixe</a:t>
            </a:r>
            <a:endParaRPr lang="fr-FR" sz="1800" dirty="0"/>
          </a:p>
          <a:p>
            <a:pPr>
              <a:buFont typeface="Arial" panose="020B0604020202020204" pitchFamily="34" charset="0"/>
              <a:buChar char="•"/>
            </a:pPr>
            <a:r>
              <a:rPr lang="fr-FR" sz="1800" b="1" i="0" dirty="0">
                <a:effectLst/>
              </a:rPr>
              <a:t>Accessibilité </a:t>
            </a:r>
            <a:r>
              <a:rPr lang="fr-FR" sz="1800" b="0" i="0" dirty="0">
                <a:effectLst/>
              </a:rPr>
              <a:t>: les ressources pédagogiques sont disponibles à tout moment, ce qui permet d’apprendre selon ses disponibilités</a:t>
            </a:r>
            <a:endParaRPr lang="fr-FR" sz="1800" dirty="0"/>
          </a:p>
          <a:p>
            <a:pPr>
              <a:buFont typeface="Arial" panose="020B0604020202020204" pitchFamily="34" charset="0"/>
              <a:buChar char="•"/>
            </a:pPr>
            <a:r>
              <a:rPr lang="fr-FR" sz="1800" b="1" i="0" dirty="0">
                <a:effectLst/>
              </a:rPr>
              <a:t>Autonomie </a:t>
            </a:r>
            <a:r>
              <a:rPr lang="fr-FR" sz="1800" b="0" i="0" dirty="0">
                <a:effectLst/>
              </a:rPr>
              <a:t>: encourage le développement de compétences en auto-organisation et en gestion du temps</a:t>
            </a:r>
            <a:endParaRPr lang="fr-FR" sz="1800" dirty="0"/>
          </a:p>
          <a:p>
            <a:pPr>
              <a:buFont typeface="Arial" panose="020B0604020202020204" pitchFamily="34" charset="0"/>
              <a:buChar char="•"/>
            </a:pPr>
            <a:r>
              <a:rPr lang="fr-FR" sz="1800" b="1" i="0" dirty="0">
                <a:effectLst/>
              </a:rPr>
              <a:t>Réflexion approfondie </a:t>
            </a:r>
            <a:r>
              <a:rPr lang="fr-FR" sz="1800" b="0" i="0" dirty="0">
                <a:effectLst/>
              </a:rPr>
              <a:t>: permet aux apprenants de prendre le temps d’assimiler les concepts avant d’interagir ou de répondre aux évaluations</a:t>
            </a:r>
            <a:endParaRPr lang="fr-FR" sz="1800" dirty="0"/>
          </a:p>
          <a:p>
            <a:pPr>
              <a:buFont typeface="Arial" panose="020B0604020202020204" pitchFamily="34" charset="0"/>
              <a:buChar char="•"/>
            </a:pPr>
            <a:r>
              <a:rPr lang="fr-FR" sz="1800" b="1" i="0" dirty="0">
                <a:effectLst/>
              </a:rPr>
              <a:t>Adaptabilité aux profils variés</a:t>
            </a:r>
            <a:r>
              <a:rPr lang="fr-FR" sz="1800" b="0" i="0" dirty="0">
                <a:effectLst/>
              </a:rPr>
              <a:t> : convient aux personnes ayant des contraintes personnelles ou professionnelles</a:t>
            </a:r>
            <a:endParaRPr lang="fr-FR" sz="1800" dirty="0"/>
          </a:p>
          <a:p>
            <a:pPr>
              <a:buFont typeface="Arial" panose="020B0604020202020204" pitchFamily="34" charset="0"/>
              <a:buChar char="•"/>
            </a:pPr>
            <a:r>
              <a:rPr lang="fr-FR" sz="1800" b="1" i="0" dirty="0">
                <a:effectLst/>
              </a:rPr>
              <a:t>Possibilité de réutilisation des ressources</a:t>
            </a:r>
            <a:r>
              <a:rPr lang="fr-FR" sz="1800" b="0" i="0" dirty="0">
                <a:effectLst/>
              </a:rPr>
              <a:t> : les contenus restent accessibles pour une consultation ultérieure, favorisant la révision et la mémorisation</a:t>
            </a:r>
            <a:endParaRPr lang="fr-FR" sz="1800" dirty="0"/>
          </a:p>
          <a:p>
            <a:pPr>
              <a:buFont typeface="Arial" panose="020B0604020202020204" pitchFamily="34" charset="0"/>
              <a:buChar char="•"/>
            </a:pPr>
            <a:r>
              <a:rPr lang="fr-FR" sz="1800" b="1" i="0" dirty="0">
                <a:effectLst/>
              </a:rPr>
              <a:t>Réduction des contraintes techniques</a:t>
            </a:r>
            <a:r>
              <a:rPr lang="fr-FR" sz="1800" b="0" i="0" dirty="0">
                <a:effectLst/>
              </a:rPr>
              <a:t> : moins de dépendance aux problèmes de connexion en temps réel, contrairement aux cours synchrones</a:t>
            </a:r>
            <a:endParaRPr lang="fr-FR" sz="1800" dirty="0"/>
          </a:p>
        </p:txBody>
      </p:sp>
    </p:spTree>
    <p:extLst>
      <p:ext uri="{BB962C8B-B14F-4D97-AF65-F5344CB8AC3E}">
        <p14:creationId xmlns:p14="http://schemas.microsoft.com/office/powerpoint/2010/main" val="1583978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synchrone </a:t>
            </a:r>
            <a:r>
              <a:rPr lang="fr-FR"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Inconvénients</a:t>
            </a:r>
            <a:r>
              <a:rPr lang="fr-FR" b="1" i="0" dirty="0">
                <a:effectLst/>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94805CDF-F918-CCAA-AFE2-F14041C9E826}"/>
              </a:ext>
            </a:extLst>
          </p:cNvPr>
          <p:cNvSpPr>
            <a:spLocks noGrp="1"/>
          </p:cNvSpPr>
          <p:nvPr>
            <p:ph idx="1"/>
          </p:nvPr>
        </p:nvSpPr>
        <p:spPr>
          <a:xfrm>
            <a:off x="838200" y="1825625"/>
            <a:ext cx="9444318" cy="4351338"/>
          </a:xfrm>
        </p:spPr>
        <p:txBody>
          <a:bodyPr>
            <a:normAutofit/>
          </a:bodyPr>
          <a:lstStyle/>
          <a:p>
            <a:pPr>
              <a:buFont typeface="Arial" panose="020B0604020202020204" pitchFamily="34" charset="0"/>
              <a:buChar char="•"/>
            </a:pPr>
            <a:r>
              <a:rPr lang="fr-FR" sz="1800" b="1" i="0" dirty="0">
                <a:effectLst/>
              </a:rPr>
              <a:t>Moins d’interaction en temps réel</a:t>
            </a:r>
            <a:r>
              <a:rPr lang="fr-FR" sz="1800" b="0" i="0" dirty="0">
                <a:effectLst/>
              </a:rPr>
              <a:t> : l’absence d’échanges immédiats peut limiter l’engagement et la motivation des apprenants</a:t>
            </a:r>
            <a:endParaRPr lang="fr-FR" sz="1800" dirty="0"/>
          </a:p>
          <a:p>
            <a:pPr>
              <a:buFont typeface="Arial" panose="020B0604020202020204" pitchFamily="34" charset="0"/>
              <a:buChar char="•"/>
            </a:pPr>
            <a:r>
              <a:rPr lang="fr-FR" sz="1800" b="1" i="0" dirty="0">
                <a:effectLst/>
              </a:rPr>
              <a:t>Risque d’isolement</a:t>
            </a:r>
            <a:r>
              <a:rPr lang="fr-FR" sz="1800" b="0" i="0" dirty="0">
                <a:effectLst/>
              </a:rPr>
              <a:t> : sans interactions fréquentes avec l’enseignant et les autres étudiants, certains apprenants peuvent se sentir seuls</a:t>
            </a:r>
            <a:endParaRPr lang="fr-FR" sz="1800" dirty="0"/>
          </a:p>
          <a:p>
            <a:pPr>
              <a:buFont typeface="Arial" panose="020B0604020202020204" pitchFamily="34" charset="0"/>
              <a:buChar char="•"/>
            </a:pPr>
            <a:r>
              <a:rPr lang="fr-FR" sz="1800" b="1" i="0" dirty="0">
                <a:effectLst/>
              </a:rPr>
              <a:t>Besoin d’autodiscipline</a:t>
            </a:r>
            <a:r>
              <a:rPr lang="fr-FR" sz="1800" b="0" i="0" dirty="0">
                <a:effectLst/>
              </a:rPr>
              <a:t> : exige une bonne organisation et une motivation personnelle pour avancer sans encadrement direct</a:t>
            </a:r>
            <a:endParaRPr lang="fr-FR" sz="1800" dirty="0"/>
          </a:p>
          <a:p>
            <a:pPr>
              <a:buFont typeface="Arial" panose="020B0604020202020204" pitchFamily="34" charset="0"/>
              <a:buChar char="•"/>
            </a:pPr>
            <a:r>
              <a:rPr lang="fr-FR" sz="1800" b="1" i="0" dirty="0">
                <a:effectLst/>
              </a:rPr>
              <a:t>Retards dans les réponses </a:t>
            </a:r>
            <a:r>
              <a:rPr lang="fr-FR" sz="1800" b="0" i="0" dirty="0">
                <a:effectLst/>
              </a:rPr>
              <a:t>: l’enseignant ne pouvant pas répondre immédiatement, les apprenants doivent parfois attendre pour obtenir des clarifications</a:t>
            </a:r>
            <a:endParaRPr lang="fr-FR" sz="1800" dirty="0"/>
          </a:p>
          <a:p>
            <a:pPr>
              <a:buFont typeface="Arial" panose="020B0604020202020204" pitchFamily="34" charset="0"/>
              <a:buChar char="•"/>
            </a:pPr>
            <a:r>
              <a:rPr lang="fr-FR" sz="1800" b="1" i="0" dirty="0">
                <a:effectLst/>
              </a:rPr>
              <a:t>Difficulté à maintenir l’engagement</a:t>
            </a:r>
            <a:r>
              <a:rPr lang="fr-FR" sz="1800" b="0" i="0" dirty="0">
                <a:effectLst/>
              </a:rPr>
              <a:t> : sans rendez-vous fixes, certains apprenants peuvent procrastiner ou abandonner plus facilement</a:t>
            </a:r>
            <a:endParaRPr lang="fr-FR" sz="1800" dirty="0"/>
          </a:p>
          <a:p>
            <a:pPr>
              <a:buFont typeface="Arial" panose="020B0604020202020204" pitchFamily="34" charset="0"/>
              <a:buChar char="•"/>
            </a:pPr>
            <a:r>
              <a:rPr lang="fr-FR" sz="1800" b="1" i="0" dirty="0">
                <a:effectLst/>
              </a:rPr>
              <a:t>Moins d’adaptabilité en temps réel</a:t>
            </a:r>
            <a:r>
              <a:rPr lang="fr-FR" sz="1800" b="0" i="0" dirty="0">
                <a:effectLst/>
              </a:rPr>
              <a:t> : l’enseignant ne peut pas ajuster son cours en fonction des réactions immédiates des étudiants</a:t>
            </a:r>
            <a:endParaRPr lang="fr-FR" sz="1800" dirty="0"/>
          </a:p>
          <a:p>
            <a:pPr>
              <a:buFont typeface="Arial" panose="020B0604020202020204" pitchFamily="34" charset="0"/>
              <a:buChar char="•"/>
            </a:pPr>
            <a:r>
              <a:rPr lang="fr-FR" sz="1800" b="1" i="0" dirty="0">
                <a:effectLst/>
              </a:rPr>
              <a:t>Moins adapté aux activités pratiques en groupe</a:t>
            </a:r>
            <a:r>
              <a:rPr lang="fr-FR" sz="1800" b="0" i="0" dirty="0">
                <a:effectLst/>
              </a:rPr>
              <a:t> : certaines tâches nécessitant une collaboration en temps réel peuvent être plus difficiles à organiser</a:t>
            </a:r>
            <a:endParaRPr lang="fr-FR" sz="1800" dirty="0"/>
          </a:p>
        </p:txBody>
      </p:sp>
    </p:spTree>
    <p:extLst>
      <p:ext uri="{BB962C8B-B14F-4D97-AF65-F5344CB8AC3E}">
        <p14:creationId xmlns:p14="http://schemas.microsoft.com/office/powerpoint/2010/main" val="2565188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4EFA75-6D54-4697-A602-A04AA5BDB1BC}"/>
              </a:ext>
            </a:extLst>
          </p:cNvPr>
          <p:cNvSpPr>
            <a:spLocks noGrp="1"/>
          </p:cNvSpPr>
          <p:nvPr>
            <p:ph type="title"/>
          </p:nvPr>
        </p:nvSpPr>
        <p:spPr/>
        <p:txBody>
          <a:bodyPr/>
          <a:lstStyle/>
          <a:p>
            <a:r>
              <a:rPr lang="fr-FR" dirty="0"/>
              <a:t>Camila Monge</a:t>
            </a:r>
          </a:p>
        </p:txBody>
      </p:sp>
      <p:sp>
        <p:nvSpPr>
          <p:cNvPr id="3" name="Espace réservé du contenu 2">
            <a:extLst>
              <a:ext uri="{FF2B5EF4-FFF2-40B4-BE49-F238E27FC236}">
                <a16:creationId xmlns:a16="http://schemas.microsoft.com/office/drawing/2014/main" id="{42ADF407-8D25-4D6C-9AB6-B8676F7B4089}"/>
              </a:ext>
            </a:extLst>
          </p:cNvPr>
          <p:cNvSpPr>
            <a:spLocks noGrp="1"/>
          </p:cNvSpPr>
          <p:nvPr>
            <p:ph idx="1"/>
          </p:nvPr>
        </p:nvSpPr>
        <p:spPr/>
        <p:txBody>
          <a:bodyPr/>
          <a:lstStyle/>
          <a:p>
            <a:r>
              <a:rPr lang="fr-FR" dirty="0"/>
              <a:t>camongepizarro@unistra.fr</a:t>
            </a:r>
          </a:p>
          <a:p>
            <a:r>
              <a:rPr lang="fr-FR" dirty="0"/>
              <a:t>Ingénieure pédagogique de L’Université Numérique</a:t>
            </a:r>
          </a:p>
          <a:p>
            <a:endParaRPr lang="fr-FR" dirty="0"/>
          </a:p>
          <a:p>
            <a:endParaRPr lang="fr-FR" dirty="0"/>
          </a:p>
          <a:p>
            <a:endParaRPr lang="fr-FR" dirty="0"/>
          </a:p>
          <a:p>
            <a:r>
              <a:rPr lang="fr-FR" dirty="0"/>
              <a:t>Formatrice à l’Université de Strasbourg sur l’ingénierie de formation à distance</a:t>
            </a:r>
          </a:p>
          <a:p>
            <a:endParaRPr lang="fr-FR" dirty="0"/>
          </a:p>
        </p:txBody>
      </p:sp>
      <p:pic>
        <p:nvPicPr>
          <p:cNvPr id="5" name="Image 4">
            <a:hlinkClick r:id="rId2"/>
            <a:extLst>
              <a:ext uri="{FF2B5EF4-FFF2-40B4-BE49-F238E27FC236}">
                <a16:creationId xmlns:a16="http://schemas.microsoft.com/office/drawing/2014/main" id="{CF52F134-C158-4D34-99BA-4333B04286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762" y="2982246"/>
            <a:ext cx="2857143" cy="1019048"/>
          </a:xfrm>
          <a:prstGeom prst="rect">
            <a:avLst/>
          </a:prstGeom>
        </p:spPr>
      </p:pic>
    </p:spTree>
    <p:extLst>
      <p:ext uri="{BB962C8B-B14F-4D97-AF65-F5344CB8AC3E}">
        <p14:creationId xmlns:p14="http://schemas.microsoft.com/office/powerpoint/2010/main" val="437150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a:t>
            </a:r>
            <a:r>
              <a:rPr lang="fr-FR" b="1" i="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hybride</a:t>
            </a:r>
            <a:r>
              <a:rPr lang="fr-FR" b="1" i="0" dirty="0">
                <a:effectLst/>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94805CDF-F918-CCAA-AFE2-F14041C9E826}"/>
              </a:ext>
            </a:extLst>
          </p:cNvPr>
          <p:cNvSpPr>
            <a:spLocks noGrp="1"/>
          </p:cNvSpPr>
          <p:nvPr>
            <p:ph idx="1"/>
          </p:nvPr>
        </p:nvSpPr>
        <p:spPr>
          <a:xfrm>
            <a:off x="939800" y="1825625"/>
            <a:ext cx="6446712" cy="4888442"/>
          </a:xfrm>
        </p:spPr>
        <p:txBody>
          <a:bodyPr>
            <a:normAutofit/>
          </a:bodyPr>
          <a:lstStyle/>
          <a:p>
            <a:pPr>
              <a:lnSpc>
                <a:spcPct val="100000"/>
              </a:lnSpc>
            </a:pPr>
            <a:r>
              <a:rPr lang="fr-FR" sz="1800" b="1" i="0" dirty="0">
                <a:solidFill>
                  <a:srgbClr val="0070C0"/>
                </a:solidFill>
                <a:effectLst/>
              </a:rPr>
              <a:t>Flexibilité temporelle et spatiale </a:t>
            </a:r>
            <a:r>
              <a:rPr lang="fr-FR" sz="1800" b="0" i="0" dirty="0">
                <a:effectLst/>
              </a:rPr>
              <a:t>:  les étudiants apprennent en partie en classe et en partie ailleurs (chez eux, en bibliothèque, etc.) et ils peuvent avancer à leur rythme sur certaines activités</a:t>
            </a:r>
          </a:p>
          <a:p>
            <a:pPr>
              <a:lnSpc>
                <a:spcPct val="100000"/>
              </a:lnSpc>
            </a:pPr>
            <a:r>
              <a:rPr lang="fr-FR" sz="1800" b="1" i="0" dirty="0">
                <a:solidFill>
                  <a:srgbClr val="0070C0"/>
                </a:solidFill>
                <a:effectLst/>
              </a:rPr>
              <a:t>Complémentarité des activités </a:t>
            </a:r>
            <a:r>
              <a:rPr lang="fr-FR" sz="1800" b="0" i="0" dirty="0">
                <a:effectLst/>
              </a:rPr>
              <a:t>: le présentiel est réservé aux interactions riches : débats, travaux de groupe, résolution de problèmes complexes. Le distanciel est utilisé pour l'acquisition de connaissances de base, la lecture, les exercices d'application</a:t>
            </a:r>
            <a:endParaRPr lang="fr-FR" sz="1800" dirty="0"/>
          </a:p>
          <a:p>
            <a:pPr>
              <a:lnSpc>
                <a:spcPct val="100000"/>
              </a:lnSpc>
            </a:pPr>
            <a:r>
              <a:rPr lang="fr-FR" sz="1800" b="1" i="0" dirty="0">
                <a:solidFill>
                  <a:srgbClr val="0070C0"/>
                </a:solidFill>
                <a:effectLst/>
              </a:rPr>
              <a:t>Intégration des technologies </a:t>
            </a:r>
            <a:r>
              <a:rPr lang="fr-FR" sz="1800" b="0" i="0" dirty="0">
                <a:effectLst/>
              </a:rPr>
              <a:t>: utilisation de plateformes d'apprentissage (Moodle, Google Classroom, etc.) et de ressources numériques : vidéos, quiz interactifs, forums, documents partagés</a:t>
            </a:r>
          </a:p>
          <a:p>
            <a:pPr>
              <a:lnSpc>
                <a:spcPct val="100000"/>
              </a:lnSpc>
            </a:pPr>
            <a:r>
              <a:rPr lang="fr-FR" sz="1800" b="1" dirty="0">
                <a:solidFill>
                  <a:srgbClr val="0070C0"/>
                </a:solidFill>
              </a:rPr>
              <a:t>Rôle transformé de l'enseignant </a:t>
            </a:r>
            <a:r>
              <a:rPr lang="fr-FR" sz="1800" dirty="0"/>
              <a:t>: il devient un concepteur de parcours d'apprentissage. Il agit comme facilitateur et tuteur plutôt que comme simple transmetteur de savoir</a:t>
            </a:r>
          </a:p>
        </p:txBody>
      </p:sp>
      <p:pic>
        <p:nvPicPr>
          <p:cNvPr id="5" name="Espace réservé du contenu 6">
            <a:extLst>
              <a:ext uri="{FF2B5EF4-FFF2-40B4-BE49-F238E27FC236}">
                <a16:creationId xmlns:a16="http://schemas.microsoft.com/office/drawing/2014/main" id="{E6E73EC6-37C6-4A17-B780-89518BCFACEB}"/>
              </a:ext>
            </a:extLst>
          </p:cNvPr>
          <p:cNvPicPr>
            <a:picLocks noChangeAspect="1"/>
          </p:cNvPicPr>
          <p:nvPr/>
        </p:nvPicPr>
        <p:blipFill>
          <a:blip r:embed="rId2"/>
          <a:stretch>
            <a:fillRect/>
          </a:stretch>
        </p:blipFill>
        <p:spPr>
          <a:xfrm>
            <a:off x="7386513" y="2563750"/>
            <a:ext cx="4395508" cy="1982850"/>
          </a:xfrm>
          <a:prstGeom prst="rect">
            <a:avLst/>
          </a:prstGeom>
        </p:spPr>
      </p:pic>
    </p:spTree>
    <p:extLst>
      <p:ext uri="{BB962C8B-B14F-4D97-AF65-F5344CB8AC3E}">
        <p14:creationId xmlns:p14="http://schemas.microsoft.com/office/powerpoint/2010/main" val="4126841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79E7B-D943-DEF1-E4DE-638A094FB8A6}"/>
              </a:ext>
            </a:extLst>
          </p:cNvPr>
          <p:cNvSpPr>
            <a:spLocks noGrp="1"/>
          </p:cNvSpPr>
          <p:nvPr>
            <p:ph type="title"/>
          </p:nvPr>
        </p:nvSpPr>
        <p:spPr/>
        <p:txBody>
          <a:bodyPr/>
          <a:lstStyle/>
          <a:p>
            <a:pPr marL="0" indent="0">
              <a:buNone/>
            </a:pPr>
            <a:r>
              <a:rPr lang="fr-FR" sz="4400" b="1" i="0" dirty="0">
                <a:effectLst/>
              </a:rPr>
              <a:t>Bonnes pratiques pour concevoir un cours hybride</a:t>
            </a:r>
          </a:p>
        </p:txBody>
      </p:sp>
      <p:sp>
        <p:nvSpPr>
          <p:cNvPr id="3" name="Espace réservé du contenu 2">
            <a:extLst>
              <a:ext uri="{FF2B5EF4-FFF2-40B4-BE49-F238E27FC236}">
                <a16:creationId xmlns:a16="http://schemas.microsoft.com/office/drawing/2014/main" id="{94805CDF-F918-CCAA-AFE2-F14041C9E826}"/>
              </a:ext>
            </a:extLst>
          </p:cNvPr>
          <p:cNvSpPr>
            <a:spLocks noGrp="1"/>
          </p:cNvSpPr>
          <p:nvPr>
            <p:ph idx="1"/>
          </p:nvPr>
        </p:nvSpPr>
        <p:spPr>
          <a:xfrm>
            <a:off x="948265" y="1910821"/>
            <a:ext cx="6231468" cy="4582053"/>
          </a:xfrm>
        </p:spPr>
        <p:txBody>
          <a:bodyPr>
            <a:normAutofit/>
          </a:bodyPr>
          <a:lstStyle/>
          <a:p>
            <a:r>
              <a:rPr lang="fr-FR" sz="1800" i="0" dirty="0">
                <a:effectLst/>
              </a:rPr>
              <a:t>Commencer par les </a:t>
            </a:r>
            <a:r>
              <a:rPr lang="fr-FR" sz="1800" b="1" i="0" dirty="0">
                <a:solidFill>
                  <a:srgbClr val="0070C0"/>
                </a:solidFill>
                <a:effectLst/>
              </a:rPr>
              <a:t>objectifs</a:t>
            </a:r>
            <a:r>
              <a:rPr lang="fr-FR" sz="1800" i="0" dirty="0">
                <a:effectLst/>
              </a:rPr>
              <a:t> : définir clairement ce que les étudiants doivent savoir et savoir-faire</a:t>
            </a:r>
          </a:p>
          <a:p>
            <a:r>
              <a:rPr lang="fr-FR" sz="1800" i="0" dirty="0">
                <a:effectLst/>
              </a:rPr>
              <a:t>Choisir la bonne </a:t>
            </a:r>
            <a:r>
              <a:rPr lang="fr-FR" sz="1800" b="1" i="0" dirty="0">
                <a:solidFill>
                  <a:srgbClr val="0070C0"/>
                </a:solidFill>
                <a:effectLst/>
              </a:rPr>
              <a:t>modalité</a:t>
            </a:r>
            <a:r>
              <a:rPr lang="fr-FR" sz="1800" i="0" dirty="0">
                <a:effectLst/>
              </a:rPr>
              <a:t> : se demander « Est-ce que cette activité doit absolument être en présentiel ou peut-elle être faite à distance ? »</a:t>
            </a:r>
          </a:p>
          <a:p>
            <a:r>
              <a:rPr lang="fr-FR" sz="1800" i="0" dirty="0">
                <a:effectLst/>
              </a:rPr>
              <a:t>Assurer la </a:t>
            </a:r>
            <a:r>
              <a:rPr lang="fr-FR" sz="1800" b="1" i="0" dirty="0">
                <a:solidFill>
                  <a:srgbClr val="0070C0"/>
                </a:solidFill>
                <a:effectLst/>
              </a:rPr>
              <a:t>cohérence</a:t>
            </a:r>
            <a:r>
              <a:rPr lang="fr-FR" sz="1800" i="0" dirty="0">
                <a:effectLst/>
              </a:rPr>
              <a:t> : les activités en présentiel et à distance doivent être complémentaires et alignées</a:t>
            </a:r>
          </a:p>
          <a:p>
            <a:r>
              <a:rPr lang="fr-FR" sz="1800" b="1" i="0" dirty="0">
                <a:solidFill>
                  <a:srgbClr val="0070C0"/>
                </a:solidFill>
                <a:effectLst/>
              </a:rPr>
              <a:t>Communiquer</a:t>
            </a:r>
            <a:r>
              <a:rPr lang="fr-FR" sz="1800" i="0" dirty="0">
                <a:effectLst/>
              </a:rPr>
              <a:t> clairement : les étudiants doivent savoir exactement ce qu'ils ont à faire, quand et comment</a:t>
            </a:r>
          </a:p>
          <a:p>
            <a:r>
              <a:rPr lang="fr-FR" sz="1800" i="0" dirty="0">
                <a:effectLst/>
              </a:rPr>
              <a:t>Prévoir un </a:t>
            </a:r>
            <a:r>
              <a:rPr lang="fr-FR" sz="1800" b="1" i="0" dirty="0">
                <a:solidFill>
                  <a:srgbClr val="0070C0"/>
                </a:solidFill>
                <a:effectLst/>
              </a:rPr>
              <a:t>accompagnement</a:t>
            </a:r>
            <a:r>
              <a:rPr lang="fr-FR" sz="1800" i="0" dirty="0">
                <a:effectLst/>
              </a:rPr>
              <a:t> : mettre en place un système de tutorat et de feedback régulier</a:t>
            </a:r>
          </a:p>
          <a:p>
            <a:r>
              <a:rPr lang="fr-FR" sz="1800" b="1" i="0" dirty="0">
                <a:solidFill>
                  <a:srgbClr val="0070C0"/>
                </a:solidFill>
                <a:effectLst/>
              </a:rPr>
              <a:t>Tester et ajuster </a:t>
            </a:r>
            <a:r>
              <a:rPr lang="fr-FR" sz="1800" i="0" dirty="0">
                <a:effectLst/>
              </a:rPr>
              <a:t>: recueillir les retours des étudiants et améliorer progressivement le dispositif</a:t>
            </a:r>
            <a:endParaRPr lang="fr-FR" sz="1800" dirty="0"/>
          </a:p>
        </p:txBody>
      </p:sp>
      <p:pic>
        <p:nvPicPr>
          <p:cNvPr id="7" name="Espace réservé du contenu 6">
            <a:extLst>
              <a:ext uri="{FF2B5EF4-FFF2-40B4-BE49-F238E27FC236}">
                <a16:creationId xmlns:a16="http://schemas.microsoft.com/office/drawing/2014/main" id="{DD8DE177-E57E-4A77-955E-EC34A8C67930}"/>
              </a:ext>
            </a:extLst>
          </p:cNvPr>
          <p:cNvPicPr>
            <a:picLocks noChangeAspect="1"/>
          </p:cNvPicPr>
          <p:nvPr/>
        </p:nvPicPr>
        <p:blipFill>
          <a:blip r:embed="rId2"/>
          <a:stretch>
            <a:fillRect/>
          </a:stretch>
        </p:blipFill>
        <p:spPr>
          <a:xfrm>
            <a:off x="7386513" y="2563750"/>
            <a:ext cx="4395508" cy="1982850"/>
          </a:xfrm>
          <a:prstGeom prst="rect">
            <a:avLst/>
          </a:prstGeom>
        </p:spPr>
      </p:pic>
    </p:spTree>
    <p:extLst>
      <p:ext uri="{BB962C8B-B14F-4D97-AF65-F5344CB8AC3E}">
        <p14:creationId xmlns:p14="http://schemas.microsoft.com/office/powerpoint/2010/main" val="1505203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E658ED-BC9F-4E7A-88E6-3DFBCBB57917}"/>
              </a:ext>
            </a:extLst>
          </p:cNvPr>
          <p:cNvSpPr>
            <a:spLocks noGrp="1"/>
          </p:cNvSpPr>
          <p:nvPr>
            <p:ph type="title"/>
          </p:nvPr>
        </p:nvSpPr>
        <p:spPr/>
        <p:txBody>
          <a:bodyPr/>
          <a:lstStyle/>
          <a:p>
            <a:r>
              <a:rPr lang="fr-FR" dirty="0"/>
              <a:t>Synthèse </a:t>
            </a:r>
          </a:p>
        </p:txBody>
      </p:sp>
      <p:graphicFrame>
        <p:nvGraphicFramePr>
          <p:cNvPr id="8" name="Espace réservé du contenu 7">
            <a:extLst>
              <a:ext uri="{FF2B5EF4-FFF2-40B4-BE49-F238E27FC236}">
                <a16:creationId xmlns:a16="http://schemas.microsoft.com/office/drawing/2014/main" id="{869548B8-CE5C-4ED8-AE10-3C2A81F68219}"/>
              </a:ext>
            </a:extLst>
          </p:cNvPr>
          <p:cNvGraphicFramePr>
            <a:graphicFrameLocks noGrp="1"/>
          </p:cNvGraphicFramePr>
          <p:nvPr>
            <p:ph idx="1"/>
            <p:extLst>
              <p:ext uri="{D42A27DB-BD31-4B8C-83A1-F6EECF244321}">
                <p14:modId xmlns:p14="http://schemas.microsoft.com/office/powerpoint/2010/main" val="3251176949"/>
              </p:ext>
            </p:extLst>
          </p:nvPr>
        </p:nvGraphicFramePr>
        <p:xfrm>
          <a:off x="1530349" y="2529831"/>
          <a:ext cx="8830733" cy="4080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Espace réservé du contenu 6">
            <a:extLst>
              <a:ext uri="{FF2B5EF4-FFF2-40B4-BE49-F238E27FC236}">
                <a16:creationId xmlns:a16="http://schemas.microsoft.com/office/drawing/2014/main" id="{911EE507-764F-4D23-84B9-EE104018CDC4}"/>
              </a:ext>
            </a:extLst>
          </p:cNvPr>
          <p:cNvPicPr>
            <a:picLocks noChangeAspect="1"/>
          </p:cNvPicPr>
          <p:nvPr/>
        </p:nvPicPr>
        <p:blipFill rotWithShape="1">
          <a:blip r:embed="rId7"/>
          <a:srcRect l="53675" t="1117" r="177" b="-1117"/>
          <a:stretch/>
        </p:blipFill>
        <p:spPr>
          <a:xfrm>
            <a:off x="5312831" y="1605299"/>
            <a:ext cx="1492912" cy="1459372"/>
          </a:xfrm>
          <a:prstGeom prst="rect">
            <a:avLst/>
          </a:prstGeom>
        </p:spPr>
      </p:pic>
      <p:pic>
        <p:nvPicPr>
          <p:cNvPr id="10" name="Espace réservé du contenu 6">
            <a:extLst>
              <a:ext uri="{FF2B5EF4-FFF2-40B4-BE49-F238E27FC236}">
                <a16:creationId xmlns:a16="http://schemas.microsoft.com/office/drawing/2014/main" id="{BE974593-C7C5-4151-B4D0-B7EA7F089E2B}"/>
              </a:ext>
            </a:extLst>
          </p:cNvPr>
          <p:cNvPicPr>
            <a:picLocks noChangeAspect="1"/>
          </p:cNvPicPr>
          <p:nvPr/>
        </p:nvPicPr>
        <p:blipFill rotWithShape="1">
          <a:blip r:embed="rId7"/>
          <a:srcRect r="52504"/>
          <a:stretch/>
        </p:blipFill>
        <p:spPr>
          <a:xfrm>
            <a:off x="1830918" y="1530535"/>
            <a:ext cx="1708149" cy="1622372"/>
          </a:xfrm>
          <a:prstGeom prst="rect">
            <a:avLst/>
          </a:prstGeom>
        </p:spPr>
      </p:pic>
      <p:pic>
        <p:nvPicPr>
          <p:cNvPr id="11" name="Espace réservé du contenu 6">
            <a:extLst>
              <a:ext uri="{FF2B5EF4-FFF2-40B4-BE49-F238E27FC236}">
                <a16:creationId xmlns:a16="http://schemas.microsoft.com/office/drawing/2014/main" id="{F55C600F-2D19-4EAA-AB34-94FD926BF9F4}"/>
              </a:ext>
            </a:extLst>
          </p:cNvPr>
          <p:cNvPicPr>
            <a:picLocks noChangeAspect="1"/>
          </p:cNvPicPr>
          <p:nvPr/>
        </p:nvPicPr>
        <p:blipFill>
          <a:blip r:embed="rId7"/>
          <a:stretch>
            <a:fillRect/>
          </a:stretch>
        </p:blipFill>
        <p:spPr>
          <a:xfrm>
            <a:off x="7911445" y="1913059"/>
            <a:ext cx="2282422" cy="1029620"/>
          </a:xfrm>
          <a:prstGeom prst="rect">
            <a:avLst/>
          </a:prstGeom>
        </p:spPr>
      </p:pic>
    </p:spTree>
    <p:extLst>
      <p:ext uri="{BB962C8B-B14F-4D97-AF65-F5344CB8AC3E}">
        <p14:creationId xmlns:p14="http://schemas.microsoft.com/office/powerpoint/2010/main" val="1957550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E658ED-BC9F-4E7A-88E6-3DFBCBB57917}"/>
              </a:ext>
            </a:extLst>
          </p:cNvPr>
          <p:cNvSpPr>
            <a:spLocks noGrp="1"/>
          </p:cNvSpPr>
          <p:nvPr>
            <p:ph type="title"/>
          </p:nvPr>
        </p:nvSpPr>
        <p:spPr/>
        <p:txBody>
          <a:bodyPr/>
          <a:lstStyle/>
          <a:p>
            <a:r>
              <a:rPr lang="fr-FR" dirty="0"/>
              <a:t>Synthèse </a:t>
            </a:r>
          </a:p>
        </p:txBody>
      </p:sp>
      <p:graphicFrame>
        <p:nvGraphicFramePr>
          <p:cNvPr id="8" name="Espace réservé du contenu 7">
            <a:extLst>
              <a:ext uri="{FF2B5EF4-FFF2-40B4-BE49-F238E27FC236}">
                <a16:creationId xmlns:a16="http://schemas.microsoft.com/office/drawing/2014/main" id="{869548B8-CE5C-4ED8-AE10-3C2A81F68219}"/>
              </a:ext>
            </a:extLst>
          </p:cNvPr>
          <p:cNvGraphicFramePr>
            <a:graphicFrameLocks noGrp="1"/>
          </p:cNvGraphicFramePr>
          <p:nvPr>
            <p:ph idx="1"/>
          </p:nvPr>
        </p:nvGraphicFramePr>
        <p:xfrm>
          <a:off x="1530349" y="2529831"/>
          <a:ext cx="8830733" cy="4080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Espace réservé du contenu 6">
            <a:extLst>
              <a:ext uri="{FF2B5EF4-FFF2-40B4-BE49-F238E27FC236}">
                <a16:creationId xmlns:a16="http://schemas.microsoft.com/office/drawing/2014/main" id="{911EE507-764F-4D23-84B9-EE104018CDC4}"/>
              </a:ext>
            </a:extLst>
          </p:cNvPr>
          <p:cNvPicPr>
            <a:picLocks noChangeAspect="1"/>
          </p:cNvPicPr>
          <p:nvPr/>
        </p:nvPicPr>
        <p:blipFill rotWithShape="1">
          <a:blip r:embed="rId7"/>
          <a:srcRect l="53675" t="1117" r="177" b="-1117"/>
          <a:stretch/>
        </p:blipFill>
        <p:spPr>
          <a:xfrm>
            <a:off x="5312831" y="1605299"/>
            <a:ext cx="1492912" cy="1459372"/>
          </a:xfrm>
          <a:prstGeom prst="rect">
            <a:avLst/>
          </a:prstGeom>
        </p:spPr>
      </p:pic>
      <p:pic>
        <p:nvPicPr>
          <p:cNvPr id="10" name="Espace réservé du contenu 6">
            <a:extLst>
              <a:ext uri="{FF2B5EF4-FFF2-40B4-BE49-F238E27FC236}">
                <a16:creationId xmlns:a16="http://schemas.microsoft.com/office/drawing/2014/main" id="{BE974593-C7C5-4151-B4D0-B7EA7F089E2B}"/>
              </a:ext>
            </a:extLst>
          </p:cNvPr>
          <p:cNvPicPr>
            <a:picLocks noChangeAspect="1"/>
          </p:cNvPicPr>
          <p:nvPr/>
        </p:nvPicPr>
        <p:blipFill rotWithShape="1">
          <a:blip r:embed="rId7"/>
          <a:srcRect r="52504"/>
          <a:stretch/>
        </p:blipFill>
        <p:spPr>
          <a:xfrm>
            <a:off x="1830918" y="1530535"/>
            <a:ext cx="1708149" cy="1622372"/>
          </a:xfrm>
          <a:prstGeom prst="rect">
            <a:avLst/>
          </a:prstGeom>
        </p:spPr>
      </p:pic>
      <p:pic>
        <p:nvPicPr>
          <p:cNvPr id="11" name="Espace réservé du contenu 6">
            <a:extLst>
              <a:ext uri="{FF2B5EF4-FFF2-40B4-BE49-F238E27FC236}">
                <a16:creationId xmlns:a16="http://schemas.microsoft.com/office/drawing/2014/main" id="{F55C600F-2D19-4EAA-AB34-94FD926BF9F4}"/>
              </a:ext>
            </a:extLst>
          </p:cNvPr>
          <p:cNvPicPr>
            <a:picLocks noChangeAspect="1"/>
          </p:cNvPicPr>
          <p:nvPr/>
        </p:nvPicPr>
        <p:blipFill>
          <a:blip r:embed="rId7"/>
          <a:stretch>
            <a:fillRect/>
          </a:stretch>
        </p:blipFill>
        <p:spPr>
          <a:xfrm>
            <a:off x="7911445" y="1913059"/>
            <a:ext cx="2282422" cy="1029620"/>
          </a:xfrm>
          <a:prstGeom prst="rect">
            <a:avLst/>
          </a:prstGeom>
        </p:spPr>
      </p:pic>
    </p:spTree>
    <p:extLst>
      <p:ext uri="{BB962C8B-B14F-4D97-AF65-F5344CB8AC3E}">
        <p14:creationId xmlns:p14="http://schemas.microsoft.com/office/powerpoint/2010/main" val="1465970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4EFA75-6D54-4697-A602-A04AA5BDB1BC}"/>
              </a:ext>
            </a:extLst>
          </p:cNvPr>
          <p:cNvSpPr>
            <a:spLocks noGrp="1"/>
          </p:cNvSpPr>
          <p:nvPr>
            <p:ph type="title"/>
          </p:nvPr>
        </p:nvSpPr>
        <p:spPr/>
        <p:txBody>
          <a:bodyPr/>
          <a:lstStyle/>
          <a:p>
            <a:r>
              <a:rPr lang="fr-FR" b="1" dirty="0"/>
              <a:t>Prérequis et consignes de la formation</a:t>
            </a:r>
          </a:p>
        </p:txBody>
      </p:sp>
      <p:sp>
        <p:nvSpPr>
          <p:cNvPr id="3" name="Espace réservé du contenu 2">
            <a:extLst>
              <a:ext uri="{FF2B5EF4-FFF2-40B4-BE49-F238E27FC236}">
                <a16:creationId xmlns:a16="http://schemas.microsoft.com/office/drawing/2014/main" id="{42ADF407-8D25-4D6C-9AB6-B8676F7B4089}"/>
              </a:ext>
            </a:extLst>
          </p:cNvPr>
          <p:cNvSpPr>
            <a:spLocks noGrp="1"/>
          </p:cNvSpPr>
          <p:nvPr>
            <p:ph idx="1"/>
          </p:nvPr>
        </p:nvSpPr>
        <p:spPr/>
        <p:txBody>
          <a:bodyPr/>
          <a:lstStyle/>
          <a:p>
            <a:r>
              <a:rPr lang="fr-FR" dirty="0"/>
              <a:t>Un ordinateur</a:t>
            </a:r>
          </a:p>
          <a:p>
            <a:r>
              <a:rPr lang="fr-FR" dirty="0"/>
              <a:t>Une connexion stable</a:t>
            </a:r>
          </a:p>
          <a:p>
            <a:r>
              <a:rPr lang="fr-FR" dirty="0"/>
              <a:t>Un cours de préférence de votre discipline</a:t>
            </a:r>
          </a:p>
          <a:p>
            <a:r>
              <a:rPr lang="fr-FR" dirty="0"/>
              <a:t>Une adresse mail pour créer un compte sur la plateforme Apes-Tchad</a:t>
            </a:r>
          </a:p>
        </p:txBody>
      </p:sp>
    </p:spTree>
    <p:extLst>
      <p:ext uri="{BB962C8B-B14F-4D97-AF65-F5344CB8AC3E}">
        <p14:creationId xmlns:p14="http://schemas.microsoft.com/office/powerpoint/2010/main" val="3227373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17462-EF70-43C2-B076-B4824E891DD7}"/>
              </a:ext>
            </a:extLst>
          </p:cNvPr>
          <p:cNvSpPr>
            <a:spLocks noGrp="1"/>
          </p:cNvSpPr>
          <p:nvPr>
            <p:ph type="title"/>
          </p:nvPr>
        </p:nvSpPr>
        <p:spPr/>
        <p:txBody>
          <a:bodyPr/>
          <a:lstStyle/>
          <a:p>
            <a:r>
              <a:rPr lang="fr-FR" b="1" dirty="0"/>
              <a:t>Compte enseignant plateforme Apes-Tchad</a:t>
            </a:r>
          </a:p>
        </p:txBody>
      </p:sp>
      <p:sp>
        <p:nvSpPr>
          <p:cNvPr id="3" name="Espace réservé du contenu 2">
            <a:extLst>
              <a:ext uri="{FF2B5EF4-FFF2-40B4-BE49-F238E27FC236}">
                <a16:creationId xmlns:a16="http://schemas.microsoft.com/office/drawing/2014/main" id="{CC11A4D4-7F0E-4398-9B31-59EF4A78F475}"/>
              </a:ext>
            </a:extLst>
          </p:cNvPr>
          <p:cNvSpPr>
            <a:spLocks noGrp="1"/>
          </p:cNvSpPr>
          <p:nvPr>
            <p:ph idx="1"/>
          </p:nvPr>
        </p:nvSpPr>
        <p:spPr/>
        <p:txBody>
          <a:bodyPr/>
          <a:lstStyle/>
          <a:p>
            <a:r>
              <a:rPr lang="fr-FR" dirty="0"/>
              <a:t>Compte et mot de passe</a:t>
            </a:r>
          </a:p>
          <a:p>
            <a:r>
              <a:rPr lang="fr-FR" dirty="0"/>
              <a:t>Se connecter</a:t>
            </a:r>
          </a:p>
          <a:p>
            <a:r>
              <a:rPr lang="fr-FR" dirty="0"/>
              <a:t>Identifier : votre profil, le tableau de bord et le cours,</a:t>
            </a:r>
          </a:p>
          <a:p>
            <a:r>
              <a:rPr lang="fr-FR" dirty="0"/>
              <a:t>Remplir les informations de votre profil</a:t>
            </a:r>
          </a:p>
          <a:p>
            <a:r>
              <a:rPr lang="fr-FR" dirty="0"/>
              <a:t>Dans le forum écrire un texte :  nom, discipline, université et ville</a:t>
            </a:r>
          </a:p>
          <a:p>
            <a:r>
              <a:rPr lang="fr-FR" dirty="0"/>
              <a:t>Ou dans le </a:t>
            </a:r>
            <a:r>
              <a:rPr lang="fr-FR" dirty="0" err="1"/>
              <a:t>padlet</a:t>
            </a:r>
            <a:r>
              <a:rPr lang="fr-FR" dirty="0"/>
              <a:t> : </a:t>
            </a:r>
            <a:r>
              <a:rPr lang="fr-FR" dirty="0">
                <a:hlinkClick r:id="rId2"/>
              </a:rPr>
              <a:t>Quelles sont vos attentes par rapport à la formation ?</a:t>
            </a:r>
            <a:r>
              <a:rPr lang="fr-FR" sz="1400" dirty="0"/>
              <a:t>(Qu’est-ce que je souhaite y apprendre ? Pour quoi faire ? Quel intérêt cette formation a-t-elle pour mon organisation ? Quelles sont les compétence que je souhaite développer ? etc...)</a:t>
            </a:r>
          </a:p>
          <a:p>
            <a:endParaRPr lang="fr-FR" dirty="0"/>
          </a:p>
        </p:txBody>
      </p:sp>
    </p:spTree>
    <p:extLst>
      <p:ext uri="{BB962C8B-B14F-4D97-AF65-F5344CB8AC3E}">
        <p14:creationId xmlns:p14="http://schemas.microsoft.com/office/powerpoint/2010/main" val="1648342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9028D7-0515-4AC8-9E7D-D9A08860F8FB}"/>
              </a:ext>
            </a:extLst>
          </p:cNvPr>
          <p:cNvSpPr>
            <a:spLocks noGrp="1"/>
          </p:cNvSpPr>
          <p:nvPr>
            <p:ph type="title"/>
          </p:nvPr>
        </p:nvSpPr>
        <p:spPr/>
        <p:txBody>
          <a:bodyPr/>
          <a:lstStyle/>
          <a:p>
            <a:r>
              <a:rPr lang="fr-FR" b="1" i="0" dirty="0">
                <a:effectLst/>
                <a:latin typeface="Calibri" panose="020F0502020204030204" pitchFamily="34" charset="0"/>
                <a:ea typeface="Calibri" panose="020F0502020204030204" pitchFamily="34" charset="0"/>
                <a:cs typeface="Calibri" panose="020F0502020204030204" pitchFamily="34" charset="0"/>
              </a:rPr>
              <a:t>L’apprentissage en mode synchrone, asynchrone et hybride</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7" name="Espace réservé du contenu 6">
            <a:extLst>
              <a:ext uri="{FF2B5EF4-FFF2-40B4-BE49-F238E27FC236}">
                <a16:creationId xmlns:a16="http://schemas.microsoft.com/office/drawing/2014/main" id="{8250F0BD-24DF-3FFB-D32F-64CE37BF83A6}"/>
              </a:ext>
            </a:extLst>
          </p:cNvPr>
          <p:cNvPicPr>
            <a:picLocks noGrp="1" noChangeAspect="1"/>
          </p:cNvPicPr>
          <p:nvPr>
            <p:ph idx="1"/>
          </p:nvPr>
        </p:nvPicPr>
        <p:blipFill>
          <a:blip r:embed="rId2"/>
          <a:stretch>
            <a:fillRect/>
          </a:stretch>
        </p:blipFill>
        <p:spPr>
          <a:xfrm>
            <a:off x="1055442" y="1853124"/>
            <a:ext cx="10081117" cy="4547675"/>
          </a:xfrm>
        </p:spPr>
      </p:pic>
      <p:sp>
        <p:nvSpPr>
          <p:cNvPr id="4" name="ZoneTexte 3">
            <a:extLst>
              <a:ext uri="{FF2B5EF4-FFF2-40B4-BE49-F238E27FC236}">
                <a16:creationId xmlns:a16="http://schemas.microsoft.com/office/drawing/2014/main" id="{294D1840-1772-4D0D-B50B-F0EA2FC2CCDC}"/>
              </a:ext>
            </a:extLst>
          </p:cNvPr>
          <p:cNvSpPr txBox="1"/>
          <p:nvPr/>
        </p:nvSpPr>
        <p:spPr>
          <a:xfrm>
            <a:off x="10236200" y="5937779"/>
            <a:ext cx="999067" cy="261610"/>
          </a:xfrm>
          <a:prstGeom prst="rect">
            <a:avLst/>
          </a:prstGeom>
          <a:noFill/>
        </p:spPr>
        <p:txBody>
          <a:bodyPr wrap="square">
            <a:spAutoFit/>
          </a:bodyPr>
          <a:lstStyle/>
          <a:p>
            <a:r>
              <a:rPr lang="fr-FR" sz="1050" b="0" i="0" dirty="0">
                <a:effectLst/>
              </a:rPr>
              <a:t>Image : </a:t>
            </a:r>
            <a:r>
              <a:rPr lang="fr-FR" sz="1050" b="0" i="0" dirty="0" err="1">
                <a:effectLst/>
              </a:rPr>
              <a:t>canva</a:t>
            </a:r>
            <a:endParaRPr lang="fr-FR" sz="1050" dirty="0"/>
          </a:p>
        </p:txBody>
      </p:sp>
    </p:spTree>
    <p:extLst>
      <p:ext uri="{BB962C8B-B14F-4D97-AF65-F5344CB8AC3E}">
        <p14:creationId xmlns:p14="http://schemas.microsoft.com/office/powerpoint/2010/main" val="1191884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A332AE-698D-4613-AA98-22AF5B7BE5EA}"/>
              </a:ext>
            </a:extLst>
          </p:cNvPr>
          <p:cNvSpPr>
            <a:spLocks noGrp="1"/>
          </p:cNvSpPr>
          <p:nvPr>
            <p:ph type="title"/>
          </p:nvPr>
        </p:nvSpPr>
        <p:spPr/>
        <p:txBody>
          <a:bodyPr/>
          <a:lstStyle/>
          <a:p>
            <a:r>
              <a:rPr lang="fr-FR" dirty="0"/>
              <a:t>Activité</a:t>
            </a:r>
          </a:p>
        </p:txBody>
      </p:sp>
      <p:sp>
        <p:nvSpPr>
          <p:cNvPr id="3" name="Espace réservé du contenu 2">
            <a:extLst>
              <a:ext uri="{FF2B5EF4-FFF2-40B4-BE49-F238E27FC236}">
                <a16:creationId xmlns:a16="http://schemas.microsoft.com/office/drawing/2014/main" id="{AF2577D6-E2A0-4DEB-9022-72873BD76F3C}"/>
              </a:ext>
            </a:extLst>
          </p:cNvPr>
          <p:cNvSpPr>
            <a:spLocks noGrp="1"/>
          </p:cNvSpPr>
          <p:nvPr>
            <p:ph idx="1"/>
          </p:nvPr>
        </p:nvSpPr>
        <p:spPr>
          <a:xfrm>
            <a:off x="728134" y="1690688"/>
            <a:ext cx="5367866" cy="4884208"/>
          </a:xfrm>
        </p:spPr>
        <p:txBody>
          <a:bodyPr>
            <a:normAutofit lnSpcReduction="10000"/>
          </a:bodyPr>
          <a:lstStyle/>
          <a:p>
            <a:pPr marL="0" indent="0">
              <a:lnSpc>
                <a:spcPct val="107000"/>
              </a:lnSpc>
              <a:spcBef>
                <a:spcPts val="300"/>
              </a:spcBef>
              <a:spcAft>
                <a:spcPts val="300"/>
              </a:spcAft>
              <a:buNone/>
            </a:pP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Un enseignant de l’Université de Moundou prépare son cours sous forme de :</a:t>
            </a:r>
          </a:p>
          <a:p>
            <a:pPr>
              <a:lnSpc>
                <a:spcPct val="107000"/>
              </a:lnSpc>
              <a:spcBef>
                <a:spcPts val="300"/>
              </a:spcBef>
            </a:pP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Un fichier PDF léger (quelques pages de résumé).</a:t>
            </a:r>
          </a:p>
          <a:p>
            <a:pPr>
              <a:lnSpc>
                <a:spcPct val="107000"/>
              </a:lnSpc>
              <a:spcAft>
                <a:spcPts val="300"/>
              </a:spcAft>
            </a:pP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Un enregistrement audio de 10 minutes (beaucoup plus léger qu'une vidéo et facile à écouter en marchant ou avec un écran éteint pour économiser la batterie).</a:t>
            </a:r>
          </a:p>
          <a:p>
            <a:pPr marL="0" lvl="0" indent="0">
              <a:lnSpc>
                <a:spcPct val="107000"/>
              </a:lnSpc>
              <a:spcAft>
                <a:spcPts val="300"/>
              </a:spcAft>
              <a:buNone/>
            </a:pP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Il dépose ces fichiers sur le groupe WhatsApp, et aussi les documents sur une clé USB déposée au secrétariat du département. Les étudiants ont une semaine pour consulter ces ressources et envoyer leurs réponses à un quiz par message ou les déposer physiquement au bureau.</a:t>
            </a:r>
          </a:p>
        </p:txBody>
      </p:sp>
      <p:sp>
        <p:nvSpPr>
          <p:cNvPr id="4" name="Espace réservé du contenu 2">
            <a:extLst>
              <a:ext uri="{FF2B5EF4-FFF2-40B4-BE49-F238E27FC236}">
                <a16:creationId xmlns:a16="http://schemas.microsoft.com/office/drawing/2014/main" id="{478C4FCD-F78A-477D-95DA-5B0C7F7ECE19}"/>
              </a:ext>
            </a:extLst>
          </p:cNvPr>
          <p:cNvSpPr txBox="1">
            <a:spLocks/>
          </p:cNvSpPr>
          <p:nvPr/>
        </p:nvSpPr>
        <p:spPr>
          <a:xfrm>
            <a:off x="6747933" y="1973792"/>
            <a:ext cx="4605867" cy="48842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3600" b="1" kern="800" dirty="0">
                <a:solidFill>
                  <a:srgbClr val="E97132"/>
                </a:solidFill>
                <a:cs typeface="Times New Roman" panose="02020603050405020304" pitchFamily="18" charset="0"/>
              </a:rPr>
              <a:t>Question</a:t>
            </a:r>
            <a:r>
              <a:rPr lang="fr-FR" sz="3600" kern="800" dirty="0">
                <a:cs typeface="Times New Roman" panose="02020603050405020304" pitchFamily="18" charset="0"/>
              </a:rPr>
              <a:t> : </a:t>
            </a:r>
          </a:p>
          <a:p>
            <a:pPr marL="0" indent="0">
              <a:buFont typeface="Arial" panose="020B0604020202020204" pitchFamily="34" charset="0"/>
              <a:buNone/>
            </a:pPr>
            <a:r>
              <a:rPr lang="fr-FR" sz="2400" kern="800" dirty="0">
                <a:cs typeface="Times New Roman" panose="02020603050405020304" pitchFamily="18" charset="0"/>
              </a:rPr>
              <a:t>À quelle modalité d'enseignement ce scénario correspond-il :</a:t>
            </a:r>
          </a:p>
          <a:p>
            <a:pPr marL="0" indent="0">
              <a:buFont typeface="Arial" panose="020B0604020202020204" pitchFamily="34" charset="0"/>
              <a:buNone/>
            </a:pPr>
            <a:endParaRPr lang="fr-FR" sz="2400" kern="800" dirty="0">
              <a:cs typeface="Times New Roman" panose="02020603050405020304" pitchFamily="18" charset="0"/>
            </a:endParaRPr>
          </a:p>
          <a:p>
            <a:pPr marL="457200" indent="-457200">
              <a:buFont typeface="Arial" panose="020B0604020202020204" pitchFamily="34" charset="0"/>
              <a:buAutoNum type="arabicPeriod"/>
            </a:pPr>
            <a:r>
              <a:rPr lang="fr-FR" sz="2400" kern="800" dirty="0">
                <a:cs typeface="Times New Roman" panose="02020603050405020304" pitchFamily="18" charset="0"/>
              </a:rPr>
              <a:t>Mode synchrone,</a:t>
            </a:r>
          </a:p>
          <a:p>
            <a:pPr marL="457200" indent="-457200">
              <a:buFont typeface="Arial" panose="020B0604020202020204" pitchFamily="34" charset="0"/>
              <a:buAutoNum type="arabicPeriod"/>
            </a:pPr>
            <a:r>
              <a:rPr lang="fr-FR" sz="2400" kern="800" dirty="0">
                <a:cs typeface="Times New Roman" panose="02020603050405020304" pitchFamily="18" charset="0"/>
              </a:rPr>
              <a:t>mode asynchrone ou</a:t>
            </a:r>
          </a:p>
          <a:p>
            <a:pPr marL="457200" indent="-457200">
              <a:buFont typeface="Arial" panose="020B0604020202020204" pitchFamily="34" charset="0"/>
              <a:buAutoNum type="arabicPeriod"/>
            </a:pPr>
            <a:r>
              <a:rPr lang="fr-FR" sz="2400" kern="800" dirty="0">
                <a:cs typeface="Times New Roman" panose="02020603050405020304" pitchFamily="18" charset="0"/>
              </a:rPr>
              <a:t>hybride ?</a:t>
            </a:r>
          </a:p>
        </p:txBody>
      </p:sp>
    </p:spTree>
    <p:extLst>
      <p:ext uri="{BB962C8B-B14F-4D97-AF65-F5344CB8AC3E}">
        <p14:creationId xmlns:p14="http://schemas.microsoft.com/office/powerpoint/2010/main" val="2711502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A332AE-698D-4613-AA98-22AF5B7BE5EA}"/>
              </a:ext>
            </a:extLst>
          </p:cNvPr>
          <p:cNvSpPr>
            <a:spLocks noGrp="1"/>
          </p:cNvSpPr>
          <p:nvPr>
            <p:ph type="title"/>
          </p:nvPr>
        </p:nvSpPr>
        <p:spPr/>
        <p:txBody>
          <a:bodyPr/>
          <a:lstStyle/>
          <a:p>
            <a:r>
              <a:rPr lang="fr-FR" dirty="0"/>
              <a:t>Activité</a:t>
            </a:r>
          </a:p>
        </p:txBody>
      </p:sp>
      <p:sp>
        <p:nvSpPr>
          <p:cNvPr id="3" name="Espace réservé du contenu 2">
            <a:extLst>
              <a:ext uri="{FF2B5EF4-FFF2-40B4-BE49-F238E27FC236}">
                <a16:creationId xmlns:a16="http://schemas.microsoft.com/office/drawing/2014/main" id="{AF2577D6-E2A0-4DEB-9022-72873BD76F3C}"/>
              </a:ext>
            </a:extLst>
          </p:cNvPr>
          <p:cNvSpPr>
            <a:spLocks noGrp="1"/>
          </p:cNvSpPr>
          <p:nvPr>
            <p:ph idx="1"/>
          </p:nvPr>
        </p:nvSpPr>
        <p:spPr>
          <a:xfrm>
            <a:off x="838200" y="1690688"/>
            <a:ext cx="5003800" cy="4884208"/>
          </a:xfrm>
        </p:spPr>
        <p:txBody>
          <a:bodyPr>
            <a:normAutofit lnSpcReduction="10000"/>
          </a:bodyPr>
          <a:lstStyle/>
          <a:p>
            <a:pPr marL="0" indent="0">
              <a:lnSpc>
                <a:spcPct val="100000"/>
              </a:lnSpc>
              <a:spcBef>
                <a:spcPts val="300"/>
              </a:spcBef>
              <a:spcAft>
                <a:spcPts val="300"/>
              </a:spcAft>
              <a:buNone/>
            </a:pP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Pour un module de « Méthodologie de la recherche » à l'Université de Sarh.</a:t>
            </a:r>
          </a:p>
          <a:p>
            <a:pPr marL="0" indent="0">
              <a:lnSpc>
                <a:spcPct val="100000"/>
              </a:lnSpc>
              <a:spcBef>
                <a:spcPts val="300"/>
              </a:spcBef>
              <a:spcAft>
                <a:spcPts val="300"/>
              </a:spcAft>
              <a:buNone/>
            </a:pPr>
            <a:endParaRPr lang="fr-FR" sz="2000" kern="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spcBef>
                <a:spcPts val="300"/>
              </a:spcBef>
              <a:spcAft>
                <a:spcPts val="300"/>
              </a:spcAft>
              <a:buNone/>
            </a:pP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L'enseignant envoie </a:t>
            </a:r>
            <a:r>
              <a:rPr lang="fr-FR" sz="2000" b="1" kern="800" dirty="0">
                <a:effectLst/>
                <a:latin typeface="Calibri" panose="020F0502020204030204" pitchFamily="34" charset="0"/>
                <a:ea typeface="Calibri" panose="020F0502020204030204" pitchFamily="34" charset="0"/>
                <a:cs typeface="Times New Roman" panose="02020603050405020304" pitchFamily="18" charset="0"/>
              </a:rPr>
              <a:t>lundi</a:t>
            </a: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 un court audio et un PDF, via mail, expliquant comment formuler une problématique. Les étudiants lisent et écoutent chez eux.</a:t>
            </a:r>
          </a:p>
          <a:p>
            <a:pPr marL="0" indent="0">
              <a:lnSpc>
                <a:spcPct val="100000"/>
              </a:lnSpc>
              <a:spcBef>
                <a:spcPts val="300"/>
              </a:spcBef>
              <a:spcAft>
                <a:spcPts val="300"/>
              </a:spcAft>
              <a:buNone/>
            </a:pPr>
            <a:endParaRPr lang="fr-FR" sz="2000" kern="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spcBef>
                <a:spcPts val="300"/>
              </a:spcBef>
              <a:spcAft>
                <a:spcPts val="300"/>
              </a:spcAft>
              <a:buNone/>
            </a:pPr>
            <a:r>
              <a:rPr lang="fr-FR" sz="2000" b="1" kern="800" dirty="0">
                <a:effectLst/>
                <a:latin typeface="Calibri" panose="020F0502020204030204" pitchFamily="34" charset="0"/>
                <a:ea typeface="Calibri" panose="020F0502020204030204" pitchFamily="34" charset="0"/>
                <a:cs typeface="Times New Roman" panose="02020603050405020304" pitchFamily="18" charset="0"/>
              </a:rPr>
              <a:t>Mercredi</a:t>
            </a: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 l'enseignant retrouve les étudiants en salle de classe pour faire des exercices pratiques et donner un devoir.</a:t>
            </a:r>
          </a:p>
          <a:p>
            <a:pPr marL="0" indent="0">
              <a:lnSpc>
                <a:spcPct val="100000"/>
              </a:lnSpc>
              <a:spcBef>
                <a:spcPts val="300"/>
              </a:spcBef>
              <a:spcAft>
                <a:spcPts val="300"/>
              </a:spcAft>
              <a:buNone/>
            </a:pPr>
            <a:endParaRPr lang="fr-FR" sz="2000" kern="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spcBef>
                <a:spcPts val="300"/>
              </a:spcBef>
              <a:spcAft>
                <a:spcPts val="300"/>
              </a:spcAft>
              <a:buNone/>
            </a:pP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Les étudiants doivent envoyer par mail le devoir ou le déposer au bureau au plus tard le </a:t>
            </a:r>
            <a:r>
              <a:rPr lang="fr-FR" sz="2000" b="1" kern="800" dirty="0">
                <a:effectLst/>
                <a:latin typeface="Calibri" panose="020F0502020204030204" pitchFamily="34" charset="0"/>
                <a:ea typeface="Calibri" panose="020F0502020204030204" pitchFamily="34" charset="0"/>
                <a:cs typeface="Times New Roman" panose="02020603050405020304" pitchFamily="18" charset="0"/>
              </a:rPr>
              <a:t>vendredi</a:t>
            </a: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 à 18h</a:t>
            </a:r>
          </a:p>
        </p:txBody>
      </p:sp>
      <p:sp>
        <p:nvSpPr>
          <p:cNvPr id="4" name="Espace réservé du contenu 2">
            <a:extLst>
              <a:ext uri="{FF2B5EF4-FFF2-40B4-BE49-F238E27FC236}">
                <a16:creationId xmlns:a16="http://schemas.microsoft.com/office/drawing/2014/main" id="{478C4FCD-F78A-477D-95DA-5B0C7F7ECE19}"/>
              </a:ext>
            </a:extLst>
          </p:cNvPr>
          <p:cNvSpPr txBox="1">
            <a:spLocks/>
          </p:cNvSpPr>
          <p:nvPr/>
        </p:nvSpPr>
        <p:spPr>
          <a:xfrm>
            <a:off x="6747933" y="1979614"/>
            <a:ext cx="4605867" cy="48842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3600" b="1" kern="800" dirty="0">
                <a:solidFill>
                  <a:srgbClr val="E97132"/>
                </a:solidFill>
                <a:cs typeface="Times New Roman" panose="02020603050405020304" pitchFamily="18" charset="0"/>
              </a:rPr>
              <a:t>Question</a:t>
            </a:r>
            <a:r>
              <a:rPr lang="fr-FR" sz="3600" kern="800" dirty="0">
                <a:cs typeface="Times New Roman" panose="02020603050405020304" pitchFamily="18" charset="0"/>
              </a:rPr>
              <a:t> : </a:t>
            </a:r>
          </a:p>
          <a:p>
            <a:pPr marL="0" indent="0">
              <a:buFont typeface="Arial" panose="020B0604020202020204" pitchFamily="34" charset="0"/>
              <a:buNone/>
            </a:pPr>
            <a:r>
              <a:rPr lang="fr-FR" sz="2400" kern="800" dirty="0">
                <a:cs typeface="Times New Roman" panose="02020603050405020304" pitchFamily="18" charset="0"/>
              </a:rPr>
              <a:t>À quelle modalité d'enseignement ce scénario correspond-il :</a:t>
            </a:r>
          </a:p>
          <a:p>
            <a:pPr marL="0" indent="0">
              <a:buFont typeface="Arial" panose="020B0604020202020204" pitchFamily="34" charset="0"/>
              <a:buNone/>
            </a:pPr>
            <a:endParaRPr lang="fr-FR" sz="2400" kern="800" dirty="0">
              <a:cs typeface="Times New Roman" panose="02020603050405020304" pitchFamily="18" charset="0"/>
            </a:endParaRPr>
          </a:p>
          <a:p>
            <a:pPr marL="457200" indent="-457200">
              <a:buFont typeface="Arial" panose="020B0604020202020204" pitchFamily="34" charset="0"/>
              <a:buAutoNum type="arabicPeriod"/>
            </a:pPr>
            <a:r>
              <a:rPr lang="fr-FR" sz="2400" kern="800" dirty="0">
                <a:cs typeface="Times New Roman" panose="02020603050405020304" pitchFamily="18" charset="0"/>
              </a:rPr>
              <a:t>Mode synchrone,</a:t>
            </a:r>
          </a:p>
          <a:p>
            <a:pPr marL="457200" indent="-457200">
              <a:buFont typeface="Arial" panose="020B0604020202020204" pitchFamily="34" charset="0"/>
              <a:buAutoNum type="arabicPeriod"/>
            </a:pPr>
            <a:r>
              <a:rPr lang="fr-FR" sz="2400" kern="800" dirty="0">
                <a:cs typeface="Times New Roman" panose="02020603050405020304" pitchFamily="18" charset="0"/>
              </a:rPr>
              <a:t>mode asynchrone ou</a:t>
            </a:r>
          </a:p>
          <a:p>
            <a:pPr marL="457200" indent="-457200">
              <a:buFont typeface="Arial" panose="020B0604020202020204" pitchFamily="34" charset="0"/>
              <a:buAutoNum type="arabicPeriod"/>
            </a:pPr>
            <a:r>
              <a:rPr lang="fr-FR" sz="2400" kern="800" dirty="0">
                <a:cs typeface="Times New Roman" panose="02020603050405020304" pitchFamily="18" charset="0"/>
              </a:rPr>
              <a:t>hybride ?</a:t>
            </a:r>
          </a:p>
        </p:txBody>
      </p:sp>
    </p:spTree>
    <p:extLst>
      <p:ext uri="{BB962C8B-B14F-4D97-AF65-F5344CB8AC3E}">
        <p14:creationId xmlns:p14="http://schemas.microsoft.com/office/powerpoint/2010/main" val="3244984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A332AE-698D-4613-AA98-22AF5B7BE5EA}"/>
              </a:ext>
            </a:extLst>
          </p:cNvPr>
          <p:cNvSpPr>
            <a:spLocks noGrp="1"/>
          </p:cNvSpPr>
          <p:nvPr>
            <p:ph type="title"/>
          </p:nvPr>
        </p:nvSpPr>
        <p:spPr/>
        <p:txBody>
          <a:bodyPr/>
          <a:lstStyle/>
          <a:p>
            <a:r>
              <a:rPr lang="fr-FR" dirty="0"/>
              <a:t>Activité</a:t>
            </a:r>
          </a:p>
        </p:txBody>
      </p:sp>
      <p:sp>
        <p:nvSpPr>
          <p:cNvPr id="3" name="Espace réservé du contenu 2">
            <a:extLst>
              <a:ext uri="{FF2B5EF4-FFF2-40B4-BE49-F238E27FC236}">
                <a16:creationId xmlns:a16="http://schemas.microsoft.com/office/drawing/2014/main" id="{AF2577D6-E2A0-4DEB-9022-72873BD76F3C}"/>
              </a:ext>
            </a:extLst>
          </p:cNvPr>
          <p:cNvSpPr>
            <a:spLocks noGrp="1"/>
          </p:cNvSpPr>
          <p:nvPr>
            <p:ph idx="1"/>
          </p:nvPr>
        </p:nvSpPr>
        <p:spPr>
          <a:xfrm>
            <a:off x="838201" y="1608667"/>
            <a:ext cx="5054599" cy="4884208"/>
          </a:xfrm>
        </p:spPr>
        <p:txBody>
          <a:bodyPr>
            <a:normAutofit/>
          </a:bodyPr>
          <a:lstStyle/>
          <a:p>
            <a:pPr marL="0" indent="0">
              <a:buNone/>
            </a:pP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Un enseignant à l'Université de N'Djamena souhaite organiser une séance interactive de 45 minutes avec ses étudiants en utilisant un groupe vocal WhatsApp. Dans son message, il précise :</a:t>
            </a:r>
          </a:p>
          <a:p>
            <a:pPr marL="0" indent="0">
              <a:buNone/>
            </a:pPr>
            <a:endParaRPr lang="fr-FR" sz="2000" kern="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 « </a:t>
            </a:r>
            <a:r>
              <a:rPr lang="fr-FR" sz="2000" i="1" kern="800" dirty="0">
                <a:effectLst/>
                <a:latin typeface="Calibri" panose="020F0502020204030204" pitchFamily="34" charset="0"/>
                <a:ea typeface="Calibri" panose="020F0502020204030204" pitchFamily="34" charset="0"/>
                <a:cs typeface="Times New Roman" panose="02020603050405020304" pitchFamily="18" charset="0"/>
              </a:rPr>
              <a:t>Chers étudiants, veuillez vous connecter aujourd'hui à 10h sur le groupe de </a:t>
            </a:r>
            <a:r>
              <a:rPr lang="fr-FR" sz="2000" i="1" kern="800" dirty="0" err="1">
                <a:cs typeface="Times New Roman" panose="02020603050405020304" pitchFamily="18" charset="0"/>
              </a:rPr>
              <a:t>W</a:t>
            </a:r>
            <a:r>
              <a:rPr lang="fr-FR" sz="2000" i="1" kern="800" dirty="0" err="1">
                <a:effectLst/>
                <a:latin typeface="Calibri" panose="020F0502020204030204" pitchFamily="34" charset="0"/>
                <a:ea typeface="Calibri" panose="020F0502020204030204" pitchFamily="34" charset="0"/>
                <a:cs typeface="Times New Roman" panose="02020603050405020304" pitchFamily="18" charset="0"/>
              </a:rPr>
              <a:t>hatsapp</a:t>
            </a:r>
            <a:r>
              <a:rPr lang="fr-FR" sz="2000" i="1" kern="800" dirty="0">
                <a:effectLst/>
                <a:latin typeface="Calibri" panose="020F0502020204030204" pitchFamily="34" charset="0"/>
                <a:ea typeface="Calibri" panose="020F0502020204030204" pitchFamily="34" charset="0"/>
                <a:cs typeface="Times New Roman" panose="02020603050405020304" pitchFamily="18" charset="0"/>
              </a:rPr>
              <a:t>. Nous allons clarifier ensemble les points difficiles du chapitre sur le Droit constitutionnel. </a:t>
            </a:r>
            <a:r>
              <a:rPr lang="fr-FR" sz="2000" kern="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Espace réservé du contenu 2">
            <a:extLst>
              <a:ext uri="{FF2B5EF4-FFF2-40B4-BE49-F238E27FC236}">
                <a16:creationId xmlns:a16="http://schemas.microsoft.com/office/drawing/2014/main" id="{478C4FCD-F78A-477D-95DA-5B0C7F7ECE19}"/>
              </a:ext>
            </a:extLst>
          </p:cNvPr>
          <p:cNvSpPr txBox="1">
            <a:spLocks/>
          </p:cNvSpPr>
          <p:nvPr/>
        </p:nvSpPr>
        <p:spPr>
          <a:xfrm>
            <a:off x="6747932" y="1979613"/>
            <a:ext cx="4605867" cy="48842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3600" b="1" kern="800" dirty="0">
                <a:solidFill>
                  <a:srgbClr val="E97132"/>
                </a:solidFill>
                <a:cs typeface="Times New Roman" panose="02020603050405020304" pitchFamily="18" charset="0"/>
              </a:rPr>
              <a:t>Question</a:t>
            </a:r>
            <a:r>
              <a:rPr lang="fr-FR" sz="3600" kern="800" dirty="0">
                <a:cs typeface="Times New Roman" panose="02020603050405020304" pitchFamily="18" charset="0"/>
              </a:rPr>
              <a:t> : </a:t>
            </a:r>
          </a:p>
          <a:p>
            <a:pPr marL="0" indent="0">
              <a:buFont typeface="Arial" panose="020B0604020202020204" pitchFamily="34" charset="0"/>
              <a:buNone/>
            </a:pPr>
            <a:r>
              <a:rPr lang="fr-FR" sz="2400" kern="800" dirty="0">
                <a:cs typeface="Times New Roman" panose="02020603050405020304" pitchFamily="18" charset="0"/>
              </a:rPr>
              <a:t>À quelle modalité d'enseignement ce scénario correspond-il :</a:t>
            </a:r>
          </a:p>
          <a:p>
            <a:pPr marL="0" indent="0">
              <a:buFont typeface="Arial" panose="020B0604020202020204" pitchFamily="34" charset="0"/>
              <a:buNone/>
            </a:pPr>
            <a:endParaRPr lang="fr-FR" sz="2400" kern="800" dirty="0">
              <a:cs typeface="Times New Roman" panose="02020603050405020304" pitchFamily="18" charset="0"/>
            </a:endParaRPr>
          </a:p>
          <a:p>
            <a:pPr marL="457200" indent="-457200">
              <a:buFont typeface="Arial" panose="020B0604020202020204" pitchFamily="34" charset="0"/>
              <a:buAutoNum type="arabicPeriod"/>
            </a:pPr>
            <a:r>
              <a:rPr lang="fr-FR" sz="2400" kern="800" dirty="0">
                <a:cs typeface="Times New Roman" panose="02020603050405020304" pitchFamily="18" charset="0"/>
              </a:rPr>
              <a:t>Mode synchrone,</a:t>
            </a:r>
          </a:p>
          <a:p>
            <a:pPr marL="457200" indent="-457200">
              <a:buFont typeface="Arial" panose="020B0604020202020204" pitchFamily="34" charset="0"/>
              <a:buAutoNum type="arabicPeriod"/>
            </a:pPr>
            <a:r>
              <a:rPr lang="fr-FR" sz="2400" kern="800" dirty="0">
                <a:cs typeface="Times New Roman" panose="02020603050405020304" pitchFamily="18" charset="0"/>
              </a:rPr>
              <a:t>mode asynchrone ou</a:t>
            </a:r>
          </a:p>
          <a:p>
            <a:pPr marL="457200" indent="-457200">
              <a:buFont typeface="Arial" panose="020B0604020202020204" pitchFamily="34" charset="0"/>
              <a:buAutoNum type="arabicPeriod"/>
            </a:pPr>
            <a:r>
              <a:rPr lang="fr-FR" sz="2400" kern="800" dirty="0">
                <a:cs typeface="Times New Roman" panose="02020603050405020304" pitchFamily="18" charset="0"/>
              </a:rPr>
              <a:t>hybride ?</a:t>
            </a:r>
          </a:p>
        </p:txBody>
      </p:sp>
    </p:spTree>
    <p:extLst>
      <p:ext uri="{BB962C8B-B14F-4D97-AF65-F5344CB8AC3E}">
        <p14:creationId xmlns:p14="http://schemas.microsoft.com/office/powerpoint/2010/main" val="3559615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061A13-1E5F-423C-8EE2-0F544DC38D4D}"/>
              </a:ext>
            </a:extLst>
          </p:cNvPr>
          <p:cNvSpPr>
            <a:spLocks noGrp="1"/>
          </p:cNvSpPr>
          <p:nvPr>
            <p:ph type="title"/>
          </p:nvPr>
        </p:nvSpPr>
        <p:spPr/>
        <p:txBody>
          <a:bodyPr/>
          <a:lstStyle/>
          <a:p>
            <a:r>
              <a:rPr lang="fr-FR" b="1" dirty="0"/>
              <a:t>Analogie de </a:t>
            </a:r>
            <a:r>
              <a:rPr lang="fr-FR" b="1" dirty="0" err="1"/>
              <a:t>Whatsapp</a:t>
            </a:r>
            <a:r>
              <a:rPr lang="fr-FR" b="1" dirty="0"/>
              <a:t> </a:t>
            </a:r>
          </a:p>
        </p:txBody>
      </p:sp>
      <p:sp>
        <p:nvSpPr>
          <p:cNvPr id="3" name="Espace réservé du contenu 2">
            <a:extLst>
              <a:ext uri="{FF2B5EF4-FFF2-40B4-BE49-F238E27FC236}">
                <a16:creationId xmlns:a16="http://schemas.microsoft.com/office/drawing/2014/main" id="{FEA456BE-0B7C-4C68-9682-CFB3DD74FBB9}"/>
              </a:ext>
            </a:extLst>
          </p:cNvPr>
          <p:cNvSpPr>
            <a:spLocks noGrp="1"/>
          </p:cNvSpPr>
          <p:nvPr>
            <p:ph idx="1"/>
          </p:nvPr>
        </p:nvSpPr>
        <p:spPr>
          <a:xfrm>
            <a:off x="2565083" y="4545491"/>
            <a:ext cx="6909434" cy="2312509"/>
          </a:xfrm>
        </p:spPr>
        <p:txBody>
          <a:bodyPr>
            <a:normAutofit/>
          </a:bodyPr>
          <a:lstStyle/>
          <a:p>
            <a:pPr marL="0" indent="0">
              <a:buNone/>
            </a:pPr>
            <a:r>
              <a:rPr lang="fr-FR" sz="2000" dirty="0"/>
              <a:t>🟣 </a:t>
            </a:r>
            <a:r>
              <a:rPr lang="fr-FR" sz="2000" b="1" dirty="0"/>
              <a:t>Hybride (Le mélange intelligent) </a:t>
            </a:r>
            <a:r>
              <a:rPr lang="fr-FR" sz="2000" dirty="0"/>
              <a:t>: c'est comme un groupe WhatsApp de travail. Parfois on s'envoie des messages en direct pour une décision rapide (synchrone), et parfois on lit les informations et on répond plus tard quand on a le temps (asynchrone). En pédagogie, c'est utiliser le meilleur des deux mondes.</a:t>
            </a:r>
          </a:p>
        </p:txBody>
      </p:sp>
      <p:sp>
        <p:nvSpPr>
          <p:cNvPr id="4" name="Espace réservé du contenu 2">
            <a:extLst>
              <a:ext uri="{FF2B5EF4-FFF2-40B4-BE49-F238E27FC236}">
                <a16:creationId xmlns:a16="http://schemas.microsoft.com/office/drawing/2014/main" id="{0D726C3E-1737-45C9-A5F7-A3B32A1EBEC5}"/>
              </a:ext>
            </a:extLst>
          </p:cNvPr>
          <p:cNvSpPr txBox="1">
            <a:spLocks/>
          </p:cNvSpPr>
          <p:nvPr/>
        </p:nvSpPr>
        <p:spPr>
          <a:xfrm>
            <a:off x="6356311" y="2112538"/>
            <a:ext cx="4853556" cy="23125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dirty="0"/>
              <a:t>🔵 </a:t>
            </a:r>
            <a:r>
              <a:rPr lang="fr-FR" sz="2000" b="1" dirty="0"/>
              <a:t>Asynchrone (Différé) </a:t>
            </a:r>
            <a:r>
              <a:rPr lang="fr-FR" sz="2000" dirty="0"/>
              <a:t>: c'est comme envoyer un message vocal ou un e-mail. Je l'envoie maintenant, mais vous le lisez et y répondez quand vous avez le temps, à votre rythme. (Ex: Lire un PDF, regarder une vidéo enregistrée, faire un devoir sur une plateforme).</a:t>
            </a:r>
          </a:p>
        </p:txBody>
      </p:sp>
      <p:sp>
        <p:nvSpPr>
          <p:cNvPr id="5" name="Espace réservé du contenu 2">
            <a:extLst>
              <a:ext uri="{FF2B5EF4-FFF2-40B4-BE49-F238E27FC236}">
                <a16:creationId xmlns:a16="http://schemas.microsoft.com/office/drawing/2014/main" id="{A140AF73-C670-4CAE-8947-F4CBE97EAF18}"/>
              </a:ext>
            </a:extLst>
          </p:cNvPr>
          <p:cNvSpPr txBox="1">
            <a:spLocks/>
          </p:cNvSpPr>
          <p:nvPr/>
        </p:nvSpPr>
        <p:spPr>
          <a:xfrm>
            <a:off x="838200" y="2191757"/>
            <a:ext cx="4699000" cy="18518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dirty="0"/>
              <a:t>🟢 </a:t>
            </a:r>
            <a:r>
              <a:rPr lang="fr-FR" sz="2000" b="1" dirty="0"/>
              <a:t>Synchrone (En direct) </a:t>
            </a:r>
            <a:r>
              <a:rPr lang="fr-FR" sz="2000" dirty="0"/>
              <a:t>: c'est comme un appel téléphonique ou un appel vidéo. Tout le monde est connecté en même temps. On échange, on pose des questions, on réagit à l'instant T. (Ex: Un cours en visioconférence en direct).</a:t>
            </a:r>
          </a:p>
        </p:txBody>
      </p:sp>
      <p:pic>
        <p:nvPicPr>
          <p:cNvPr id="7" name="Graphique 6">
            <a:extLst>
              <a:ext uri="{FF2B5EF4-FFF2-40B4-BE49-F238E27FC236}">
                <a16:creationId xmlns:a16="http://schemas.microsoft.com/office/drawing/2014/main" id="{CC229F05-FB2B-4BEA-B86B-0928D4D7ED3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60691" y="170391"/>
            <a:ext cx="1318240" cy="1325563"/>
          </a:xfrm>
          <a:prstGeom prst="rect">
            <a:avLst/>
          </a:prstGeom>
        </p:spPr>
      </p:pic>
    </p:spTree>
    <p:extLst>
      <p:ext uri="{BB962C8B-B14F-4D97-AF65-F5344CB8AC3E}">
        <p14:creationId xmlns:p14="http://schemas.microsoft.com/office/powerpoint/2010/main" val="231468871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187</TotalTime>
  <Words>1791</Words>
  <Application>Microsoft Office PowerPoint</Application>
  <PresentationFormat>Grand écran</PresentationFormat>
  <Paragraphs>144</Paragraphs>
  <Slides>23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23</vt:i4>
      </vt:variant>
    </vt:vector>
  </HeadingPairs>
  <TitlesOfParts>
    <vt:vector size="28" baseType="lpstr">
      <vt:lpstr>Aptos</vt:lpstr>
      <vt:lpstr>Aptos Display</vt:lpstr>
      <vt:lpstr>Arial</vt:lpstr>
      <vt:lpstr>Calibri</vt:lpstr>
      <vt:lpstr>Thème Office</vt:lpstr>
      <vt:lpstr>Présentation PowerPoint</vt:lpstr>
      <vt:lpstr>Camila Monge</vt:lpstr>
      <vt:lpstr>Prérequis et consignes de la formation</vt:lpstr>
      <vt:lpstr>Compte enseignant plateforme Apes-Tchad</vt:lpstr>
      <vt:lpstr>L’apprentissage en mode synchrone, asynchrone et hybride</vt:lpstr>
      <vt:lpstr>Activité</vt:lpstr>
      <vt:lpstr>Activité</vt:lpstr>
      <vt:lpstr>Activité</vt:lpstr>
      <vt:lpstr>Analogie de Whatsapp </vt:lpstr>
      <vt:lpstr>L’apprentissage en mode synchrone </vt:lpstr>
      <vt:lpstr>L’apprentissage en mode synchrone </vt:lpstr>
      <vt:lpstr>Quels sont les  avantages et les inconvénients de l’apprentissage en mode synchrone  ?</vt:lpstr>
      <vt:lpstr>L’apprentissage en mode synchrone Avantages </vt:lpstr>
      <vt:lpstr>L’apprentissage en mode synchrone Inconvénients </vt:lpstr>
      <vt:lpstr>L’apprentissage en mode asynchrone </vt:lpstr>
      <vt:lpstr>L’apprentissage en mode asynchrone </vt:lpstr>
      <vt:lpstr>Quels sont les  avantages et les inconvénients de l’apprentissage en mode asynchrone  ?</vt:lpstr>
      <vt:lpstr>L’apprentissage en mode synchrone Avantages </vt:lpstr>
      <vt:lpstr>L’apprentissage en mode synchrone Inconvénients </vt:lpstr>
      <vt:lpstr>L’apprentissage en mode hybride </vt:lpstr>
      <vt:lpstr>Bonnes pratiques pour concevoir un cours hybride</vt:lpstr>
      <vt:lpstr>Synthèse </vt:lpstr>
      <vt:lpstr>Synthèse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Camila Monge Pizarro</dc:creator>
  <cp:lastModifiedBy>MONGE PIZARRO Camila</cp:lastModifiedBy>
  <cp:revision>17</cp:revision>
  <dcterms:created xsi:type="dcterms:W3CDTF">2026-08-31T14:04:11Z</dcterms:created>
  <dcterms:modified xsi:type="dcterms:W3CDTF">2026-09-02T14:25:46Z</dcterms:modified>
</cp:coreProperties>
</file>